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tags/tag1.xml" ContentType="application/vnd.openxmlformats-officedocument.presentationml.tags+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5.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6.xml" ContentType="application/vnd.openxmlformats-officedocument.presentationml.comments+xml"/>
  <Override PartName="/ppt/notesSlides/notesSlide23.xml" ContentType="application/vnd.openxmlformats-officedocument.presentationml.notesSlide+xml"/>
  <Override PartName="/ppt/comments/comment7.xml" ContentType="application/vnd.openxmlformats-officedocument.presentationml.comments+xml"/>
  <Override PartName="/ppt/notesSlides/notesSlide24.xml" ContentType="application/vnd.openxmlformats-officedocument.presentationml.notesSlide+xml"/>
  <Override PartName="/ppt/comments/comment8.xml" ContentType="application/vnd.openxmlformats-officedocument.presentationml.comments+xml"/>
  <Override PartName="/ppt/notesSlides/notesSlide25.xml" ContentType="application/vnd.openxmlformats-officedocument.presentationml.notesSlide+xml"/>
  <Override PartName="/ppt/comments/comment9.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7" r:id="rId7"/>
  </p:sldMasterIdLst>
  <p:notesMasterIdLst>
    <p:notesMasterId r:id="rId56"/>
  </p:notesMasterIdLst>
  <p:sldIdLst>
    <p:sldId id="256" r:id="rId8"/>
    <p:sldId id="257" r:id="rId9"/>
    <p:sldId id="258" r:id="rId10"/>
    <p:sldId id="2059" r:id="rId11"/>
    <p:sldId id="2061" r:id="rId12"/>
    <p:sldId id="1998" r:id="rId13"/>
    <p:sldId id="2062" r:id="rId14"/>
    <p:sldId id="2063" r:id="rId15"/>
    <p:sldId id="2064" r:id="rId16"/>
    <p:sldId id="2065" r:id="rId17"/>
    <p:sldId id="1986" r:id="rId18"/>
    <p:sldId id="2078" r:id="rId19"/>
    <p:sldId id="2077" r:id="rId20"/>
    <p:sldId id="2073" r:id="rId21"/>
    <p:sldId id="2074" r:id="rId22"/>
    <p:sldId id="2075" r:id="rId23"/>
    <p:sldId id="2076" r:id="rId24"/>
    <p:sldId id="2079" r:id="rId25"/>
    <p:sldId id="2080" r:id="rId26"/>
    <p:sldId id="1871" r:id="rId27"/>
    <p:sldId id="2081" r:id="rId28"/>
    <p:sldId id="2082" r:id="rId29"/>
    <p:sldId id="2083" r:id="rId30"/>
    <p:sldId id="2084" r:id="rId31"/>
    <p:sldId id="2085" r:id="rId32"/>
    <p:sldId id="1997" r:id="rId33"/>
    <p:sldId id="2086" r:id="rId34"/>
    <p:sldId id="2087" r:id="rId35"/>
    <p:sldId id="1996" r:id="rId36"/>
    <p:sldId id="2088" r:id="rId37"/>
    <p:sldId id="2089" r:id="rId38"/>
    <p:sldId id="1995" r:id="rId39"/>
    <p:sldId id="2090" r:id="rId40"/>
    <p:sldId id="2091" r:id="rId41"/>
    <p:sldId id="2092" r:id="rId42"/>
    <p:sldId id="2093" r:id="rId43"/>
    <p:sldId id="2094" r:id="rId44"/>
    <p:sldId id="2095" r:id="rId45"/>
    <p:sldId id="2096" r:id="rId46"/>
    <p:sldId id="2100" r:id="rId47"/>
    <p:sldId id="2101" r:id="rId48"/>
    <p:sldId id="2102" r:id="rId49"/>
    <p:sldId id="2104" r:id="rId50"/>
    <p:sldId id="2105" r:id="rId51"/>
    <p:sldId id="2099" r:id="rId52"/>
    <p:sldId id="2103" r:id="rId53"/>
    <p:sldId id="2098" r:id="rId54"/>
    <p:sldId id="2097"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E426283-66E2-114E-9B4D-833BA087AC12}">
          <p14:sldIdLst>
            <p14:sldId id="256"/>
            <p14:sldId id="257"/>
            <p14:sldId id="258"/>
          </p14:sldIdLst>
        </p14:section>
        <p14:section name="Momentum" id="{A2E93707-DE5A-B341-B754-461A95F99030}">
          <p14:sldIdLst>
            <p14:sldId id="2059"/>
            <p14:sldId id="2061"/>
            <p14:sldId id="1998"/>
          </p14:sldIdLst>
        </p14:section>
        <p14:section name="What is Conversataional AI" id="{AE2E0A9F-A72A-6E4D-B189-44903DD7D86B}">
          <p14:sldIdLst>
            <p14:sldId id="2062"/>
            <p14:sldId id="2063"/>
            <p14:sldId id="2064"/>
            <p14:sldId id="2065"/>
            <p14:sldId id="1986"/>
          </p14:sldIdLst>
        </p14:section>
        <p14:section name="Lifecycle" id="{C5B3AA38-88FB-F24D-AA91-BE1084FC6F37}">
          <p14:sldIdLst>
            <p14:sldId id="2078"/>
          </p14:sldIdLst>
        </p14:section>
        <p14:section name="1 Plan" id="{A4A22ABA-C413-414E-95AA-6B8B5A6A366E}">
          <p14:sldIdLst>
            <p14:sldId id="2077"/>
            <p14:sldId id="2073"/>
            <p14:sldId id="2074"/>
            <p14:sldId id="2075"/>
          </p14:sldIdLst>
        </p14:section>
        <p14:section name="2 Build" id="{628009D6-601C-5348-866E-B58D61C50A32}">
          <p14:sldIdLst>
            <p14:sldId id="2076"/>
            <p14:sldId id="2079"/>
            <p14:sldId id="2080"/>
            <p14:sldId id="1871"/>
            <p14:sldId id="2081"/>
          </p14:sldIdLst>
        </p14:section>
        <p14:section name="Cognitive Services" id="{606B402C-828C-4B43-ADF1-183159FAFA7D}">
          <p14:sldIdLst>
            <p14:sldId id="2082"/>
            <p14:sldId id="2083"/>
            <p14:sldId id="2084"/>
            <p14:sldId id="2085"/>
            <p14:sldId id="1997"/>
            <p14:sldId id="2086"/>
            <p14:sldId id="2087"/>
            <p14:sldId id="1996"/>
            <p14:sldId id="2088"/>
            <p14:sldId id="2089"/>
            <p14:sldId id="1995"/>
          </p14:sldIdLst>
        </p14:section>
        <p14:section name="3 Test" id="{823CF09E-ADD8-7246-91A0-24C2CA8E93DA}">
          <p14:sldIdLst>
            <p14:sldId id="2090"/>
          </p14:sldIdLst>
        </p14:section>
        <p14:section name="4 Publish" id="{C9C09486-8B56-3D44-9B3A-D215979BCBDA}">
          <p14:sldIdLst>
            <p14:sldId id="2091"/>
          </p14:sldIdLst>
        </p14:section>
        <p14:section name="5 Connect" id="{BA121D97-3D87-A044-B42C-64E15005EB23}">
          <p14:sldIdLst>
            <p14:sldId id="2092"/>
          </p14:sldIdLst>
        </p14:section>
        <p14:section name="6 Evaluate" id="{E5949F43-4F10-C446-9E75-FB03DEFD9859}">
          <p14:sldIdLst>
            <p14:sldId id="2093"/>
            <p14:sldId id="2094"/>
            <p14:sldId id="2095"/>
            <p14:sldId id="2096"/>
          </p14:sldIdLst>
        </p14:section>
        <p14:section name="Case Studies" id="{384C38A2-81EF-7D40-8FB8-40A1CDF0D13F}">
          <p14:sldIdLst>
            <p14:sldId id="2100"/>
            <p14:sldId id="2101"/>
          </p14:sldIdLst>
        </p14:section>
        <p14:section name="Not Covered" id="{ACCB20EA-529C-D542-8F32-E2A23964C264}">
          <p14:sldIdLst>
            <p14:sldId id="2102"/>
            <p14:sldId id="2104"/>
            <p14:sldId id="2105"/>
          </p14:sldIdLst>
        </p14:section>
        <p14:section name="Call to Action" id="{B77816AC-68F5-6A44-B02B-0AC90DF6239D}">
          <p14:sldIdLst>
            <p14:sldId id="2099"/>
            <p14:sldId id="2103"/>
          </p14:sldIdLst>
        </p14:section>
        <p14:section name="Resources" id="{23CE5AE2-C4DD-C041-AE9B-8866A302D71E}">
          <p14:sldIdLst>
            <p14:sldId id="2098"/>
            <p14:sldId id="2097"/>
          </p14:sldIdLst>
        </p14:section>
        <p14:section name="Closing" id="{BB14EC3A-FDA1-D744-B5A1-1FA2444949A4}">
          <p14:sldIdLst/>
        </p14:section>
        <p14:section name="Appendix" id="{888DF14C-4375-CD47-98A4-FB975D876E0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li Cheng" initials="LC" lastIdx="1" clrIdx="0">
    <p:extLst>
      <p:ext uri="{19B8F6BF-5375-455C-9EA6-DF929625EA0E}">
        <p15:presenceInfo xmlns:p15="http://schemas.microsoft.com/office/powerpoint/2012/main" userId="S-1-5-21-2127521184-1604012920-1887927527-25737" providerId="AD"/>
      </p:ext>
    </p:extLst>
  </p:cmAuthor>
  <p:cmAuthor id="2" name="Drew Marsh" initials="DM" lastIdx="2" clrIdx="1">
    <p:extLst>
      <p:ext uri="{19B8F6BF-5375-455C-9EA6-DF929625EA0E}">
        <p15:presenceInfo xmlns:p15="http://schemas.microsoft.com/office/powerpoint/2012/main" userId="S::drmarsh@microsoft.com::754979d9-6ab0-4f25-852e-3a202a12fba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FF8C00"/>
    <a:srgbClr val="E81123"/>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6" d="100"/>
          <a:sy n="96" d="100"/>
        </p:scale>
        <p:origin x="3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en Cakebread" userId="S::stcake@microsoft.com::c0b66951-c2d6-46e3-8a9a-44159b97c86d" providerId="AD" clId="Web-{0A390E60-AD72-4D69-A63B-22ED6E7AC101}"/>
    <pc:docChg chg="modSld">
      <pc:chgData name="Stephen Cakebread" userId="S::stcake@microsoft.com::c0b66951-c2d6-46e3-8a9a-44159b97c86d" providerId="AD" clId="Web-{0A390E60-AD72-4D69-A63B-22ED6E7AC101}" dt="2018-07-10T22:36:28.417" v="6" actId="20577"/>
      <pc:docMkLst>
        <pc:docMk/>
      </pc:docMkLst>
      <pc:sldChg chg="modSp">
        <pc:chgData name="Stephen Cakebread" userId="S::stcake@microsoft.com::c0b66951-c2d6-46e3-8a9a-44159b97c86d" providerId="AD" clId="Web-{0A390E60-AD72-4D69-A63B-22ED6E7AC101}" dt="2018-07-10T22:36:27.934" v="4" actId="20577"/>
        <pc:sldMkLst>
          <pc:docMk/>
          <pc:sldMk cId="595276823" sldId="2058"/>
        </pc:sldMkLst>
        <pc:spChg chg="mod">
          <ac:chgData name="Stephen Cakebread" userId="S::stcake@microsoft.com::c0b66951-c2d6-46e3-8a9a-44159b97c86d" providerId="AD" clId="Web-{0A390E60-AD72-4D69-A63B-22ED6E7AC101}" dt="2018-07-10T22:36:27.934" v="4" actId="20577"/>
          <ac:spMkLst>
            <pc:docMk/>
            <pc:sldMk cId="595276823" sldId="2058"/>
            <ac:spMk id="2" creationId="{ABBC2FC7-30BC-6241-89B4-752B60A82595}"/>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8-04-29T16:21:02.748" idx="1">
    <p:pos x="7692" y="460"/>
    <p:text>I think the word s( Test... ) should be fonts so folks can change easily??</p:text>
    <p:extLst mod="1">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4-29T16:21:02.748" idx="1">
    <p:pos x="7692" y="460"/>
    <p:text>I think the word s( Test... ) should be fonts so folks can change easily??</p:text>
    <p:extLst mod="1">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04-29T16:21:02.748" idx="1">
    <p:pos x="7692" y="460"/>
    <p:text>I think the word s( Test... ) should be fonts so folks can change easily??</p:text>
    <p:extLst mod="1">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8-05-03T21:07:05.491" idx="2">
    <p:pos x="10" y="10"/>
    <p:text>Maybe this doesn't need to be explicitly on the slide, but I hope you guys at least call out that one of your core design goals has been/is architectural and functional parity across all the different platforms (Node, .NET, Python, Java) while catering to the idioms of each. I really think that is a huge selling point for developers. Nobody is getting any features anybody else isn't and at the same time they're all getting a framework that will "feel" very natural to them.</p:text>
    <p:extLst mod="1">
      <p:ext uri="{C676402C-5697-4E1C-873F-D02D1690AC5C}">
        <p15:threadingInfo xmlns:p15="http://schemas.microsoft.com/office/powerpoint/2012/main" timeZoneBias="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18-05-03T20:58:05.090" idx="1">
    <p:pos x="1980" y="1010"/>
    <p:text>Azure Search feels a bit out of place here to me, but you might have a reason for it.</p:text>
    <p:extLst mod="1">
      <p:ext uri="{C676402C-5697-4E1C-873F-D02D1690AC5C}">
        <p15:threadingInfo xmlns:p15="http://schemas.microsoft.com/office/powerpoint/2012/main" timeZoneBias="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8-04-29T16:21:02.748" idx="1">
    <p:pos x="7692" y="460"/>
    <p:text>I think the word s( Test... ) should be fonts so folks can change easily??</p:text>
    <p:extLst mod="1">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8-04-29T16:21:02.748" idx="1">
    <p:pos x="7692" y="460"/>
    <p:text>I think the word s( Test... ) should be fonts so folks can change easily??</p:text>
    <p:extLst mod="1">
      <p:ext uri="{C676402C-5697-4E1C-873F-D02D1690AC5C}">
        <p15:threadingInfo xmlns:p15="http://schemas.microsoft.com/office/powerpoint/2012/main" timeZoneBias="4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8-04-29T16:21:02.748" idx="1">
    <p:pos x="7692" y="460"/>
    <p:text>I think the word s( Test... ) should be fonts so folks can change easily??</p:text>
    <p:extLst mod="1">
      <p:ext uri="{C676402C-5697-4E1C-873F-D02D1690AC5C}">
        <p15:threadingInfo xmlns:p15="http://schemas.microsoft.com/office/powerpoint/2012/main" timeZoneBias="4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8-04-29T16:21:02.748" idx="1">
    <p:pos x="7692" y="460"/>
    <p:text>I think the word s( Test... ) should be fonts so folks can change easily??</p:text>
    <p:extLst mod="1">
      <p:ext uri="{C676402C-5697-4E1C-873F-D02D1690AC5C}">
        <p15:threadingInfo xmlns:p15="http://schemas.microsoft.com/office/powerpoint/2012/main" timeZoneBias="4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ED48A8-D8DF-AA4D-878A-E913994008CC}" type="datetimeFigureOut">
              <a:rPr lang="en-US" smtClean="0"/>
              <a:t>10/3/2018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B07532-79D3-CA44-AE4D-49026A829FF1}" type="slidenum">
              <a:rPr lang="en-US" smtClean="0"/>
              <a:t>‹#›</a:t>
            </a:fld>
            <a:endParaRPr lang="en-US"/>
          </a:p>
        </p:txBody>
      </p:sp>
    </p:spTree>
    <p:extLst>
      <p:ext uri="{BB962C8B-B14F-4D97-AF65-F5344CB8AC3E}">
        <p14:creationId xmlns:p14="http://schemas.microsoft.com/office/powerpoint/2010/main" val="3806498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ka.ms/bbtools" TargetMode="External"/><Relationship Id="rId7" Type="http://schemas.openxmlformats.org/officeDocument/2006/relationships/hyperlink" Target="https://aka.ms/BotBuilderOverview"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aka.ms/BotBuilderIbiza" TargetMode="External"/><Relationship Id="rId5" Type="http://schemas.openxmlformats.org/officeDocument/2006/relationships/hyperlink" Target="https://aka.ms/BotBuilderAZCLI" TargetMode="External"/><Relationship Id="rId4" Type="http://schemas.openxmlformats.org/officeDocument/2006/relationships/hyperlink" Target="https://aka.ms/BotBuilderLocalDev"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Customer Support: How do you reduce friction for customers. How to help customers find information tends to be the most popular scenario. You offer some product or services, there are a set of common questions people email or call about. If you can democratize that with a conversational experience, it’s quicker and easier for customers to find the info typically resulting a higher customer satisfaction, and reduces the load for call centers to focus on the more complex tasks. So democratize finding info is one thing. Beyond that, what are the tasks, what ca the bot actually do to simplify the process for all parties involved.  The ability to collect some information, fill out a form and contact you later with a response. All within the context of a conversation. That context can be authenticated. We know about you, so we know your name, your address, and we don’t need to ask you those info. For example, a product manual for an appliance or within a car. </a:t>
            </a:r>
          </a:p>
          <a:p>
            <a:endParaRPr lang="en-US"/>
          </a:p>
          <a:p>
            <a:r>
              <a:rPr lang="en-US"/>
              <a:t>There are more than 1,000 companies building with our toolkit, and here is a subset of these. These are just showing some of those that we have public case studies. We have many more that are internally facing. </a:t>
            </a:r>
          </a:p>
          <a:p>
            <a:endParaRPr lang="en-US"/>
          </a:p>
          <a:p>
            <a:endParaRPr lang="en-US"/>
          </a:p>
          <a:p>
            <a:r>
              <a:rPr lang="en-US"/>
              <a:t>We not only offered a platform and toolkit for building bots, but with Microsoft Services team, we have worked with customers around the world directly building these bots together, so  a lot of the best practices we have learned that we will share in today’s session are based on those experiences. </a:t>
            </a:r>
          </a:p>
          <a:p>
            <a:endParaRPr lang="en-US"/>
          </a:p>
          <a:p>
            <a:endParaRPr lang="en-US"/>
          </a:p>
          <a:p>
            <a:endParaRPr lang="en-US"/>
          </a:p>
          <a:p>
            <a:r>
              <a:rPr lang="en-US"/>
              <a:t>Customer Support: How do you reduce friction for customers. How to help customers find information tends to be the most popular scenario. You offer some product or services, there are a set of common questions people email or call about. If you can democratize that with a conversational experience, it’s quicker and easier for customers to find the info typically resulting a higher customer satisfaction, and reduces the load for call centers to focus on the more complex tasks. So democratize finding info is one thing. Beyond that, what are the tasks, what can the bot actually do to simplify the process for all parties involved.  The ability to collect some information, go ahead to fill out a form automatically and contact you later with a response. All within the context of a conversation. That context can be authenticated. We know about you, so we know your name, your address, and we don’t need to ask you those info. For example, a product manual for an appliance or within a car. You can find a product manual for an appliance If you ask what that red light or error code mean? A bot can take user through a set of choices around troubleshooting and guide through that conversation, Worst case if the bot cannot resolve the issue, it can then handover to a human, and the human can see the troubleshooting history, so the user does not need to repeat himself. </a:t>
            </a:r>
          </a:p>
          <a:p>
            <a:endParaRPr lang="en-US"/>
          </a:p>
          <a:p>
            <a:r>
              <a:rPr lang="en-US"/>
              <a:t>For example, Progressive Flo chatbot answers customer question and provides quotes. Telefonica launched Aura, their AI-powered digital assistant Aura, first in Argentina, Brazil Chili, Germany, Spain and UK, and ask about their bill, the services contracted, data usage, and other content. </a:t>
            </a:r>
          </a:p>
          <a:p>
            <a:endParaRPr lang="en-US"/>
          </a:p>
          <a:p>
            <a:endParaRPr lang="en-US"/>
          </a:p>
          <a:p>
            <a:r>
              <a:rPr lang="en-US"/>
              <a:t>Another one is retail – the ability to sell goods. We can unlock quite sizable product catalogue. Take the Dixon Carphone example in UK, they have more than 12,000 products, and a bot can help customers navigate through those products in a more natural way. It’s not about replicating just the search experience: you type some product name and range, and get  few results, and can refine at the left for filters like brand, etc. You can just say: I’d like a Microsoft laptop and don’t want to spend more than $1500, and I’d like it to have a USD port and a HDMI port. So you can express a reasonably complex requirement, and the bot can understand and extract the relevant information, and provide you with the most relevant product recommendations. Instead of the typically broad and poor experience you get in some of the website based on keyword searching. So unlocking product catalogue, and adding to basket is one thing. Another one is guidance shipping experience - the ability to deliver a guided experience to help you choose a washing machine. You may not </a:t>
            </a:r>
          </a:p>
          <a:p>
            <a:endParaRPr lang="en-US"/>
          </a:p>
          <a:p>
            <a:endParaRPr lang="en-US"/>
          </a:p>
          <a:p>
            <a:endParaRPr lang="en-US"/>
          </a:p>
          <a:p>
            <a:r>
              <a:rPr lang="en-US"/>
              <a:t>Employee </a:t>
            </a:r>
            <a:r>
              <a:rPr lang="en-US" err="1"/>
              <a:t>Productivty</a:t>
            </a:r>
            <a:r>
              <a:rPr lang="en-US"/>
              <a:t>: reduce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60EAD-44A3-4ED0-B07D-895D522CA5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0703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a:t>&lt;Enter&gt; &lt;Enter&gt; &lt;Enter&gt;</a:t>
            </a:r>
          </a:p>
          <a:p>
            <a:r>
              <a:rPr lang="en-US" sz="800"/>
              <a:t>Here’s a simple E2E development workflow .. You want to start building your bot by creating mockup conversations. These will help you validate your scenarios as well as build out a rough skeleton of the types of conversations your bot needs to support. This is the phase where key business decision makers can collaborate and or review the mocks and approve.</a:t>
            </a:r>
          </a:p>
          <a:p>
            <a:endParaRPr lang="en-US" sz="800"/>
          </a:p>
          <a:p>
            <a:r>
              <a:rPr lang="en-US" sz="800"/>
              <a:t>&lt;Enter&gt;</a:t>
            </a:r>
          </a:p>
          <a:p>
            <a:r>
              <a:rPr lang="en-US" sz="800"/>
              <a:t>As I was saying earlier, your bot itself is made up of parts. There are bunch of different parts that you need to build and integrate to build a good bot.</a:t>
            </a:r>
          </a:p>
          <a:p>
            <a:endParaRPr lang="en-US" sz="800"/>
          </a:p>
          <a:p>
            <a:r>
              <a:rPr lang="en-US" sz="800"/>
              <a:t>Including Language Understanding, Dialog, AI services, User Experience, Infrastructure and your own business logic. </a:t>
            </a:r>
          </a:p>
          <a:p>
            <a:endParaRPr lang="en-US" sz="800"/>
          </a:p>
          <a:p>
            <a:r>
              <a:rPr lang="en-US" sz="800"/>
              <a:t>There are bunch of different services and tools available for you to build your bot parts.</a:t>
            </a:r>
          </a:p>
          <a:p>
            <a:endParaRPr lang="en-US" sz="800"/>
          </a:p>
          <a:p>
            <a:r>
              <a:rPr lang="en-US" sz="800"/>
              <a:t>&lt;Enter&gt;</a:t>
            </a:r>
          </a:p>
          <a:p>
            <a:r>
              <a:rPr lang="en-US" sz="800"/>
              <a:t>That said, with Bot Builder V4, for the first time we are covering the E2E bot development workflow. You will have powerful tools that help plug into each phase of your development. You can build on top of the tools to suit your own development style and preferences. </a:t>
            </a:r>
          </a:p>
          <a:p>
            <a:endParaRPr lang="en-US" sz="800"/>
          </a:p>
          <a:p>
            <a:r>
              <a:rPr lang="en-US" sz="800"/>
              <a:t>With the new tools we are also introducing several new simple text file formats that work in conjunction with the tools. </a:t>
            </a:r>
          </a:p>
          <a:p>
            <a:endParaRPr lang="en-US" sz="800"/>
          </a:p>
          <a:p>
            <a:r>
              <a:rPr lang="en-US" sz="800"/>
              <a:t>Of course to build your bot and assemble all your bot parts together, we have a fantastic new Bot Builder SDK.</a:t>
            </a:r>
          </a:p>
          <a:p>
            <a:endParaRPr lang="en-US" sz="800"/>
          </a:p>
          <a:p>
            <a:endParaRPr lang="en-US" sz="80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8331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C6C6D7-DD2E-2F42-BD43-AD5BA227E1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615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583657B-9F59-4489-A90A-F6FDF2E48BC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10/3/2018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7407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C6C6D7-DD2E-2F42-BD43-AD5BA227E1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3223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dirty="0"/>
              <a:t>Speech</a:t>
            </a:r>
            <a:r>
              <a:rPr lang="en-US" dirty="0"/>
              <a:t> APIs provide state-of-the-art algorithms to process spoken language powered by Bing. This also includes speech synthesis for a subset of languages supported by speech recognition. With these APIs developers can easily include the ability to add speech driven actions into their applications. In certain cases, the APIs allow for real-time interaction with the user as well.  Additional capabilities include voice recognition and speaker identification as well as providing partial transcription, meaning that for supported languages the developer can get partial results before the user has finished speaking.</a:t>
            </a:r>
          </a:p>
          <a:p>
            <a:pPr marL="0" lvl="0" indent="0">
              <a:buFont typeface="Arial" panose="020B0604020202020204" pitchFamily="34" charset="0"/>
              <a:buNone/>
            </a:pPr>
            <a:endParaRPr lang="en-US" dirty="0"/>
          </a:p>
          <a:p>
            <a:pPr defTabSz="914224">
              <a:spcAft>
                <a:spcPts val="1500"/>
              </a:spcAft>
              <a:defRPr/>
            </a:pPr>
            <a:r>
              <a:rPr lang="en-US" b="1" dirty="0"/>
              <a:t>Bing Speech API: </a:t>
            </a:r>
            <a:r>
              <a:rPr lang="en-US" sz="2400" dirty="0"/>
              <a:t>Convert audio to text, understand intent, and convert text back to speech for natural responsiveness. </a:t>
            </a:r>
            <a:r>
              <a:rPr lang="en-US" kern="0" dirty="0"/>
              <a:t>Converts spoken audio to text. </a:t>
            </a:r>
            <a:r>
              <a:rPr lang="en-US" b="1" kern="0" dirty="0"/>
              <a:t>Synthesize Speech - </a:t>
            </a:r>
            <a:r>
              <a:rPr lang="en-US" kern="0" dirty="0"/>
              <a:t>Synthesize audio from Text. </a:t>
            </a:r>
          </a:p>
          <a:p>
            <a:pPr defTabSz="914224">
              <a:spcAft>
                <a:spcPts val="1500"/>
              </a:spcAft>
              <a:defRPr/>
            </a:pPr>
            <a:endParaRPr lang="en-US" dirty="0"/>
          </a:p>
          <a:p>
            <a:pPr marL="0" lvl="0" indent="0">
              <a:buFont typeface="Arial" panose="020B0604020202020204" pitchFamily="34" charset="0"/>
              <a:buNone/>
            </a:pPr>
            <a:r>
              <a:rPr lang="en-US" b="1" dirty="0"/>
              <a:t>Custom Speech Service: </a:t>
            </a:r>
            <a:r>
              <a:rPr lang="en-US" sz="1400" b="0" i="0" u="none" strike="noStrike" kern="1200" dirty="0">
                <a:solidFill>
                  <a:schemeClr val="tx1"/>
                </a:solidFill>
                <a:effectLst/>
                <a:latin typeface="Segoe UI Light" pitchFamily="34" charset="0"/>
                <a:ea typeface="+mn-ea"/>
                <a:cs typeface="+mn-cs"/>
              </a:rPr>
              <a:t>Custom Speech Service (CRIS) enables you to create customized language models and acoustic models tailored to your application and your users. By uploading speech and/or text data to CRIS that reflects your application and your users, you can create custom models that can be used in conjunction with Microsoft’s existing state-of-the-art speech models. To customize the acoustic model to a particular domain, a collection of speech data is required. This collection consists of a set of audio files of speech data, and a text file of transcriptions of each audio file. The audio data should be representative of the scenario in which you would like to use the recognizer. If you were building an app to search MSDN by voice, it’s likely that terms like “object-oriented” or “namespace” or “dot net” will appear more frequently than in typical voice applications. Customizing the language model will enable the system to learn this.</a:t>
            </a:r>
            <a:r>
              <a:rPr lang="en-US" dirty="0"/>
              <a:t> </a:t>
            </a:r>
            <a:r>
              <a:rPr lang="en-US" sz="1400" b="0" i="0" u="none" strike="noStrike" kern="1200" dirty="0">
                <a:solidFill>
                  <a:schemeClr val="tx1"/>
                </a:solidFill>
                <a:effectLst/>
                <a:latin typeface="Segoe UI Light" pitchFamily="34" charset="0"/>
                <a:ea typeface="+mn-ea"/>
                <a:cs typeface="+mn-cs"/>
              </a:rPr>
              <a:t>CRIS uses acoustic or language model adaptation to enable the speech recognizer to learn the characteristics of the customer’s data while still getting the benefits of all the data and expertise that went into creating the base models that power the Speech API. </a:t>
            </a:r>
          </a:p>
          <a:p>
            <a:pPr marL="0" lvl="0" indent="0">
              <a:buFont typeface="Arial" panose="020B0604020202020204" pitchFamily="34" charset="0"/>
              <a:buNone/>
            </a:pP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0" i="0" u="none" strike="noStrike" kern="1200" dirty="0">
                <a:solidFill>
                  <a:schemeClr val="tx1"/>
                </a:solidFill>
                <a:effectLst/>
                <a:latin typeface="Segoe UI Light" pitchFamily="34" charset="0"/>
                <a:ea typeface="+mn-ea"/>
                <a:cs typeface="+mn-cs"/>
              </a:rPr>
              <a:t>For acoustic model adaptation, the technology is described in this paper:</a:t>
            </a:r>
            <a:br>
              <a:rPr lang="en-US" sz="1400" b="0" i="0" u="none" strike="noStrike" kern="1200" dirty="0">
                <a:solidFill>
                  <a:schemeClr val="tx1"/>
                </a:solidFill>
                <a:effectLst/>
                <a:latin typeface="Segoe UI Light" pitchFamily="34" charset="0"/>
                <a:ea typeface="+mn-ea"/>
                <a:cs typeface="+mn-cs"/>
              </a:rPr>
            </a:br>
            <a:r>
              <a:rPr lang="en-US" sz="1400" b="0" i="0" u="none" strike="noStrike" kern="1200" dirty="0">
                <a:solidFill>
                  <a:schemeClr val="tx1"/>
                </a:solidFill>
                <a:effectLst/>
                <a:latin typeface="Segoe UI Light" pitchFamily="34" charset="0"/>
                <a:ea typeface="+mn-ea"/>
                <a:cs typeface="+mn-cs"/>
              </a:rPr>
              <a:t>http://research.microsoft.com/pubs/194346/0007893.pdf</a:t>
            </a:r>
            <a:r>
              <a:rPr lang="en-US" dirty="0"/>
              <a:t> </a:t>
            </a:r>
          </a:p>
          <a:p>
            <a:pPr marL="0" lvl="0" indent="0">
              <a:buFont typeface="Arial" panose="020B0604020202020204" pitchFamily="34" charset="0"/>
              <a:buNone/>
            </a:pP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0" i="0" u="none" strike="noStrike" kern="1200" dirty="0">
                <a:solidFill>
                  <a:schemeClr val="tx1"/>
                </a:solidFill>
                <a:effectLst/>
                <a:latin typeface="Segoe UI Light" pitchFamily="34" charset="0"/>
                <a:ea typeface="+mn-ea"/>
                <a:cs typeface="+mn-cs"/>
              </a:rPr>
              <a:t>Works well when the data is uploaded to CRIS is truly representative of the user population and the expected usage of the application. For language model adaptation, it works best when the data uploaded reflects what people would actually say. Uploading simply a list of new terms is better than nothing but will not be as effective.  For acoustic model adaptation, if you want to adapt to elderly speech, you need to upload the speech from many different elderly users, not just one or two. If you upload just one person’s voice, CRIS will learn to do a great job on that voice but will not necessarily learn to generalize to other elderly voices. Similarly, if you want to adapt to a new environment, like a factory, you should upload speech data from many speakers in the factory, not just one.</a:t>
            </a:r>
            <a:br>
              <a:rPr lang="en-US" sz="1400" b="0" i="0" u="none" strike="noStrike" kern="1200" dirty="0">
                <a:solidFill>
                  <a:schemeClr val="tx1"/>
                </a:solidFill>
                <a:effectLst/>
                <a:latin typeface="Segoe UI Light" pitchFamily="34" charset="0"/>
                <a:ea typeface="+mn-ea"/>
                <a:cs typeface="+mn-cs"/>
              </a:rPr>
            </a:b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1" i="0" u="none" strike="noStrike" kern="1200" dirty="0">
                <a:solidFill>
                  <a:schemeClr val="tx1"/>
                </a:solidFill>
                <a:effectLst/>
                <a:latin typeface="Segoe UI Light" pitchFamily="34" charset="0"/>
                <a:ea typeface="+mn-ea"/>
                <a:cs typeface="+mn-cs"/>
              </a:rPr>
              <a:t>Speaker Recognition</a:t>
            </a:r>
            <a:r>
              <a:rPr lang="en-US" sz="1400" b="1" i="0" u="none" strike="noStrike" kern="1200" baseline="0" dirty="0">
                <a:solidFill>
                  <a:schemeClr val="tx1"/>
                </a:solidFill>
                <a:effectLst/>
                <a:latin typeface="Segoe UI Light" pitchFamily="34" charset="0"/>
                <a:ea typeface="+mn-ea"/>
                <a:cs typeface="+mn-cs"/>
              </a:rPr>
              <a:t> API:  </a:t>
            </a:r>
            <a:r>
              <a:rPr lang="en-US" sz="1400" b="0" i="0" u="none" strike="noStrike" kern="1200" dirty="0">
                <a:solidFill>
                  <a:schemeClr val="tx1"/>
                </a:solidFill>
                <a:effectLst/>
                <a:latin typeface="Segoe UI Light" pitchFamily="34" charset="0"/>
                <a:ea typeface="+mn-ea"/>
                <a:cs typeface="+mn-cs"/>
              </a:rPr>
              <a:t>Microsoft's state-of-the-art cloud-based speaker recognition algorithms to recognize a human's voice in audio streams. It comprises two components: speaker verification and speaker identification. Speaker Verification can automatically verify and authenticate users from their voice or speech. It is tightly related to authentication scenarios and is often associated with a pass phrase. Hence, we opt for text-dependent approach, which means speakers need to choose a specific pass phrase to use during both enrollment and verification phases. Speaker Identification can automatically identify the person speaking in an audio file given a group of prospective speakers. The input audio is paired against the provided group of speakers, and in case there is a match found, the speaker’s identity is returned. It is text-independent, which means that there are no restrictions on what the speaker says during the enrollment and recognition phases. </a:t>
            </a:r>
            <a:r>
              <a:rPr lang="en-US" dirty="0"/>
              <a:t> A</a:t>
            </a:r>
            <a:r>
              <a:rPr lang="en-US" baseline="0" dirty="0"/>
              <a:t> use case is biometric authentication using voice. </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10/3/2018 10:05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8821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4414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58EDD96-567D-4E79-8F9F-D2D409A6DB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2694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QnAMaker.ai</a:t>
            </a:r>
            <a:endParaRPr lang="en-US"/>
          </a:p>
          <a:p>
            <a:endParaRPr lang="en-US"/>
          </a:p>
          <a:p>
            <a:r>
              <a:rPr lang="en-US"/>
              <a:t>GA Announcement</a:t>
            </a:r>
          </a:p>
          <a:p>
            <a:r>
              <a:rPr lang="en-US"/>
              <a:t>https://</a:t>
            </a:r>
            <a:r>
              <a:rPr lang="en-US" err="1"/>
              <a:t>blog.botframework.com</a:t>
            </a:r>
            <a:r>
              <a:rPr lang="en-US"/>
              <a:t>/2018/05/07/announcing-general-availability-of-</a:t>
            </a:r>
            <a:r>
              <a:rPr lang="en-US" err="1"/>
              <a:t>qnamaker</a:t>
            </a:r>
            <a:r>
              <a:rPr lang="en-US"/>
              <a:t>/</a:t>
            </a:r>
          </a:p>
        </p:txBody>
      </p:sp>
      <p:sp>
        <p:nvSpPr>
          <p:cNvPr id="6" name="Date Placeholder 5"/>
          <p:cNvSpPr>
            <a:spLocks noGrp="1"/>
          </p:cNvSpPr>
          <p:nvPr>
            <p:ph type="dt" idx="12"/>
          </p:nvPr>
        </p:nvSpPr>
        <p:spPr/>
        <p:txBody>
          <a:bodyPr/>
          <a:lstStyle/>
          <a:p>
            <a:fld id="{353CB5B1-3D40-4389-814A-A3E0AEC8E2FF}" type="datetime8">
              <a:rPr lang="en-US" smtClean="0"/>
              <a:t>10/3/2018 10:05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126047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10/3/2018 10:05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35122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10/3/2018 10:05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885157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4498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https://</a:t>
            </a:r>
            <a:r>
              <a:rPr lang="en-US" err="1"/>
              <a:t>labs.cognitive.microsoft.com</a:t>
            </a:r>
            <a:r>
              <a:rPr lang="en-US"/>
              <a:t>/</a:t>
            </a:r>
            <a:r>
              <a:rPr lang="en-US" err="1"/>
              <a:t>en</a:t>
            </a:r>
            <a:r>
              <a:rPr lang="en-US"/>
              <a:t>-us/project-personality-chat</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10/3/2018 10:05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928515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This is one of the typical types of bots that you see built today.</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It cannot handle any small talk or deviations unless specifically programmed by the developer.</a:t>
            </a:r>
          </a:p>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8B2124-C3E8-4749-989B-A457FFAE6AE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10/3/2018 10:05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433935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&lt;Enter&gt; &lt;Enter&gt; &lt;Enter&gt;</a:t>
            </a:r>
          </a:p>
          <a:p>
            <a:r>
              <a:rPr lang="en-US" sz="800" dirty="0"/>
              <a:t>Here’s a simple E2E development workflow .. You want to start building your bot by creating mockup conversations. These will help you validate your scenarios as well as build out a rough skeleton of the types of conversations your bot needs to support. This is the phase where key business decision makers can collaborate and or review the mocks and approve.</a:t>
            </a:r>
          </a:p>
          <a:p>
            <a:endParaRPr lang="en-US" sz="800" dirty="0"/>
          </a:p>
          <a:p>
            <a:r>
              <a:rPr lang="en-US" sz="800" dirty="0"/>
              <a:t>&lt;Enter&gt;</a:t>
            </a:r>
          </a:p>
          <a:p>
            <a:r>
              <a:rPr lang="en-US" sz="800" dirty="0"/>
              <a:t>As I was saying earlier, your bot itself is made up of parts. There are bunch of different parts that you need to build and integrate to build a good bot.</a:t>
            </a:r>
          </a:p>
          <a:p>
            <a:endParaRPr lang="en-US" sz="800" dirty="0"/>
          </a:p>
          <a:p>
            <a:r>
              <a:rPr lang="en-US" sz="800" dirty="0"/>
              <a:t>Including Language Understanding, Dialog, AI services, User Experience, Infrastructure and your own business logic. </a:t>
            </a:r>
          </a:p>
          <a:p>
            <a:endParaRPr lang="en-US" sz="800" dirty="0"/>
          </a:p>
          <a:p>
            <a:r>
              <a:rPr lang="en-US" sz="800" dirty="0"/>
              <a:t>There are bunch of different services and tools available for you to build your bot parts.</a:t>
            </a:r>
          </a:p>
          <a:p>
            <a:endParaRPr lang="en-US" sz="800" dirty="0"/>
          </a:p>
          <a:p>
            <a:r>
              <a:rPr lang="en-US" sz="800" dirty="0"/>
              <a:t>&lt;Enter&gt;</a:t>
            </a:r>
          </a:p>
          <a:p>
            <a:r>
              <a:rPr lang="en-US" sz="800" dirty="0"/>
              <a:t>That said, with Bot Builder V4, for the first time we are covering the E2E bot development workflow. You will have powerful tools that help plug into each phase of your development. You can build on top of the tools to suit your own development style and preferences. </a:t>
            </a:r>
          </a:p>
          <a:p>
            <a:endParaRPr lang="en-US" sz="800" dirty="0"/>
          </a:p>
          <a:p>
            <a:r>
              <a:rPr lang="en-US" sz="800" dirty="0"/>
              <a:t>With the new tools we are also introducing several new simple text file formats that work in conjunction with the tools. </a:t>
            </a:r>
          </a:p>
          <a:p>
            <a:endParaRPr lang="en-US" sz="800" dirty="0"/>
          </a:p>
          <a:p>
            <a:r>
              <a:rPr lang="en-US" sz="800" dirty="0"/>
              <a:t>Of course to build your bot and assemble all your bot parts together, we have a fantastic new Bot Builder SDK.</a:t>
            </a:r>
          </a:p>
          <a:p>
            <a:endParaRPr lang="en-US" sz="800" dirty="0"/>
          </a:p>
          <a:p>
            <a:endParaRPr lang="en-US" sz="80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592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a:t>&lt;Enter&gt; &lt;Enter&gt; &lt;Enter&gt;</a:t>
            </a:r>
          </a:p>
          <a:p>
            <a:r>
              <a:rPr lang="en-US" sz="800"/>
              <a:t>Here’s a simple E2E development workflow .. You want to start building your bot by creating mockup conversations. These will help you validate your scenarios as well as build out a rough skeleton of the types of conversations your bot needs to support. This is the phase where key business decision makers can collaborate and or review the mocks and approve.</a:t>
            </a:r>
          </a:p>
          <a:p>
            <a:endParaRPr lang="en-US" sz="800"/>
          </a:p>
          <a:p>
            <a:r>
              <a:rPr lang="en-US" sz="800"/>
              <a:t>&lt;Enter&gt;</a:t>
            </a:r>
          </a:p>
          <a:p>
            <a:r>
              <a:rPr lang="en-US" sz="800"/>
              <a:t>As I was saying earlier, your bot itself is made up of parts. There are bunch of different parts that you need to build and integrate to build a good bot.</a:t>
            </a:r>
          </a:p>
          <a:p>
            <a:endParaRPr lang="en-US" sz="800"/>
          </a:p>
          <a:p>
            <a:r>
              <a:rPr lang="en-US" sz="800"/>
              <a:t>Including Language Understanding, Dialog, AI services, User Experience, Infrastructure and your own business logic. </a:t>
            </a:r>
          </a:p>
          <a:p>
            <a:endParaRPr lang="en-US" sz="800"/>
          </a:p>
          <a:p>
            <a:r>
              <a:rPr lang="en-US" sz="800"/>
              <a:t>There are bunch of different services and tools available for you to build your bot parts.</a:t>
            </a:r>
          </a:p>
          <a:p>
            <a:endParaRPr lang="en-US" sz="800"/>
          </a:p>
          <a:p>
            <a:r>
              <a:rPr lang="en-US" sz="800"/>
              <a:t>&lt;Enter&gt;</a:t>
            </a:r>
          </a:p>
          <a:p>
            <a:r>
              <a:rPr lang="en-US" sz="800"/>
              <a:t>That said, with Bot Builder V4, for the first time we are covering the E2E bot development workflow. You will have powerful tools that help plug into each phase of your development. You can build on top of the tools to suit your own development style and preferences. </a:t>
            </a:r>
          </a:p>
          <a:p>
            <a:endParaRPr lang="en-US" sz="800"/>
          </a:p>
          <a:p>
            <a:r>
              <a:rPr lang="en-US" sz="800"/>
              <a:t>With the new tools we are also introducing several new simple text file formats that work in conjunction with the tools. </a:t>
            </a:r>
          </a:p>
          <a:p>
            <a:endParaRPr lang="en-US" sz="800"/>
          </a:p>
          <a:p>
            <a:r>
              <a:rPr lang="en-US" sz="800"/>
              <a:t>Of course to build your bot and assemble all your bot parts together, we have a fantastic new Bot Builder SDK.</a:t>
            </a:r>
          </a:p>
          <a:p>
            <a:endParaRPr lang="en-US" sz="800"/>
          </a:p>
          <a:p>
            <a:endParaRPr lang="en-US" sz="80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5357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a:t>&lt;Enter&gt; &lt;Enter&gt; &lt;Enter&gt;</a:t>
            </a:r>
          </a:p>
          <a:p>
            <a:r>
              <a:rPr lang="en-US" sz="800"/>
              <a:t>Here’s a simple E2E development workflow .. You want to start building your bot by creating mockup conversations. These will help you validate your scenarios as well as build out a rough skeleton of the types of conversations your bot needs to support. This is the phase where key business decision makers can collaborate and or review the mocks and approve.</a:t>
            </a:r>
          </a:p>
          <a:p>
            <a:endParaRPr lang="en-US" sz="800"/>
          </a:p>
          <a:p>
            <a:r>
              <a:rPr lang="en-US" sz="800"/>
              <a:t>&lt;Enter&gt;</a:t>
            </a:r>
          </a:p>
          <a:p>
            <a:r>
              <a:rPr lang="en-US" sz="800"/>
              <a:t>As I was saying earlier, your bot itself is made up of parts. There are bunch of different parts that you need to build and integrate to build a good bot.</a:t>
            </a:r>
          </a:p>
          <a:p>
            <a:endParaRPr lang="en-US" sz="800"/>
          </a:p>
          <a:p>
            <a:r>
              <a:rPr lang="en-US" sz="800"/>
              <a:t>Including Language Understanding, Dialog, AI services, User Experience, Infrastructure and your own business logic. </a:t>
            </a:r>
          </a:p>
          <a:p>
            <a:endParaRPr lang="en-US" sz="800"/>
          </a:p>
          <a:p>
            <a:r>
              <a:rPr lang="en-US" sz="800"/>
              <a:t>There are bunch of different services and tools available for you to build your bot parts.</a:t>
            </a:r>
          </a:p>
          <a:p>
            <a:endParaRPr lang="en-US" sz="800"/>
          </a:p>
          <a:p>
            <a:r>
              <a:rPr lang="en-US" sz="800"/>
              <a:t>&lt;Enter&gt;</a:t>
            </a:r>
          </a:p>
          <a:p>
            <a:r>
              <a:rPr lang="en-US" sz="800"/>
              <a:t>That said, with Bot Builder V4, for the first time we are covering the E2E bot development workflow. You will have powerful tools that help plug into each phase of your development. You can build on top of the tools to suit your own development style and preferences. </a:t>
            </a:r>
          </a:p>
          <a:p>
            <a:endParaRPr lang="en-US" sz="800"/>
          </a:p>
          <a:p>
            <a:r>
              <a:rPr lang="en-US" sz="800"/>
              <a:t>With the new tools we are also introducing several new simple text file formats that work in conjunction with the tools. </a:t>
            </a:r>
          </a:p>
          <a:p>
            <a:endParaRPr lang="en-US" sz="800"/>
          </a:p>
          <a:p>
            <a:r>
              <a:rPr lang="en-US" sz="800"/>
              <a:t>Of course to build your bot and assemble all your bot parts together, we have a fantastic new Bot Builder SDK.</a:t>
            </a:r>
          </a:p>
          <a:p>
            <a:endParaRPr lang="en-US" sz="800"/>
          </a:p>
          <a:p>
            <a:endParaRPr lang="en-US" sz="80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1713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a:t>&lt;Enter&gt; &lt;Enter&gt; &lt;Enter&gt;</a:t>
            </a:r>
          </a:p>
          <a:p>
            <a:r>
              <a:rPr lang="en-US" sz="800"/>
              <a:t>Here’s a simple E2E development workflow .. You want to start building your bot by creating mockup conversations. These will help you validate your scenarios as well as build out a rough skeleton of the types of conversations your bot needs to support. This is the phase where key business decision makers can collaborate and or review the mocks and approve.</a:t>
            </a:r>
          </a:p>
          <a:p>
            <a:endParaRPr lang="en-US" sz="800"/>
          </a:p>
          <a:p>
            <a:r>
              <a:rPr lang="en-US" sz="800"/>
              <a:t>&lt;Enter&gt;</a:t>
            </a:r>
          </a:p>
          <a:p>
            <a:r>
              <a:rPr lang="en-US" sz="800"/>
              <a:t>As I was saying earlier, your bot itself is made up of parts. There are bunch of different parts that you need to build and integrate to build a good bot.</a:t>
            </a:r>
          </a:p>
          <a:p>
            <a:endParaRPr lang="en-US" sz="800"/>
          </a:p>
          <a:p>
            <a:r>
              <a:rPr lang="en-US" sz="800"/>
              <a:t>Including Language Understanding, Dialog, AI services, User Experience, Infrastructure and your own business logic. </a:t>
            </a:r>
          </a:p>
          <a:p>
            <a:endParaRPr lang="en-US" sz="800"/>
          </a:p>
          <a:p>
            <a:r>
              <a:rPr lang="en-US" sz="800"/>
              <a:t>There are bunch of different services and tools available for you to build your bot parts.</a:t>
            </a:r>
          </a:p>
          <a:p>
            <a:endParaRPr lang="en-US" sz="800"/>
          </a:p>
          <a:p>
            <a:r>
              <a:rPr lang="en-US" sz="800"/>
              <a:t>&lt;Enter&gt;</a:t>
            </a:r>
          </a:p>
          <a:p>
            <a:r>
              <a:rPr lang="en-US" sz="800"/>
              <a:t>That said, with Bot Builder V4, for the first time we are covering the E2E bot development workflow. You will have powerful tools that help plug into each phase of your development. You can build on top of the tools to suit your own development style and preferences. </a:t>
            </a:r>
          </a:p>
          <a:p>
            <a:endParaRPr lang="en-US" sz="800"/>
          </a:p>
          <a:p>
            <a:r>
              <a:rPr lang="en-US" sz="800"/>
              <a:t>With the new tools we are also introducing several new simple text file formats that work in conjunction with the tools. </a:t>
            </a:r>
          </a:p>
          <a:p>
            <a:endParaRPr lang="en-US" sz="800"/>
          </a:p>
          <a:p>
            <a:r>
              <a:rPr lang="en-US" sz="800"/>
              <a:t>Of course to build your bot and assemble all your bot parts together, we have a fantastic new Bot Builder SDK.</a:t>
            </a:r>
          </a:p>
          <a:p>
            <a:endParaRPr lang="en-US" sz="800"/>
          </a:p>
          <a:p>
            <a:endParaRPr lang="en-US" sz="80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85487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the 3 best practices for the evaluation phase that we think are important:</a:t>
            </a:r>
          </a:p>
          <a:p>
            <a:endParaRPr lang="en-US"/>
          </a:p>
          <a:p>
            <a:r>
              <a:rPr lang="en-US"/>
              <a:t>1）feedback is critically important to improve a conversational experience. Your user will tell you how they would converse with your bot, so the sooner you get the bot to users, the faster you can leverage user conversation to help your bot to get smarter and address user need better. </a:t>
            </a:r>
          </a:p>
          <a:p>
            <a:endParaRPr lang="en-US"/>
          </a:p>
          <a:p>
            <a:r>
              <a:rPr lang="en-US"/>
              <a:t>This means you do not need a sophisticated analytics solution to be able to evaluate and refine a bot. At the minimum, you should start simple by using the out of box tool we’ve provided in Azure bot service and language understanding service for evaluation. </a:t>
            </a:r>
          </a:p>
          <a:p>
            <a:endParaRPr lang="en-US"/>
          </a:p>
          <a:p>
            <a:r>
              <a:rPr lang="en-US"/>
              <a:t>You don’t need custom dashboard before you get the bot out for preview. </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47469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1">
              <a:solidFill>
                <a:prstClr val="black"/>
              </a:solidFill>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a:solidFill>
                  <a:schemeClr val="tx1"/>
                </a:solidFill>
                <a:effectLst/>
                <a:latin typeface="Segoe UI Light" pitchFamily="34" charset="0"/>
                <a:ea typeface="+mn-ea"/>
                <a:cs typeface="+mn-cs"/>
              </a:rPr>
              <a:t>White and his colleagues consider the Microsoft tools’ accessibility and ease of use to be invaluable, particularly when updating existing dialogue models. “Our level of speed and agility would be very difficult to replicate with other tools,” says White. “In the first four months since launching the Flo Chatbot, we’ve updated the models at least 75 times. By using the Microsoft tools, we’re ensuring constant improvement and a better customer experience.”</a:t>
            </a:r>
            <a:endParaRPr lang="en-US" sz="800" i="1">
              <a:solidFill>
                <a:prstClr val="black"/>
              </a:solidFill>
              <a:latin typeface="Segoe UI" panose="020B0502040204020203" pitchFamily="34" charset="0"/>
              <a:cs typeface="Segoe UI" panose="020B0502040204020203" pitchFamily="34" charset="0"/>
            </a:endParaRPr>
          </a:p>
          <a:p>
            <a:endParaRPr lang="en-US"/>
          </a:p>
          <a:p>
            <a:r>
              <a:rPr lang="en-US" sz="882" b="0" i="0" u="none" strike="noStrike" kern="1200">
                <a:solidFill>
                  <a:schemeClr val="tx1"/>
                </a:solidFill>
                <a:effectLst/>
                <a:latin typeface="Segoe UI Light" pitchFamily="34" charset="0"/>
                <a:ea typeface="+mn-ea"/>
                <a:cs typeface="+mn-cs"/>
              </a:rPr>
              <a:t>Interactions with the Flo Chatbot show Progressive that the bot is a hit with customers. “People tell Flo ‘Thank you’ and ‘Thanks for the help,’ and I think that any time you see people thanking a bot, you’re on the right track,” says White. “And, of course, we trained the Flo Chatbot to say, ‘You’re welcome,’ because we want to continue that humanlike interaction right up to the end of the conversation.”</a:t>
            </a:r>
          </a:p>
          <a:p>
            <a:endParaRPr lang="en-US" sz="882" b="0" i="0" u="none" strike="noStrike" kern="1200">
              <a:solidFill>
                <a:schemeClr val="tx1"/>
              </a:solidFill>
              <a:effectLst/>
              <a:latin typeface="Segoe UI Light" pitchFamily="34" charset="0"/>
              <a:ea typeface="+mn-ea"/>
              <a:cs typeface="+mn-cs"/>
            </a:endParaRPr>
          </a:p>
          <a:p>
            <a:r>
              <a:rPr lang="en-US" sz="882" b="0" i="0" u="none" strike="noStrike" kern="1200">
                <a:solidFill>
                  <a:schemeClr val="tx1"/>
                </a:solidFill>
                <a:effectLst/>
                <a:latin typeface="Segoe UI Light" pitchFamily="34" charset="0"/>
                <a:ea typeface="+mn-ea"/>
                <a:cs typeface="+mn-cs"/>
              </a:rPr>
              <a:t>Once Cami goes live, Dixons Carphone expects the bot to be a new source of business intelligence. The company will use the Cognitive Services Text Analytics API, Microsoft Azure Application Insights, and a Microsoft Power BI dashboard to view levels of customer engagement, which products they are looking at, the sentiment of their interactions, and the questions they are asking. “We’ll get better analytics, so we’ll understand our customers better,” says Colin-Jones. “With Power BI and Application Insights, we’ll be able to see if customers are asking the same questions again and again, and that will help us improve our communications and messaging. We can then adjust Cami’s responses to build on her knowledge to improve customers’ experience with her. Seeing what questions customers are asking will also inform our future decision making about what functionality we might want to add to Cami. It’s been fascinating to learn what bots can do, and I'm excited to see how we can use this technology to transform our business.”</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61041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21810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4719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B3EE6E-F9D1-4288-A216-12EC531DA4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6694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latin typeface="Segoe UI Light" panose="020B0502040204020203" pitchFamily="34" charset="0"/>
                <a:cs typeface="Segoe UI Semilight" panose="020B0402040204020203" pitchFamily="34" charset="0"/>
              </a:rPr>
              <a:t>A bot that interacts with customers online before they come into electronics stores that includes complete inventory, including pictures and product specifications</a:t>
            </a:r>
          </a:p>
          <a:p>
            <a:endParaRPr lang="en-US">
              <a:effectLst/>
            </a:endParaRPr>
          </a:p>
          <a:p>
            <a:r>
              <a:rPr lang="en-US">
                <a:effectLst/>
              </a:rPr>
              <a:t>The company’s numerous brands include </a:t>
            </a:r>
            <a:r>
              <a:rPr lang="en-US" err="1">
                <a:effectLst/>
              </a:rPr>
              <a:t>Currys</a:t>
            </a:r>
            <a:r>
              <a:rPr lang="en-US">
                <a:effectLst/>
              </a:rPr>
              <a:t> PC World, Carphone Warehouse, Dixons Travel, Team Knowhow, and </a:t>
            </a:r>
            <a:r>
              <a:rPr lang="en-US" err="1">
                <a:effectLst/>
              </a:rPr>
              <a:t>Elkjøp</a:t>
            </a:r>
            <a:r>
              <a:rPr lang="en-US">
                <a:effectLst/>
              </a:rPr>
              <a:t> in the Nordic countries.</a:t>
            </a:r>
          </a:p>
          <a:p>
            <a:endParaRPr lang="en-US">
              <a:effectLst/>
            </a:endParaRPr>
          </a:p>
          <a:p>
            <a:r>
              <a:rPr lang="en-US">
                <a:effectLst/>
              </a:rPr>
              <a:t>42,000 employees in 11 countries</a:t>
            </a:r>
          </a:p>
          <a:p>
            <a:endParaRPr lang="en-US">
              <a:effectLst/>
            </a:endParaRPr>
          </a:p>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4FE88AB-A4C9-4155-AACD-652926BFA2D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47446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8BE315-2B22-4FD4-85B7-F0C7855D42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1399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10/3/2018 10:05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6405566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Try BF SDK V4 preview</a:t>
            </a:r>
          </a:p>
          <a:p>
            <a:r>
              <a:rPr lang="en-US"/>
              <a:t>Give us</a:t>
            </a:r>
          </a:p>
          <a:p>
            <a:r>
              <a:rPr lang="en-US"/>
              <a:t>https://stackoverflow.com/questions/tagged/botframework</a:t>
            </a:r>
          </a:p>
          <a:p>
            <a:endParaRPr lang="en-US"/>
          </a:p>
          <a:p>
            <a:r>
              <a:rPr lang="en-US" sz="900" b="0" i="0" kern="1200">
                <a:solidFill>
                  <a:schemeClr val="tx1"/>
                </a:solidFill>
                <a:effectLst/>
                <a:latin typeface="Segoe UI Light" pitchFamily="34" charset="0"/>
                <a:ea typeface="+mn-ea"/>
                <a:cs typeface="+mn-cs"/>
              </a:rPr>
              <a:t>Bot Builder Tools repo - </a:t>
            </a:r>
            <a:r>
              <a:rPr lang="en-US" sz="900" b="0" i="0" u="none" strike="noStrike" kern="1200">
                <a:solidFill>
                  <a:schemeClr val="tx1"/>
                </a:solidFill>
                <a:effectLst/>
                <a:latin typeface="Segoe UI Light" pitchFamily="34" charset="0"/>
                <a:ea typeface="+mn-ea"/>
                <a:cs typeface="+mn-cs"/>
                <a:hlinkClick r:id="rId3" tooltip="https://aka.ms/bbtools"/>
              </a:rPr>
              <a:t>https://aka.ms/bbtools</a:t>
            </a:r>
            <a:endParaRPr lang="en-US" sz="8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Tools E2E walkthrough topics</a:t>
            </a:r>
            <a:endParaRPr lang="en-US" sz="800" b="0" i="0" kern="1200">
              <a:solidFill>
                <a:schemeClr val="tx1"/>
              </a:solidFill>
              <a:effectLst/>
              <a:latin typeface="Segoe UI Light" pitchFamily="34" charset="0"/>
              <a:ea typeface="+mn-ea"/>
              <a:cs typeface="+mn-cs"/>
            </a:endParaRPr>
          </a:p>
          <a:p>
            <a:pPr lvl="1"/>
            <a:r>
              <a:rPr lang="en-US" sz="900" b="0" i="0" kern="1200">
                <a:solidFill>
                  <a:schemeClr val="tx1"/>
                </a:solidFill>
                <a:effectLst/>
                <a:latin typeface="Segoe UI Light" pitchFamily="34" charset="0"/>
                <a:ea typeface="+mn-ea"/>
                <a:cs typeface="+mn-cs"/>
              </a:rPr>
              <a:t>Starting local with </a:t>
            </a:r>
            <a:r>
              <a:rPr lang="en-US" sz="900" b="0" i="0" kern="1200" err="1">
                <a:solidFill>
                  <a:schemeClr val="tx1"/>
                </a:solidFill>
                <a:effectLst/>
                <a:latin typeface="Segoe UI Light" pitchFamily="34" charset="0"/>
                <a:ea typeface="+mn-ea"/>
                <a:cs typeface="+mn-cs"/>
              </a:rPr>
              <a:t>vsix</a:t>
            </a:r>
            <a:r>
              <a:rPr lang="en-US" sz="900" b="0" i="0" kern="1200">
                <a:solidFill>
                  <a:schemeClr val="tx1"/>
                </a:solidFill>
                <a:effectLst/>
                <a:latin typeface="Segoe UI Light" pitchFamily="34" charset="0"/>
                <a:ea typeface="+mn-ea"/>
                <a:cs typeface="+mn-cs"/>
              </a:rPr>
              <a:t>/ yeoman/ dotnet new - </a:t>
            </a:r>
            <a:r>
              <a:rPr lang="en-US" sz="900" b="0" i="0" u="none" strike="noStrike" kern="1200">
                <a:solidFill>
                  <a:schemeClr val="tx1"/>
                </a:solidFill>
                <a:effectLst/>
                <a:latin typeface="Segoe UI Light" pitchFamily="34" charset="0"/>
                <a:ea typeface="+mn-ea"/>
                <a:cs typeface="+mn-cs"/>
                <a:hlinkClick r:id="rId4" tooltip="https://aka.ms/BotBuilderLocalDev"/>
              </a:rPr>
              <a:t>https://aka.ms/BotBuilderLocalDev</a:t>
            </a:r>
            <a:endParaRPr lang="en-US" sz="800" b="0" i="0" kern="1200">
              <a:solidFill>
                <a:schemeClr val="tx1"/>
              </a:solidFill>
              <a:effectLst/>
              <a:latin typeface="Segoe UI Light" pitchFamily="34" charset="0"/>
              <a:ea typeface="+mn-ea"/>
              <a:cs typeface="+mn-cs"/>
            </a:endParaRPr>
          </a:p>
          <a:p>
            <a:pPr lvl="1"/>
            <a:r>
              <a:rPr lang="en-US" sz="900" b="0" i="0" kern="1200">
                <a:solidFill>
                  <a:schemeClr val="tx1"/>
                </a:solidFill>
                <a:effectLst/>
                <a:latin typeface="Segoe UI Light" pitchFamily="34" charset="0"/>
                <a:ea typeface="+mn-ea"/>
                <a:cs typeface="+mn-cs"/>
              </a:rPr>
              <a:t>Starting with AZ CLI - </a:t>
            </a:r>
            <a:r>
              <a:rPr lang="en-US" sz="900" b="0" i="0" u="none" strike="noStrike" kern="1200">
                <a:solidFill>
                  <a:schemeClr val="tx1"/>
                </a:solidFill>
                <a:effectLst/>
                <a:latin typeface="Segoe UI Light" pitchFamily="34" charset="0"/>
                <a:ea typeface="+mn-ea"/>
                <a:cs typeface="+mn-cs"/>
                <a:hlinkClick r:id="rId5" tooltip="https://aka.ms/BotBuilderAZCLI"/>
              </a:rPr>
              <a:t>https://aka.ms/BotBuilderAZCLI</a:t>
            </a:r>
            <a:endParaRPr lang="en-US" sz="800" b="0" i="0" kern="1200">
              <a:solidFill>
                <a:schemeClr val="tx1"/>
              </a:solidFill>
              <a:effectLst/>
              <a:latin typeface="Segoe UI Light" pitchFamily="34" charset="0"/>
              <a:ea typeface="+mn-ea"/>
              <a:cs typeface="+mn-cs"/>
            </a:endParaRPr>
          </a:p>
          <a:p>
            <a:pPr lvl="1"/>
            <a:r>
              <a:rPr lang="en-US" sz="900" b="0" i="0" kern="1200">
                <a:solidFill>
                  <a:schemeClr val="tx1"/>
                </a:solidFill>
                <a:effectLst/>
                <a:latin typeface="Segoe UI Light" pitchFamily="34" charset="0"/>
                <a:ea typeface="+mn-ea"/>
                <a:cs typeface="+mn-cs"/>
              </a:rPr>
              <a:t>Starting with Ibiza portal - </a:t>
            </a:r>
            <a:r>
              <a:rPr lang="en-US" sz="900" b="0" i="0" u="none" strike="noStrike" kern="1200">
                <a:solidFill>
                  <a:schemeClr val="tx1"/>
                </a:solidFill>
                <a:effectLst/>
                <a:latin typeface="Segoe UI Light" pitchFamily="34" charset="0"/>
                <a:ea typeface="+mn-ea"/>
                <a:cs typeface="+mn-cs"/>
                <a:hlinkClick r:id="rId6" tooltip="https://aka.ms/BotBuilderIbiza"/>
              </a:rPr>
              <a:t>https://aka.ms/BotBuilderIbiza</a:t>
            </a:r>
            <a:endParaRPr lang="en-US" sz="8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New overview landing page - </a:t>
            </a:r>
            <a:r>
              <a:rPr lang="en-US" sz="900" b="0" i="0" u="none" strike="noStrike" kern="1200">
                <a:solidFill>
                  <a:schemeClr val="tx1"/>
                </a:solidFill>
                <a:effectLst/>
                <a:latin typeface="Segoe UI Light" pitchFamily="34" charset="0"/>
                <a:ea typeface="+mn-ea"/>
                <a:cs typeface="+mn-cs"/>
                <a:hlinkClick r:id="rId7" tooltip="https://aka.ms/BotBuilderOverview"/>
              </a:rPr>
              <a:t>https://aka.ms/BotBuilderOverview</a:t>
            </a:r>
            <a:endParaRPr lang="en-US" sz="8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4223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957724-74D0-4AAB-8366-EF91C6CD0800}" type="slidenum">
              <a:rPr lang="en-US" smtClean="0"/>
              <a:t>47</a:t>
            </a:fld>
            <a:endParaRPr lang="en-US"/>
          </a:p>
        </p:txBody>
      </p:sp>
    </p:spTree>
    <p:extLst>
      <p:ext uri="{BB962C8B-B14F-4D97-AF65-F5344CB8AC3E}">
        <p14:creationId xmlns:p14="http://schemas.microsoft.com/office/powerpoint/2010/main" val="13444742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957724-74D0-4AAB-8366-EF91C6CD0800}" type="slidenum">
              <a:rPr lang="en-US" smtClean="0"/>
              <a:t>48</a:t>
            </a:fld>
            <a:endParaRPr lang="en-US"/>
          </a:p>
        </p:txBody>
      </p:sp>
    </p:spTree>
    <p:extLst>
      <p:ext uri="{BB962C8B-B14F-4D97-AF65-F5344CB8AC3E}">
        <p14:creationId xmlns:p14="http://schemas.microsoft.com/office/powerpoint/2010/main" val="4081829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0D544EF-4262-49E5-9B25-38548E4C6C3D}" type="datetime8">
              <a:rPr lang="en-US" smtClean="0"/>
              <a:t>10/3/2018 10:05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797626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2894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a:t>&lt;Enter&gt; &lt;Enter&gt; &lt;Enter&gt;</a:t>
            </a:r>
          </a:p>
          <a:p>
            <a:r>
              <a:rPr lang="en-US" sz="800"/>
              <a:t>Here’s a simple E2E development workflow .. You want to start building your bot by creating mockup conversations. These will help you validate your scenarios as well as build out a rough skeleton of the types of conversations your bot needs to support. This is the phase where key business decision makers can collaborate and or review the mocks and approve.</a:t>
            </a:r>
          </a:p>
          <a:p>
            <a:endParaRPr lang="en-US" sz="800"/>
          </a:p>
          <a:p>
            <a:r>
              <a:rPr lang="en-US" sz="800"/>
              <a:t>&lt;Enter&gt;</a:t>
            </a:r>
          </a:p>
          <a:p>
            <a:r>
              <a:rPr lang="en-US" sz="800"/>
              <a:t>As I was saying earlier, your bot itself is made up of parts. There are bunch of different parts that you need to build and integrate to build a good bot.</a:t>
            </a:r>
          </a:p>
          <a:p>
            <a:endParaRPr lang="en-US" sz="800"/>
          </a:p>
          <a:p>
            <a:r>
              <a:rPr lang="en-US" sz="800"/>
              <a:t>Including Language Understanding, Dialog, AI services, User Experience, Infrastructure and your own business logic. </a:t>
            </a:r>
          </a:p>
          <a:p>
            <a:endParaRPr lang="en-US" sz="800"/>
          </a:p>
          <a:p>
            <a:r>
              <a:rPr lang="en-US" sz="800"/>
              <a:t>There are bunch of different services and tools available for you to build your bot parts.</a:t>
            </a:r>
          </a:p>
          <a:p>
            <a:endParaRPr lang="en-US" sz="800"/>
          </a:p>
          <a:p>
            <a:r>
              <a:rPr lang="en-US" sz="800"/>
              <a:t>&lt;Enter&gt;</a:t>
            </a:r>
          </a:p>
          <a:p>
            <a:r>
              <a:rPr lang="en-US" sz="800"/>
              <a:t>That said, with Bot Builder V4, for the first time we are covering the E2E bot development workflow. You will have powerful tools that help plug into each phase of your development. You can build on top of the tools to suit your own development style and preferences. </a:t>
            </a:r>
          </a:p>
          <a:p>
            <a:endParaRPr lang="en-US" sz="800"/>
          </a:p>
          <a:p>
            <a:r>
              <a:rPr lang="en-US" sz="800"/>
              <a:t>With the new tools we are also introducing several new simple text file formats that work in conjunction with the tools. </a:t>
            </a:r>
          </a:p>
          <a:p>
            <a:endParaRPr lang="en-US" sz="800"/>
          </a:p>
          <a:p>
            <a:r>
              <a:rPr lang="en-US" sz="800"/>
              <a:t>Of course to build your bot and assemble all your bot parts together, we have a fantastic new Bot Builder SDK.</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1377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a:t>&lt;Enter&gt; &lt;Enter&gt; &lt;Enter&gt;</a:t>
            </a:r>
          </a:p>
          <a:p>
            <a:r>
              <a:rPr lang="en-US" sz="800"/>
              <a:t>Here’s a simple E2E development workflow .. You want to start building your bot by creating mockup conversations. These will help you validate your scenarios as well as build out a rough skeleton of the types of conversations your bot needs to support. This is the phase where key business decision makers can collaborate and or review the mocks and approve.</a:t>
            </a:r>
          </a:p>
          <a:p>
            <a:endParaRPr lang="en-US" sz="800"/>
          </a:p>
          <a:p>
            <a:r>
              <a:rPr lang="en-US" sz="800"/>
              <a:t>&lt;Enter&gt;</a:t>
            </a:r>
          </a:p>
          <a:p>
            <a:r>
              <a:rPr lang="en-US" sz="800"/>
              <a:t>As I was saying earlier, your bot itself is made up of parts. There are bunch of different parts that you need to build and integrate to build a good bot.</a:t>
            </a:r>
          </a:p>
          <a:p>
            <a:endParaRPr lang="en-US" sz="800"/>
          </a:p>
          <a:p>
            <a:r>
              <a:rPr lang="en-US" sz="800"/>
              <a:t>Including Language Understanding, Dialog, AI services, User Experience, Infrastructure and your own business logic. </a:t>
            </a:r>
          </a:p>
          <a:p>
            <a:endParaRPr lang="en-US" sz="800"/>
          </a:p>
          <a:p>
            <a:r>
              <a:rPr lang="en-US" sz="800"/>
              <a:t>There are bunch of different services and tools available for you to build your bot parts.</a:t>
            </a:r>
          </a:p>
          <a:p>
            <a:endParaRPr lang="en-US" sz="800"/>
          </a:p>
          <a:p>
            <a:r>
              <a:rPr lang="en-US" sz="800"/>
              <a:t>&lt;Enter&gt;</a:t>
            </a:r>
          </a:p>
          <a:p>
            <a:r>
              <a:rPr lang="en-US" sz="800"/>
              <a:t>That said, with Bot Builder V4, for the first time we are covering the E2E bot development workflow. You will have powerful tools that help plug into each phase of your development. You can build on top of the tools to suit your own development style and preferences. </a:t>
            </a:r>
          </a:p>
          <a:p>
            <a:endParaRPr lang="en-US" sz="800"/>
          </a:p>
          <a:p>
            <a:r>
              <a:rPr lang="en-US" sz="800"/>
              <a:t>With the new tools we are also introducing several new simple text file formats that work in conjunction with the tools. </a:t>
            </a:r>
          </a:p>
          <a:p>
            <a:endParaRPr lang="en-US" sz="800"/>
          </a:p>
          <a:p>
            <a:r>
              <a:rPr lang="en-US" sz="800"/>
              <a:t>Of course to build your bot and assemble all your bot parts together, we have a fantastic new Bot Builder SDK.</a:t>
            </a:r>
          </a:p>
          <a:p>
            <a:endParaRPr lang="en-US" sz="800"/>
          </a:p>
          <a:p>
            <a:endParaRPr lang="en-US" sz="80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6615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4257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Using Conversation Patterns as a complexity measure </a:t>
            </a:r>
          </a:p>
          <a:p>
            <a:r>
              <a:rPr lang="en-US" sz="882" b="0" i="0" u="none" strike="noStrike" kern="1200">
                <a:solidFill>
                  <a:schemeClr val="tx1"/>
                </a:solidFill>
                <a:effectLst/>
                <a:latin typeface="Segoe UI Light" pitchFamily="34" charset="0"/>
                <a:ea typeface="+mn-ea"/>
                <a:cs typeface="+mn-cs"/>
              </a:rPr>
              <a:t>While working on defining use cases, there is a varying level of complexity involved with certain types of conversational flows. For example, a one-turn dialog that is simply responding by pairing an answer to a question (or set of questions) is a low complexity use case as compared to a multi-turn dialog that needs to extract multiple entities, has to remain context sensitive and is doing some type of task completion which also requires backend integration is a high complexity use case. Then there are other patterns that fall somewhere in between these two extremes. To manage priorities across use cases and overall acceptance criteria for the project, within the constraints of the project scope, it is important to bring in a complexity discussion while we walk through the use cases. </a:t>
            </a:r>
          </a:p>
          <a:p>
            <a:r>
              <a:rPr lang="en-US" sz="882" b="0" i="0" u="none" strike="noStrike" kern="1200">
                <a:solidFill>
                  <a:schemeClr val="tx1"/>
                </a:solidFill>
                <a:effectLst/>
                <a:latin typeface="Segoe UI Light" pitchFamily="34" charset="0"/>
                <a:ea typeface="+mn-ea"/>
                <a:cs typeface="+mn-cs"/>
              </a:rPr>
              <a:t>One way we have managed these conversations in other engagements is by defining a set of conversational patterns that are organized by the level of complexity where each use case, as it is discovered, is mapped to one of those conversational patterns. There are some sample patterns available in the deliverables attached that can be used to manage the conversation. Please keep in mind that we have not yet landed on a universal set of conversational patterns and the ones available in the deliverables are based on specific customer scenarios. However, with little effort these patterns can be adjusted to map to other customers.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10/3/2018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25289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8" name="Picture 17" descr="Guy on a couch looking at camera and smiling with tie" title="Microsoft brand photo">
            <a:extLst>
              <a:ext uri="{FF2B5EF4-FFF2-40B4-BE49-F238E27FC236}">
                <a16:creationId xmlns:a16="http://schemas.microsoft.com/office/drawing/2014/main" id="{05892EA9-A4E6-4705-886A-D5768ADF5D0A}"/>
              </a:ext>
            </a:extLst>
          </p:cNvPr>
          <p:cNvPicPr>
            <a:picLocks noChangeAspect="1"/>
          </p:cNvPicPr>
          <p:nvPr userDrawn="1"/>
        </p:nvPicPr>
        <p:blipFill rotWithShape="1">
          <a:blip r:embed="rId3"/>
          <a:srcRect l="33261" t="21072" r="16832" b="4088"/>
          <a:stretch/>
        </p:blipFill>
        <p:spPr>
          <a:xfrm>
            <a:off x="5334000" y="0"/>
            <a:ext cx="6858000" cy="6858000"/>
          </a:xfrm>
          <a:prstGeom prst="rect">
            <a:avLst/>
          </a:prstGeom>
        </p:spPr>
      </p:pic>
    </p:spTree>
    <p:extLst>
      <p:ext uri="{BB962C8B-B14F-4D97-AF65-F5344CB8AC3E}">
        <p14:creationId xmlns:p14="http://schemas.microsoft.com/office/powerpoint/2010/main" val="4006084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868730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7273313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93374485"/>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29220164"/>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210681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15449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90421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168376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89083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6765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8" name="Picture 17" descr="Guy on a couch looking at camera and smiling with tie" title="Microsoft brand photo">
            <a:extLst>
              <a:ext uri="{FF2B5EF4-FFF2-40B4-BE49-F238E27FC236}">
                <a16:creationId xmlns:a16="http://schemas.microsoft.com/office/drawing/2014/main" id="{50F18D3B-C53F-4F91-B8FB-ED6BD795249F}"/>
              </a:ext>
            </a:extLst>
          </p:cNvPr>
          <p:cNvPicPr>
            <a:picLocks noChangeAspect="1"/>
          </p:cNvPicPr>
          <p:nvPr userDrawn="1"/>
        </p:nvPicPr>
        <p:blipFill rotWithShape="1">
          <a:blip r:embed="rId3"/>
          <a:srcRect l="33261" t="21072" r="16832" b="4088"/>
          <a:stretch/>
        </p:blipFill>
        <p:spPr>
          <a:xfrm>
            <a:off x="5334000" y="0"/>
            <a:ext cx="6858000" cy="6858000"/>
          </a:xfrm>
          <a:prstGeom prst="rect">
            <a:avLst/>
          </a:prstGeom>
        </p:spPr>
      </p:pic>
    </p:spTree>
    <p:extLst>
      <p:ext uri="{BB962C8B-B14F-4D97-AF65-F5344CB8AC3E}">
        <p14:creationId xmlns:p14="http://schemas.microsoft.com/office/powerpoint/2010/main" val="4276035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7879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7504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651558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104935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60733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5985536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9EF7F9-E5C0-4D14-BBE7-13C7E2F17995}" type="datetimeFigureOut">
              <a:rPr lang="en-US" smtClean="0"/>
              <a:t>10/3/2018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E0F5A0-48DF-4E21-A587-9FE681007FAA}" type="slidenum">
              <a:rPr lang="en-US" smtClean="0"/>
              <a:t>‹#›</a:t>
            </a:fld>
            <a:endParaRPr lang="en-US"/>
          </a:p>
        </p:txBody>
      </p:sp>
    </p:spTree>
    <p:extLst>
      <p:ext uri="{BB962C8B-B14F-4D97-AF65-F5344CB8AC3E}">
        <p14:creationId xmlns:p14="http://schemas.microsoft.com/office/powerpoint/2010/main" val="1860337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86820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76683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111863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91489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01818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212470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312828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037121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hyperlink" Target="http://luis.ai/" TargetMode="External"/><Relationship Id="rId3" Type="http://schemas.openxmlformats.org/officeDocument/2006/relationships/tags" Target="../tags/tag2.xml"/><Relationship Id="rId7" Type="http://schemas.openxmlformats.org/officeDocument/2006/relationships/image" Target="../media/image51.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11.xml"/><Relationship Id="rId4"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4.xml"/><Relationship Id="rId7" Type="http://schemas.openxmlformats.org/officeDocument/2006/relationships/image" Target="../media/image51.emf"/><Relationship Id="rId12" Type="http://schemas.openxmlformats.org/officeDocument/2006/relationships/image" Target="../media/image58.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57.png"/><Relationship Id="rId5" Type="http://schemas.openxmlformats.org/officeDocument/2006/relationships/notesSlide" Target="../notesSlides/notesSlide13.xml"/><Relationship Id="rId10" Type="http://schemas.openxmlformats.org/officeDocument/2006/relationships/image" Target="../media/image56.png"/><Relationship Id="rId4" Type="http://schemas.openxmlformats.org/officeDocument/2006/relationships/slideLayout" Target="../slideLayouts/slideLayout10.xml"/><Relationship Id="rId9"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74.png"/><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png"/><Relationship Id="rId7" Type="http://schemas.openxmlformats.org/officeDocument/2006/relationships/image" Target="../media/image79.jpe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image" Target="../media/image84.png"/><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hyperlink" Target="azure.com/bots" TargetMode="External"/><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openxmlformats.org/officeDocument/2006/relationships/hyperlink" Target="aischool.microsoft.com" TargetMode="External"/><Relationship Id="rId5" Type="http://schemas.openxmlformats.org/officeDocument/2006/relationships/hyperlink" Target="github.com/microsoft/botbuilder-dotnet" TargetMode="External"/><Relationship Id="rId4" Type="http://schemas.openxmlformats.org/officeDocument/2006/relationships/hyperlink" Target="docs.microsoft.com/azure/bot-service"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aipartner.microsoft.com/" TargetMode="External"/><Relationship Id="rId13" Type="http://schemas.openxmlformats.org/officeDocument/2006/relationships/hyperlink" Target="aka.ms/AIServices" TargetMode="External"/><Relationship Id="rId3" Type="http://schemas.openxmlformats.org/officeDocument/2006/relationships/hyperlink" Target="aka.ms/BotBuilderOverview" TargetMode="External"/><Relationship Id="rId7" Type="http://schemas.openxmlformats.org/officeDocument/2006/relationships/hyperlink" Target="aka.ms/LUIS" TargetMode="External"/><Relationship Id="rId12" Type="http://schemas.openxmlformats.org/officeDocument/2006/relationships/hyperlink" Target="aka.ms/ABSUserVoice" TargetMode="External"/><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openxmlformats.org/officeDocument/2006/relationships/hyperlink" Target="aka.ms/BotBuilderIssues" TargetMode="External"/><Relationship Id="rId11" Type="http://schemas.openxmlformats.org/officeDocument/2006/relationships/hyperlink" Target="aka.ms/botframeworkSOF" TargetMode="External"/><Relationship Id="rId5" Type="http://schemas.openxmlformats.org/officeDocument/2006/relationships/hyperlink" Target="aka.ms/BotBuilderAZCLI" TargetMode="External"/><Relationship Id="rId10" Type="http://schemas.openxmlformats.org/officeDocument/2006/relationships/hyperlink" Target="aka.ms/botservice" TargetMode="External"/><Relationship Id="rId4" Type="http://schemas.openxmlformats.org/officeDocument/2006/relationships/hyperlink" Target="aka.ms/BotBuilderLocalDev" TargetMode="External"/><Relationship Id="rId9" Type="http://schemas.openxmlformats.org/officeDocument/2006/relationships/hyperlink" Target="aka.ms/TBD"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image" Target="../media/image18.jpg"/><Relationship Id="rId18" Type="http://schemas.openxmlformats.org/officeDocument/2006/relationships/image" Target="../media/image23.jpeg"/><Relationship Id="rId26" Type="http://schemas.openxmlformats.org/officeDocument/2006/relationships/image" Target="../media/image31.png"/><Relationship Id="rId3" Type="http://schemas.openxmlformats.org/officeDocument/2006/relationships/hyperlink" Target="https://customers.microsoft.com/" TargetMode="External"/><Relationship Id="rId21" Type="http://schemas.openxmlformats.org/officeDocument/2006/relationships/image" Target="../media/image26.jpg"/><Relationship Id="rId7" Type="http://schemas.openxmlformats.org/officeDocument/2006/relationships/image" Target="../media/image12.png"/><Relationship Id="rId12" Type="http://schemas.openxmlformats.org/officeDocument/2006/relationships/image" Target="../media/image17.jpeg"/><Relationship Id="rId17" Type="http://schemas.openxmlformats.org/officeDocument/2006/relationships/image" Target="../media/image22.jpeg"/><Relationship Id="rId25" Type="http://schemas.openxmlformats.org/officeDocument/2006/relationships/image" Target="../media/image30.png"/><Relationship Id="rId2" Type="http://schemas.openxmlformats.org/officeDocument/2006/relationships/notesSlide" Target="../notesSlides/notesSlide1.xml"/><Relationship Id="rId16" Type="http://schemas.openxmlformats.org/officeDocument/2006/relationships/image" Target="../media/image21.jpg"/><Relationship Id="rId20" Type="http://schemas.openxmlformats.org/officeDocument/2006/relationships/image" Target="../media/image25.png"/><Relationship Id="rId1" Type="http://schemas.openxmlformats.org/officeDocument/2006/relationships/slideLayout" Target="../slideLayouts/slideLayout10.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5" Type="http://schemas.openxmlformats.org/officeDocument/2006/relationships/image" Target="../media/image10.gif"/><Relationship Id="rId15" Type="http://schemas.openxmlformats.org/officeDocument/2006/relationships/image" Target="../media/image20.jpg"/><Relationship Id="rId23" Type="http://schemas.openxmlformats.org/officeDocument/2006/relationships/image" Target="../media/image28.png"/><Relationship Id="rId10" Type="http://schemas.openxmlformats.org/officeDocument/2006/relationships/image" Target="../media/image15.jp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jpg"/><Relationship Id="rId14" Type="http://schemas.openxmlformats.org/officeDocument/2006/relationships/image" Target="../media/image19.jpg"/><Relationship Id="rId22" Type="http://schemas.openxmlformats.org/officeDocument/2006/relationships/image" Target="../media/image2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emf"/><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154A4A-63EF-4DB3-B50D-E5BAC227A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326" y="882595"/>
            <a:ext cx="8518969" cy="4834345"/>
          </a:xfrm>
          <a:prstGeom prst="rect">
            <a:avLst/>
          </a:prstGeom>
        </p:spPr>
      </p:pic>
      <p:pic>
        <p:nvPicPr>
          <p:cNvPr id="7" name="Picture 6">
            <a:extLst>
              <a:ext uri="{FF2B5EF4-FFF2-40B4-BE49-F238E27FC236}">
                <a16:creationId xmlns:a16="http://schemas.microsoft.com/office/drawing/2014/main" id="{D708A9B6-9FEB-433A-B136-62041E79A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6499" y="0"/>
            <a:ext cx="2985796" cy="1097280"/>
          </a:xfrm>
          <a:prstGeom prst="rect">
            <a:avLst/>
          </a:prstGeom>
        </p:spPr>
      </p:pic>
    </p:spTree>
    <p:extLst>
      <p:ext uri="{BB962C8B-B14F-4D97-AF65-F5344CB8AC3E}">
        <p14:creationId xmlns:p14="http://schemas.microsoft.com/office/powerpoint/2010/main" val="3547947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2E301-C427-4FBA-962D-8B3A81B0ACE0}"/>
              </a:ext>
            </a:extLst>
          </p:cNvPr>
          <p:cNvSpPr>
            <a:spLocks noGrp="1"/>
          </p:cNvSpPr>
          <p:nvPr>
            <p:ph type="title"/>
          </p:nvPr>
        </p:nvSpPr>
        <p:spPr/>
        <p:txBody>
          <a:bodyPr/>
          <a:lstStyle/>
          <a:p>
            <a:r>
              <a:rPr lang="en-IN"/>
              <a:t>Building your bot</a:t>
            </a:r>
          </a:p>
        </p:txBody>
      </p:sp>
      <p:grpSp>
        <p:nvGrpSpPr>
          <p:cNvPr id="9" name="Group 8">
            <a:extLst>
              <a:ext uri="{FF2B5EF4-FFF2-40B4-BE49-F238E27FC236}">
                <a16:creationId xmlns:a16="http://schemas.microsoft.com/office/drawing/2014/main" id="{FD05F674-D7C4-4DFC-92CF-9197949BF131}"/>
              </a:ext>
            </a:extLst>
          </p:cNvPr>
          <p:cNvGrpSpPr/>
          <p:nvPr/>
        </p:nvGrpSpPr>
        <p:grpSpPr>
          <a:xfrm>
            <a:off x="569213" y="3599589"/>
            <a:ext cx="1946286" cy="1239111"/>
            <a:chOff x="569213" y="3599589"/>
            <a:chExt cx="1946286" cy="1239111"/>
          </a:xfrm>
        </p:grpSpPr>
        <p:pic>
          <p:nvPicPr>
            <p:cNvPr id="14" name="Picture 12" descr="Image result for node js">
              <a:extLst>
                <a:ext uri="{FF2B5EF4-FFF2-40B4-BE49-F238E27FC236}">
                  <a16:creationId xmlns:a16="http://schemas.microsoft.com/office/drawing/2014/main" id="{9C71977A-5D17-4398-9C66-B30634D3A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7425" y="3609867"/>
              <a:ext cx="882706" cy="53992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java logo">
              <a:extLst>
                <a:ext uri="{FF2B5EF4-FFF2-40B4-BE49-F238E27FC236}">
                  <a16:creationId xmlns:a16="http://schemas.microsoft.com/office/drawing/2014/main" id="{7AA2C6A7-FE8D-4058-85E8-68194D14BB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3760" y="4175713"/>
              <a:ext cx="361739" cy="662987"/>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a:extLst>
                <a:ext uri="{FF2B5EF4-FFF2-40B4-BE49-F238E27FC236}">
                  <a16:creationId xmlns:a16="http://schemas.microsoft.com/office/drawing/2014/main" id="{67DD84D6-CC0A-474C-98C6-F8F2CCB34B7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516" t="1" r="6664" b="7131"/>
            <a:stretch/>
          </p:blipFill>
          <p:spPr>
            <a:xfrm>
              <a:off x="588263" y="4430698"/>
              <a:ext cx="1168020" cy="345180"/>
            </a:xfrm>
            <a:prstGeom prst="rect">
              <a:avLst/>
            </a:prstGeom>
          </p:spPr>
        </p:pic>
        <p:pic>
          <p:nvPicPr>
            <p:cNvPr id="17" name="Picture 16">
              <a:extLst>
                <a:ext uri="{FF2B5EF4-FFF2-40B4-BE49-F238E27FC236}">
                  <a16:creationId xmlns:a16="http://schemas.microsoft.com/office/drawing/2014/main" id="{0B0D3912-1A60-4627-B961-71280698E44B}"/>
                </a:ext>
              </a:extLst>
            </p:cNvPr>
            <p:cNvPicPr>
              <a:picLocks noChangeAspect="1"/>
            </p:cNvPicPr>
            <p:nvPr/>
          </p:nvPicPr>
          <p:blipFill rotWithShape="1">
            <a:blip r:embed="rId7">
              <a:extLst>
                <a:ext uri="{28A0092B-C50C-407E-A947-70E740481C1C}">
                  <a14:useLocalDpi xmlns:a14="http://schemas.microsoft.com/office/drawing/2010/main" val="0"/>
                </a:ext>
              </a:extLst>
            </a:blip>
            <a:srcRect l="6448" r="6448"/>
            <a:stretch/>
          </p:blipFill>
          <p:spPr>
            <a:xfrm>
              <a:off x="569213" y="3599589"/>
              <a:ext cx="441359" cy="486436"/>
            </a:xfrm>
            <a:prstGeom prst="rect">
              <a:avLst/>
            </a:prstGeom>
          </p:spPr>
        </p:pic>
      </p:grpSp>
      <p:sp>
        <p:nvSpPr>
          <p:cNvPr id="20" name="Rectangle 19">
            <a:extLst>
              <a:ext uri="{FF2B5EF4-FFF2-40B4-BE49-F238E27FC236}">
                <a16:creationId xmlns:a16="http://schemas.microsoft.com/office/drawing/2014/main" id="{B61898AF-747D-4360-BBC6-2B6C5CB6827A}"/>
              </a:ext>
            </a:extLst>
          </p:cNvPr>
          <p:cNvSpPr/>
          <p:nvPr/>
        </p:nvSpPr>
        <p:spPr bwMode="auto">
          <a:xfrm>
            <a:off x="0" y="5380394"/>
            <a:ext cx="12192000" cy="88864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F5489CC4-2525-4514-A922-601D411BA1DE}"/>
              </a:ext>
            </a:extLst>
          </p:cNvPr>
          <p:cNvSpPr txBox="1"/>
          <p:nvPr/>
        </p:nvSpPr>
        <p:spPr>
          <a:xfrm>
            <a:off x="4192979" y="5658517"/>
            <a:ext cx="3806042" cy="332399"/>
          </a:xfrm>
          <a:prstGeom prst="rect">
            <a:avLst/>
          </a:prstGeom>
        </p:spPr>
        <p:txBody>
          <a:bodyPr wrap="none" lIns="0" tIns="0" rIns="0" bIns="0" rtlCol="0" anchor="ctr" anchorCtr="0">
            <a:spAutoFit/>
          </a:bodyPr>
          <a:lstStyle/>
          <a:p>
            <a:pPr lvl="0" algn="ctr">
              <a:lnSpc>
                <a:spcPct val="90000"/>
              </a:lnSpc>
              <a:spcAft>
                <a:spcPts val="588"/>
              </a:spcAft>
              <a:defRPr/>
            </a:pPr>
            <a:r>
              <a:rPr lang="en-US" sz="2400">
                <a:gradFill>
                  <a:gsLst>
                    <a:gs pos="37063">
                      <a:schemeClr val="tx1"/>
                    </a:gs>
                    <a:gs pos="52000">
                      <a:schemeClr val="tx1"/>
                    </a:gs>
                  </a:gsLst>
                  <a:lin ang="5400000" scaled="0"/>
                </a:gradFill>
                <a:latin typeface="Segoe UI Semibold" panose="020B0702040204020203" pitchFamily="34" charset="0"/>
                <a:cs typeface="Segoe UI Semibold" panose="020B0702040204020203" pitchFamily="34" charset="0"/>
              </a:rPr>
              <a:t>… you have a working bot! </a:t>
            </a:r>
          </a:p>
        </p:txBody>
      </p:sp>
      <p:sp>
        <p:nvSpPr>
          <p:cNvPr id="24" name="TextBox 23">
            <a:extLst>
              <a:ext uri="{FF2B5EF4-FFF2-40B4-BE49-F238E27FC236}">
                <a16:creationId xmlns:a16="http://schemas.microsoft.com/office/drawing/2014/main" id="{E0A65133-363D-4003-ABE5-8316146D84A5}"/>
              </a:ext>
            </a:extLst>
          </p:cNvPr>
          <p:cNvSpPr txBox="1"/>
          <p:nvPr/>
        </p:nvSpPr>
        <p:spPr>
          <a:xfrm>
            <a:off x="588263" y="2036820"/>
            <a:ext cx="3477324" cy="125880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indent="0" defTabSz="914367" fontAlgn="auto">
              <a:lnSpc>
                <a:spcPct val="90000"/>
              </a:lnSpc>
              <a:spcBef>
                <a:spcPts val="4200"/>
              </a:spcBef>
              <a:buClrTx/>
              <a:buSzTx/>
              <a:buFontTx/>
              <a:buNone/>
              <a:tabLst/>
              <a:defRPr/>
            </a:pPr>
            <a:r>
              <a:rPr lang="en-US" sz="3200" spc="-40">
                <a:gradFill>
                  <a:gsLst>
                    <a:gs pos="5245">
                      <a:schemeClr val="accent1"/>
                    </a:gs>
                    <a:gs pos="16000">
                      <a:schemeClr val="accent1"/>
                    </a:gs>
                  </a:gsLst>
                  <a:lin ang="5400000" scaled="0"/>
                </a:gradFill>
                <a:latin typeface="Segoe UI Semibold"/>
                <a:cs typeface="Segoe UI Semibold"/>
              </a:rPr>
              <a:t>Step 1</a:t>
            </a:r>
          </a:p>
          <a:p>
            <a:pPr marL="0" marR="0" lvl="0" indent="0" defTabSz="914367" rtl="0" eaLnBrk="1" fontAlgn="auto" latinLnBrk="0" hangingPunct="1">
              <a:lnSpc>
                <a:spcPct val="90000"/>
              </a:lnSpc>
              <a:spcBef>
                <a:spcPts val="4200"/>
              </a:spcBef>
              <a:buClrTx/>
              <a:buSzTx/>
              <a:buFontTx/>
              <a:buNone/>
              <a:tabLst/>
              <a:defRPr/>
            </a:pPr>
            <a:r>
              <a:rPr kumimoji="0" lang="en-US" b="1" i="0" u="none" strike="noStrike" kern="1200" cap="none" spc="0" normalizeH="0" baseline="0" noProof="0">
                <a:ln>
                  <a:noFill/>
                </a:ln>
                <a:gradFill>
                  <a:gsLst>
                    <a:gs pos="33217">
                      <a:schemeClr val="tx1"/>
                    </a:gs>
                    <a:gs pos="24000">
                      <a:schemeClr val="tx1"/>
                    </a:gs>
                  </a:gsLst>
                  <a:lin ang="5400000" scaled="0"/>
                </a:gradFill>
                <a:effectLst/>
                <a:uLnTx/>
                <a:uFillTx/>
                <a:latin typeface="Segoe UI"/>
                <a:ea typeface="+mn-ea"/>
                <a:cs typeface="Segoe UI"/>
              </a:rPr>
              <a:t>Choose your platform</a:t>
            </a:r>
            <a:endParaRPr kumimoji="0" lang="en-US" sz="1400" b="1" i="0" u="none" strike="noStrike" kern="1200" cap="none" spc="0" normalizeH="0" baseline="0" noProof="0">
              <a:ln>
                <a:noFill/>
              </a:ln>
              <a:gradFill>
                <a:gsLst>
                  <a:gs pos="33217">
                    <a:schemeClr val="tx1"/>
                  </a:gs>
                  <a:gs pos="24000">
                    <a:schemeClr val="tx1"/>
                  </a:gs>
                </a:gsLst>
                <a:lin ang="5400000" scaled="0"/>
              </a:gradFill>
              <a:effectLst/>
              <a:uLnTx/>
              <a:uFillTx/>
              <a:ea typeface="+mn-ea"/>
            </a:endParaRPr>
          </a:p>
        </p:txBody>
      </p:sp>
      <p:sp>
        <p:nvSpPr>
          <p:cNvPr id="25" name="TextBox 24">
            <a:extLst>
              <a:ext uri="{FF2B5EF4-FFF2-40B4-BE49-F238E27FC236}">
                <a16:creationId xmlns:a16="http://schemas.microsoft.com/office/drawing/2014/main" id="{843C00D3-5F76-4375-95F7-1E7C9083BAA2}"/>
              </a:ext>
            </a:extLst>
          </p:cNvPr>
          <p:cNvSpPr txBox="1"/>
          <p:nvPr/>
        </p:nvSpPr>
        <p:spPr>
          <a:xfrm>
            <a:off x="8128000" y="2036820"/>
            <a:ext cx="3475736" cy="212673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367">
              <a:lnSpc>
                <a:spcPct val="90000"/>
              </a:lnSpc>
              <a:spcBef>
                <a:spcPts val="4200"/>
              </a:spcBef>
              <a:defRPr/>
            </a:pPr>
            <a:r>
              <a:rPr lang="en-US" sz="3200" spc="-40">
                <a:gradFill>
                  <a:gsLst>
                    <a:gs pos="5245">
                      <a:schemeClr val="accent1"/>
                    </a:gs>
                    <a:gs pos="16000">
                      <a:schemeClr val="accent1"/>
                    </a:gs>
                  </a:gsLst>
                  <a:lin ang="5400000" scaled="0"/>
                </a:gradFill>
                <a:latin typeface="Segoe UI Semibold"/>
                <a:cs typeface="Segoe UI Semibold"/>
              </a:rPr>
              <a:t>Step 3</a:t>
            </a:r>
          </a:p>
          <a:p>
            <a:pPr lvl="0" defTabSz="914367">
              <a:lnSpc>
                <a:spcPct val="90000"/>
              </a:lnSpc>
              <a:spcBef>
                <a:spcPts val="4200"/>
              </a:spcBef>
              <a:defRPr/>
            </a:pPr>
            <a:r>
              <a:rPr lang="en-IN" b="1">
                <a:gradFill>
                  <a:gsLst>
                    <a:gs pos="33217">
                      <a:schemeClr val="tx1"/>
                    </a:gs>
                    <a:gs pos="24000">
                      <a:schemeClr val="tx1"/>
                    </a:gs>
                  </a:gsLst>
                  <a:lin ang="5400000" scaled="0"/>
                </a:gradFill>
                <a:latin typeface="Segoe UI"/>
                <a:cs typeface="Segoe UI"/>
              </a:rPr>
              <a:t>Deploy your bot</a:t>
            </a:r>
          </a:p>
          <a:p>
            <a:pPr lvl="0" defTabSz="914367">
              <a:lnSpc>
                <a:spcPct val="90000"/>
              </a:lnSpc>
              <a:spcBef>
                <a:spcPts val="600"/>
              </a:spcBef>
              <a:defRPr/>
            </a:pPr>
            <a:r>
              <a:rPr lang="en-US" sz="1600">
                <a:gradFill>
                  <a:gsLst>
                    <a:gs pos="33217">
                      <a:schemeClr val="tx1"/>
                    </a:gs>
                    <a:gs pos="24000">
                      <a:schemeClr val="tx1"/>
                    </a:gs>
                  </a:gsLst>
                  <a:lin ang="5400000" scaled="0"/>
                </a:gradFill>
                <a:latin typeface="Segoe UI"/>
                <a:cs typeface="Segoe UI"/>
              </a:rPr>
              <a:t>Azure Bot Service</a:t>
            </a:r>
          </a:p>
          <a:p>
            <a:pPr lvl="0" defTabSz="914367">
              <a:lnSpc>
                <a:spcPct val="90000"/>
              </a:lnSpc>
              <a:spcBef>
                <a:spcPts val="600"/>
              </a:spcBef>
              <a:defRPr/>
            </a:pPr>
            <a:r>
              <a:rPr lang="en-US" sz="1600">
                <a:gradFill>
                  <a:gsLst>
                    <a:gs pos="33217">
                      <a:schemeClr val="tx1"/>
                    </a:gs>
                    <a:gs pos="24000">
                      <a:schemeClr val="tx1"/>
                    </a:gs>
                  </a:gsLst>
                  <a:lin ang="5400000" scaled="0"/>
                </a:gradFill>
                <a:latin typeface="Segoe UI"/>
                <a:cs typeface="Segoe UI"/>
              </a:rPr>
              <a:t>On-premises hosting</a:t>
            </a:r>
          </a:p>
          <a:p>
            <a:pPr lvl="0" defTabSz="914367">
              <a:lnSpc>
                <a:spcPct val="90000"/>
              </a:lnSpc>
              <a:spcBef>
                <a:spcPts val="600"/>
              </a:spcBef>
              <a:defRPr/>
            </a:pPr>
            <a:r>
              <a:rPr lang="en-US" sz="1600">
                <a:gradFill>
                  <a:gsLst>
                    <a:gs pos="33217">
                      <a:schemeClr val="tx1"/>
                    </a:gs>
                    <a:gs pos="24000">
                      <a:schemeClr val="tx1"/>
                    </a:gs>
                  </a:gsLst>
                  <a:lin ang="5400000" scaled="0"/>
                </a:gradFill>
                <a:latin typeface="Segoe UI"/>
                <a:cs typeface="Segoe UI"/>
              </a:rPr>
              <a:t>Hybrid hosting</a:t>
            </a:r>
          </a:p>
        </p:txBody>
      </p:sp>
      <p:sp>
        <p:nvSpPr>
          <p:cNvPr id="30" name="TextBox 29">
            <a:extLst>
              <a:ext uri="{FF2B5EF4-FFF2-40B4-BE49-F238E27FC236}">
                <a16:creationId xmlns:a16="http://schemas.microsoft.com/office/drawing/2014/main" id="{9EE7A826-3994-437E-8DF4-BB12A78CD708}"/>
              </a:ext>
            </a:extLst>
          </p:cNvPr>
          <p:cNvSpPr txBox="1"/>
          <p:nvPr/>
        </p:nvSpPr>
        <p:spPr>
          <a:xfrm>
            <a:off x="4356100" y="2036820"/>
            <a:ext cx="3481387" cy="29054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367">
              <a:lnSpc>
                <a:spcPct val="90000"/>
              </a:lnSpc>
              <a:spcBef>
                <a:spcPts val="4200"/>
              </a:spcBef>
              <a:defRPr/>
            </a:pPr>
            <a:r>
              <a:rPr lang="en-US" sz="3200" spc="-40">
                <a:gradFill>
                  <a:gsLst>
                    <a:gs pos="5245">
                      <a:schemeClr val="accent1"/>
                    </a:gs>
                    <a:gs pos="16000">
                      <a:schemeClr val="accent1"/>
                    </a:gs>
                  </a:gsLst>
                  <a:lin ang="5400000" scaled="0"/>
                </a:gradFill>
                <a:latin typeface="Segoe UI Semibold"/>
                <a:cs typeface="Segoe UI Semibold"/>
              </a:rPr>
              <a:t>Step 2</a:t>
            </a:r>
          </a:p>
          <a:p>
            <a:pPr defTabSz="914367">
              <a:lnSpc>
                <a:spcPct val="90000"/>
              </a:lnSpc>
              <a:spcBef>
                <a:spcPts val="4200"/>
              </a:spcBef>
              <a:defRPr/>
            </a:pPr>
            <a:r>
              <a:rPr lang="en-US" b="1">
                <a:gradFill>
                  <a:gsLst>
                    <a:gs pos="33217">
                      <a:schemeClr val="tx1"/>
                    </a:gs>
                    <a:gs pos="24000">
                      <a:schemeClr val="tx1"/>
                    </a:gs>
                  </a:gsLst>
                  <a:lin ang="5400000" scaled="0"/>
                </a:gradFill>
                <a:latin typeface="Segoe UI"/>
                <a:cs typeface="Segoe UI"/>
              </a:rPr>
              <a:t>Quickly get started </a:t>
            </a:r>
          </a:p>
          <a:p>
            <a:pPr defTabSz="914367">
              <a:lnSpc>
                <a:spcPct val="90000"/>
              </a:lnSpc>
              <a:spcBef>
                <a:spcPts val="600"/>
              </a:spcBef>
              <a:defRPr/>
            </a:pPr>
            <a:r>
              <a:rPr lang="en-US" sz="1600">
                <a:gradFill>
                  <a:gsLst>
                    <a:gs pos="33217">
                      <a:schemeClr val="tx1"/>
                    </a:gs>
                    <a:gs pos="24000">
                      <a:schemeClr val="tx1"/>
                    </a:gs>
                  </a:gsLst>
                  <a:lin ang="5400000" scaled="0"/>
                </a:gradFill>
                <a:latin typeface="Segoe UI"/>
                <a:cs typeface="Segoe UI"/>
              </a:rPr>
              <a:t>VSIX and Yeoman templates</a:t>
            </a:r>
          </a:p>
          <a:p>
            <a:pPr lvl="0" defTabSz="914367">
              <a:lnSpc>
                <a:spcPct val="90000"/>
              </a:lnSpc>
              <a:spcBef>
                <a:spcPts val="1800"/>
              </a:spcBef>
              <a:defRPr/>
            </a:pPr>
            <a:r>
              <a:rPr lang="en-US" b="1">
                <a:gradFill>
                  <a:gsLst>
                    <a:gs pos="33217">
                      <a:schemeClr val="tx1"/>
                    </a:gs>
                    <a:gs pos="24000">
                      <a:schemeClr val="tx1"/>
                    </a:gs>
                  </a:gsLst>
                  <a:lin ang="5400000" scaled="0"/>
                </a:gradFill>
                <a:latin typeface="Segoe UI"/>
                <a:cs typeface="Segoe UI"/>
              </a:rPr>
              <a:t>Scenario focused samples</a:t>
            </a:r>
          </a:p>
          <a:p>
            <a:pPr lvl="0" defTabSz="914367">
              <a:lnSpc>
                <a:spcPct val="90000"/>
              </a:lnSpc>
              <a:spcBef>
                <a:spcPts val="600"/>
              </a:spcBef>
              <a:defRPr/>
            </a:pPr>
            <a:r>
              <a:rPr lang="en-US" sz="1600">
                <a:gradFill>
                  <a:gsLst>
                    <a:gs pos="33217">
                      <a:schemeClr val="tx1"/>
                    </a:gs>
                    <a:gs pos="24000">
                      <a:schemeClr val="tx1"/>
                    </a:gs>
                  </a:gsLst>
                  <a:lin ang="5400000" scaled="0"/>
                </a:gradFill>
                <a:latin typeface="Segoe UI"/>
                <a:cs typeface="Segoe UI"/>
              </a:rPr>
              <a:t>Commerce chatbot</a:t>
            </a:r>
          </a:p>
          <a:p>
            <a:pPr lvl="0" defTabSz="914367">
              <a:lnSpc>
                <a:spcPct val="90000"/>
              </a:lnSpc>
              <a:spcBef>
                <a:spcPts val="600"/>
              </a:spcBef>
              <a:defRPr/>
            </a:pPr>
            <a:r>
              <a:rPr lang="en-US" sz="1600">
                <a:gradFill>
                  <a:gsLst>
                    <a:gs pos="33217">
                      <a:schemeClr val="tx1"/>
                    </a:gs>
                    <a:gs pos="24000">
                      <a:schemeClr val="tx1"/>
                    </a:gs>
                  </a:gsLst>
                  <a:lin ang="5400000" scaled="0"/>
                </a:gradFill>
                <a:latin typeface="Segoe UI"/>
                <a:cs typeface="Segoe UI"/>
              </a:rPr>
              <a:t>Information chatbot</a:t>
            </a:r>
          </a:p>
          <a:p>
            <a:pPr lvl="0" defTabSz="914367">
              <a:lnSpc>
                <a:spcPct val="90000"/>
              </a:lnSpc>
              <a:spcBef>
                <a:spcPts val="600"/>
              </a:spcBef>
              <a:defRPr/>
            </a:pPr>
            <a:r>
              <a:rPr lang="en-US" sz="1600">
                <a:gradFill>
                  <a:gsLst>
                    <a:gs pos="33217">
                      <a:schemeClr val="tx1"/>
                    </a:gs>
                    <a:gs pos="24000">
                      <a:schemeClr val="tx1"/>
                    </a:gs>
                  </a:gsLst>
                  <a:lin ang="5400000" scaled="0"/>
                </a:gradFill>
                <a:latin typeface="Segoe UI"/>
                <a:cs typeface="Segoe UI"/>
              </a:rPr>
              <a:t>Enterprise chatbot</a:t>
            </a:r>
          </a:p>
        </p:txBody>
      </p:sp>
      <p:cxnSp>
        <p:nvCxnSpPr>
          <p:cNvPr id="32" name="Straight Arrow Connector 31">
            <a:extLst>
              <a:ext uri="{FF2B5EF4-FFF2-40B4-BE49-F238E27FC236}">
                <a16:creationId xmlns:a16="http://schemas.microsoft.com/office/drawing/2014/main" id="{06193DD2-8278-4E76-B8AB-8A00C2130448}"/>
              </a:ext>
            </a:extLst>
          </p:cNvPr>
          <p:cNvCxnSpPr/>
          <p:nvPr/>
        </p:nvCxnSpPr>
        <p:spPr>
          <a:xfrm flipV="1">
            <a:off x="598896" y="2715840"/>
            <a:ext cx="137160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FEB21F2-7011-41DB-B25A-A403AAC3B1CA}"/>
              </a:ext>
            </a:extLst>
          </p:cNvPr>
          <p:cNvCxnSpPr>
            <a:cxnSpLocks/>
          </p:cNvCxnSpPr>
          <p:nvPr/>
        </p:nvCxnSpPr>
        <p:spPr>
          <a:xfrm>
            <a:off x="4366733" y="2715840"/>
            <a:ext cx="137160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1905155-82E7-469A-A1F0-12A07920D4DC}"/>
              </a:ext>
            </a:extLst>
          </p:cNvPr>
          <p:cNvCxnSpPr>
            <a:cxnSpLocks/>
          </p:cNvCxnSpPr>
          <p:nvPr/>
        </p:nvCxnSpPr>
        <p:spPr>
          <a:xfrm>
            <a:off x="8138633" y="2715840"/>
            <a:ext cx="137160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414297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94B55-9CD8-124C-A3D9-174649C01912}"/>
              </a:ext>
            </a:extLst>
          </p:cNvPr>
          <p:cNvSpPr>
            <a:spLocks noGrp="1"/>
          </p:cNvSpPr>
          <p:nvPr>
            <p:ph type="title"/>
          </p:nvPr>
        </p:nvSpPr>
        <p:spPr/>
        <p:txBody>
          <a:bodyPr/>
          <a:lstStyle/>
          <a:p>
            <a:r>
              <a:rPr lang="en-US"/>
              <a:t>Demo</a:t>
            </a:r>
          </a:p>
        </p:txBody>
      </p:sp>
      <p:sp>
        <p:nvSpPr>
          <p:cNvPr id="3" name="Text Placeholder 2">
            <a:extLst>
              <a:ext uri="{FF2B5EF4-FFF2-40B4-BE49-F238E27FC236}">
                <a16:creationId xmlns:a16="http://schemas.microsoft.com/office/drawing/2014/main" id="{B7F1F1DB-82E1-3346-ADD0-411042969A02}"/>
              </a:ext>
            </a:extLst>
          </p:cNvPr>
          <p:cNvSpPr>
            <a:spLocks noGrp="1"/>
          </p:cNvSpPr>
          <p:nvPr>
            <p:ph type="body" idx="12"/>
          </p:nvPr>
        </p:nvSpPr>
        <p:spPr/>
        <p:txBody>
          <a:bodyPr/>
          <a:lstStyle/>
          <a:p>
            <a:r>
              <a:rPr lang="en-US"/>
              <a:t>Echo Bot – Azure Bot Service</a:t>
            </a:r>
          </a:p>
        </p:txBody>
      </p:sp>
    </p:spTree>
    <p:extLst>
      <p:ext uri="{BB962C8B-B14F-4D97-AF65-F5344CB8AC3E}">
        <p14:creationId xmlns:p14="http://schemas.microsoft.com/office/powerpoint/2010/main" val="42642118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4" name="Title 16">
            <a:extLst>
              <a:ext uri="{FF2B5EF4-FFF2-40B4-BE49-F238E27FC236}">
                <a16:creationId xmlns:a16="http://schemas.microsoft.com/office/drawing/2014/main" id="{87E9E29E-4298-4BDE-A4E5-E38CA7AEB5BD}"/>
              </a:ext>
            </a:extLst>
          </p:cNvPr>
          <p:cNvSpPr txBox="1">
            <a:spLocks/>
          </p:cNvSpPr>
          <p:nvPr/>
        </p:nvSpPr>
        <p:spPr>
          <a:xfrm>
            <a:off x="584200" y="3940817"/>
            <a:ext cx="3481388" cy="615553"/>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800"/>
              </a:spcBef>
              <a:buSzPct val="90000"/>
              <a:defRPr/>
            </a:pPr>
            <a:r>
              <a:rPr lang="en-US" sz="2000" b="0" spc="0">
                <a:ln>
                  <a:noFill/>
                </a:ln>
                <a:gradFill>
                  <a:gsLst>
                    <a:gs pos="37063">
                      <a:schemeClr val="tx1"/>
                    </a:gs>
                    <a:gs pos="52000">
                      <a:schemeClr val="tx1"/>
                    </a:gs>
                  </a:gsLst>
                  <a:lin ang="5400000" scaled="0"/>
                </a:gradFill>
                <a:latin typeface="+mn-lt"/>
                <a:cs typeface="Segoe UI Semilight" panose="020B0402040204020203" pitchFamily="34" charset="0"/>
              </a:rPr>
              <a:t>Comprehensive framework for the lifecycle of your project</a:t>
            </a:r>
          </a:p>
        </p:txBody>
      </p:sp>
      <p:sp>
        <p:nvSpPr>
          <p:cNvPr id="109" name="Rectangle 108">
            <a:extLst>
              <a:ext uri="{FF2B5EF4-FFF2-40B4-BE49-F238E27FC236}">
                <a16:creationId xmlns:a16="http://schemas.microsoft.com/office/drawing/2014/main" id="{F0E71AA9-C382-416F-9A5A-54F663DD6FAE}"/>
              </a:ext>
            </a:extLst>
          </p:cNvPr>
          <p:cNvSpPr/>
          <p:nvPr/>
        </p:nvSpPr>
        <p:spPr bwMode="auto">
          <a:xfrm>
            <a:off x="8138633" y="778648"/>
            <a:ext cx="2759741" cy="5755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defTabSz="932472" rtl="0" eaLnBrk="1" fontAlgn="base" latinLnBrk="0" hangingPunct="1">
              <a:lnSpc>
                <a:spcPct val="90000"/>
              </a:lnSpc>
              <a:spcBef>
                <a:spcPts val="300"/>
              </a:spcBef>
              <a:spcAft>
                <a:spcPct val="0"/>
              </a:spcAft>
              <a:buClrTx/>
              <a:buSzTx/>
              <a:buFontTx/>
              <a:buNone/>
              <a:tabLst/>
              <a:defRPr/>
            </a:pPr>
            <a:r>
              <a:rPr kumimoji="0" lang="en-US"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Segoe UI" pitchFamily="34" charset="0"/>
                <a:cs typeface="Segoe UI" pitchFamily="34" charset="0"/>
              </a:rPr>
              <a:t>Author Dialogs</a:t>
            </a:r>
            <a:r>
              <a:rPr lang="en-US" sz="1200">
                <a:gradFill>
                  <a:gsLst>
                    <a:gs pos="37063">
                      <a:schemeClr val="tx1"/>
                    </a:gs>
                    <a:gs pos="52000">
                      <a:schemeClr val="tx1"/>
                    </a:gs>
                  </a:gsLst>
                  <a:lin ang="5400000" scaled="0"/>
                </a:gradFill>
                <a:latin typeface="Segoe UI"/>
                <a:ea typeface="Segoe UI" pitchFamily="34" charset="0"/>
                <a:cs typeface="Segoe UI" pitchFamily="34" charset="0"/>
              </a:rPr>
              <a:t> </a:t>
            </a:r>
            <a:endParaRPr lang="en-US" sz="1200" baseline="-1000">
              <a:gradFill>
                <a:gsLst>
                  <a:gs pos="37063">
                    <a:schemeClr val="tx1"/>
                  </a:gs>
                  <a:gs pos="52000">
                    <a:schemeClr val="tx1"/>
                  </a:gs>
                </a:gsLst>
                <a:lin ang="5400000" scaled="0"/>
              </a:gradFill>
              <a:latin typeface="Segoe UI"/>
              <a:ea typeface="Segoe UI" pitchFamily="34" charset="0"/>
              <a:cs typeface="Segoe UI" pitchFamily="34" charset="0"/>
            </a:endParaRPr>
          </a:p>
          <a:p>
            <a:pPr marL="0" marR="0" lvl="0" indent="0" defTabSz="932472" rtl="0" eaLnBrk="1" fontAlgn="base" latinLnBrk="0" hangingPunct="1">
              <a:lnSpc>
                <a:spcPct val="90000"/>
              </a:lnSpc>
              <a:spcBef>
                <a:spcPts val="300"/>
              </a:spcBef>
              <a:spcAft>
                <a:spcPct val="0"/>
              </a:spcAft>
              <a:buClrTx/>
              <a:buSzTx/>
              <a:buFontTx/>
              <a:buNone/>
              <a:tabLst/>
              <a:defRPr/>
            </a:pPr>
            <a:r>
              <a:rPr kumimoji="0" lang="en-US"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Segoe UI" pitchFamily="34" charset="0"/>
                <a:cs typeface="Segoe UI" pitchFamily="34" charset="0"/>
              </a:rPr>
              <a:t>Design Cards</a:t>
            </a:r>
            <a:r>
              <a:rPr lang="en-US" sz="1200">
                <a:gradFill>
                  <a:gsLst>
                    <a:gs pos="37063">
                      <a:schemeClr val="tx1"/>
                    </a:gs>
                    <a:gs pos="52000">
                      <a:schemeClr val="tx1"/>
                    </a:gs>
                  </a:gsLst>
                  <a:lin ang="5400000" scaled="0"/>
                </a:gradFill>
                <a:latin typeface="Segoe UI"/>
                <a:ea typeface="Segoe UI" pitchFamily="34" charset="0"/>
                <a:cs typeface="Segoe UI" pitchFamily="34" charset="0"/>
              </a:rPr>
              <a:t> </a:t>
            </a:r>
          </a:p>
          <a:p>
            <a:pPr marL="0" marR="0" lvl="0" indent="0" defTabSz="932472" rtl="0" eaLnBrk="1" fontAlgn="base" latinLnBrk="0" hangingPunct="1">
              <a:lnSpc>
                <a:spcPct val="90000"/>
              </a:lnSpc>
              <a:spcBef>
                <a:spcPts val="300"/>
              </a:spcBef>
              <a:spcAft>
                <a:spcPct val="0"/>
              </a:spcAft>
              <a:buClrTx/>
              <a:buSzTx/>
              <a:buFontTx/>
              <a:buNone/>
              <a:tabLst/>
              <a:defRPr/>
            </a:pPr>
            <a:r>
              <a:rPr kumimoji="0" lang="en-US"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Segoe UI" pitchFamily="34" charset="0"/>
                <a:cs typeface="Segoe UI" pitchFamily="34" charset="0"/>
              </a:rPr>
              <a:t>Visualize</a:t>
            </a:r>
          </a:p>
        </p:txBody>
      </p:sp>
      <p:sp>
        <p:nvSpPr>
          <p:cNvPr id="110" name="Rectangle 109">
            <a:extLst>
              <a:ext uri="{FF2B5EF4-FFF2-40B4-BE49-F238E27FC236}">
                <a16:creationId xmlns:a16="http://schemas.microsoft.com/office/drawing/2014/main" id="{5D8E7A47-BB29-4410-94AA-E6407118FBD7}"/>
              </a:ext>
            </a:extLst>
          </p:cNvPr>
          <p:cNvSpPr/>
          <p:nvPr/>
        </p:nvSpPr>
        <p:spPr bwMode="auto">
          <a:xfrm>
            <a:off x="8138633" y="1726512"/>
            <a:ext cx="2759741" cy="5755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defTabSz="932472" rtl="0" eaLnBrk="1" fontAlgn="base" latinLnBrk="0" hangingPunct="1">
              <a:lnSpc>
                <a:spcPct val="90000"/>
              </a:lnSpc>
              <a:spcBef>
                <a:spcPts val="300"/>
              </a:spcBef>
              <a:spcAft>
                <a:spcPct val="0"/>
              </a:spcAft>
              <a:buClrTx/>
              <a:buSzTx/>
              <a:buFontTx/>
              <a:buNone/>
              <a:tabLst/>
              <a:defRPr/>
            </a:pPr>
            <a:r>
              <a:rPr kumimoji="0" lang="en-US"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mn-ea"/>
                <a:cs typeface="Segoe UI" pitchFamily="34" charset="0"/>
              </a:rPr>
              <a:t>Bot Builder SDK</a:t>
            </a:r>
          </a:p>
          <a:p>
            <a:pPr marL="0" marR="0" lvl="0" indent="0" defTabSz="932472" rtl="0" eaLnBrk="1" fontAlgn="base" latinLnBrk="0" hangingPunct="1">
              <a:lnSpc>
                <a:spcPct val="90000"/>
              </a:lnSpc>
              <a:spcBef>
                <a:spcPts val="300"/>
              </a:spcBef>
              <a:spcAft>
                <a:spcPct val="0"/>
              </a:spcAft>
              <a:buClrTx/>
              <a:buSzTx/>
              <a:buFontTx/>
              <a:buNone/>
              <a:tabLst/>
              <a:defRPr/>
            </a:pPr>
            <a:r>
              <a:rPr kumimoji="0" lang="en-US"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mn-ea"/>
                <a:cs typeface="Segoe UI" pitchFamily="34" charset="0"/>
              </a:rPr>
              <a:t>Cognitive Services</a:t>
            </a:r>
          </a:p>
          <a:p>
            <a:pPr marL="0" marR="0" lvl="0" indent="0" defTabSz="932472" rtl="0" eaLnBrk="1" fontAlgn="base" latinLnBrk="0" hangingPunct="1">
              <a:lnSpc>
                <a:spcPct val="90000"/>
              </a:lnSpc>
              <a:spcBef>
                <a:spcPts val="300"/>
              </a:spcBef>
              <a:spcAft>
                <a:spcPct val="0"/>
              </a:spcAft>
              <a:buClrTx/>
              <a:buSzTx/>
              <a:buFontTx/>
              <a:buNone/>
              <a:tabLst/>
              <a:defRPr/>
            </a:pPr>
            <a:r>
              <a:rPr kumimoji="0" lang="en-US"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mn-ea"/>
                <a:cs typeface="Segoe UI" pitchFamily="34" charset="0"/>
              </a:rPr>
              <a:t>Getting Started Templates</a:t>
            </a:r>
          </a:p>
        </p:txBody>
      </p:sp>
      <p:sp>
        <p:nvSpPr>
          <p:cNvPr id="111" name="Rectangle 110">
            <a:extLst>
              <a:ext uri="{FF2B5EF4-FFF2-40B4-BE49-F238E27FC236}">
                <a16:creationId xmlns:a16="http://schemas.microsoft.com/office/drawing/2014/main" id="{043C0522-9058-4521-96D1-9643FB8EB920}"/>
              </a:ext>
            </a:extLst>
          </p:cNvPr>
          <p:cNvSpPr/>
          <p:nvPr/>
        </p:nvSpPr>
        <p:spPr bwMode="auto">
          <a:xfrm>
            <a:off x="8138633" y="2674376"/>
            <a:ext cx="2759741" cy="5755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defTabSz="932472" rtl="0" eaLnBrk="1" fontAlgn="base" latinLnBrk="0" hangingPunct="1">
              <a:lnSpc>
                <a:spcPct val="90000"/>
              </a:lnSpc>
              <a:spcBef>
                <a:spcPts val="300"/>
              </a:spcBef>
              <a:spcAft>
                <a:spcPct val="0"/>
              </a:spcAft>
              <a:buClrTx/>
              <a:buSzTx/>
              <a:buFontTx/>
              <a:buNone/>
              <a:tabLst/>
              <a:defRPr/>
            </a:pPr>
            <a:r>
              <a:rPr kumimoji="0" lang="en-GB"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mn-ea"/>
                <a:cs typeface="Segoe UI" pitchFamily="34" charset="0"/>
              </a:rPr>
              <a:t>Emulator​</a:t>
            </a:r>
          </a:p>
          <a:p>
            <a:pPr marL="0" marR="0" lvl="0" indent="0" defTabSz="932472" rtl="0" eaLnBrk="1" fontAlgn="base" latinLnBrk="0" hangingPunct="1">
              <a:lnSpc>
                <a:spcPct val="90000"/>
              </a:lnSpc>
              <a:spcBef>
                <a:spcPts val="300"/>
              </a:spcBef>
              <a:spcAft>
                <a:spcPct val="0"/>
              </a:spcAft>
              <a:buClrTx/>
              <a:buSzTx/>
              <a:buFontTx/>
              <a:buNone/>
              <a:tabLst/>
              <a:defRPr/>
            </a:pPr>
            <a:r>
              <a:rPr kumimoji="0" lang="en-GB"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mn-ea"/>
                <a:cs typeface="Segoe UI" pitchFamily="34" charset="0"/>
              </a:rPr>
              <a:t>Application Insights</a:t>
            </a:r>
          </a:p>
          <a:p>
            <a:pPr marL="0" marR="0" lvl="0" indent="0" defTabSz="932472" rtl="0" eaLnBrk="1" fontAlgn="base" latinLnBrk="0" hangingPunct="1">
              <a:lnSpc>
                <a:spcPct val="90000"/>
              </a:lnSpc>
              <a:spcBef>
                <a:spcPts val="300"/>
              </a:spcBef>
              <a:spcAft>
                <a:spcPct val="0"/>
              </a:spcAft>
              <a:buClrTx/>
              <a:buSzTx/>
              <a:buFontTx/>
              <a:buNone/>
              <a:tabLst/>
              <a:defRPr/>
            </a:pPr>
            <a:r>
              <a:rPr kumimoji="0" lang="en-GB"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mn-ea"/>
                <a:cs typeface="Segoe UI" pitchFamily="34" charset="0"/>
              </a:rPr>
              <a:t>Emulator</a:t>
            </a:r>
          </a:p>
        </p:txBody>
      </p:sp>
      <p:sp>
        <p:nvSpPr>
          <p:cNvPr id="112" name="Rectangle 111">
            <a:extLst>
              <a:ext uri="{FF2B5EF4-FFF2-40B4-BE49-F238E27FC236}">
                <a16:creationId xmlns:a16="http://schemas.microsoft.com/office/drawing/2014/main" id="{81B1E73D-7E08-4FAB-8CB4-B4B608CD111B}"/>
              </a:ext>
            </a:extLst>
          </p:cNvPr>
          <p:cNvSpPr/>
          <p:nvPr/>
        </p:nvSpPr>
        <p:spPr bwMode="auto">
          <a:xfrm>
            <a:off x="8138632" y="3622240"/>
            <a:ext cx="2759741" cy="5755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defTabSz="932472" rtl="0" eaLnBrk="1" fontAlgn="base" latinLnBrk="0" hangingPunct="1">
              <a:lnSpc>
                <a:spcPct val="90000"/>
              </a:lnSpc>
              <a:spcBef>
                <a:spcPts val="300"/>
              </a:spcBef>
              <a:spcAft>
                <a:spcPct val="0"/>
              </a:spcAft>
              <a:buClrTx/>
              <a:buSzTx/>
              <a:buFontTx/>
              <a:buNone/>
              <a:tabLst/>
              <a:defRPr/>
            </a:pPr>
            <a:r>
              <a:rPr kumimoji="0" lang="es-ES"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Segoe UI" pitchFamily="34" charset="0"/>
                <a:cs typeface="Segoe UI" pitchFamily="34" charset="0"/>
              </a:rPr>
              <a:t>DevOps Tools</a:t>
            </a:r>
          </a:p>
          <a:p>
            <a:pPr marL="0" marR="0" lvl="0" indent="0" defTabSz="932472" rtl="0" eaLnBrk="1" fontAlgn="base" latinLnBrk="0" hangingPunct="1">
              <a:lnSpc>
                <a:spcPct val="90000"/>
              </a:lnSpc>
              <a:spcBef>
                <a:spcPts val="300"/>
              </a:spcBef>
              <a:spcAft>
                <a:spcPct val="0"/>
              </a:spcAft>
              <a:buClrTx/>
              <a:buSzTx/>
              <a:buFontTx/>
              <a:buNone/>
              <a:tabLst/>
              <a:defRPr/>
            </a:pPr>
            <a:r>
              <a:rPr kumimoji="0" lang="es-ES"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Segoe UI" pitchFamily="34" charset="0"/>
                <a:cs typeface="Segoe UI" pitchFamily="34" charset="0"/>
              </a:rPr>
              <a:t>Azure</a:t>
            </a:r>
          </a:p>
          <a:p>
            <a:pPr marL="0" marR="0" lvl="0" indent="0" defTabSz="932472" rtl="0" eaLnBrk="1" fontAlgn="base" latinLnBrk="0" hangingPunct="1">
              <a:lnSpc>
                <a:spcPct val="90000"/>
              </a:lnSpc>
              <a:spcBef>
                <a:spcPts val="300"/>
              </a:spcBef>
              <a:spcAft>
                <a:spcPct val="0"/>
              </a:spcAft>
              <a:buClrTx/>
              <a:buSzTx/>
              <a:buFontTx/>
              <a:buNone/>
              <a:tabLst/>
              <a:defRPr/>
            </a:pPr>
            <a:r>
              <a:rPr kumimoji="0" lang="es-ES"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Segoe UI" pitchFamily="34" charset="0"/>
                <a:cs typeface="Segoe UI" pitchFamily="34" charset="0"/>
              </a:rPr>
              <a:t>BYO Web Host</a:t>
            </a:r>
          </a:p>
        </p:txBody>
      </p:sp>
      <p:sp>
        <p:nvSpPr>
          <p:cNvPr id="113" name="Rectangle 112">
            <a:extLst>
              <a:ext uri="{FF2B5EF4-FFF2-40B4-BE49-F238E27FC236}">
                <a16:creationId xmlns:a16="http://schemas.microsoft.com/office/drawing/2014/main" id="{A5A173A0-A1F7-40E5-84A3-60458970A1B3}"/>
              </a:ext>
            </a:extLst>
          </p:cNvPr>
          <p:cNvSpPr/>
          <p:nvPr/>
        </p:nvSpPr>
        <p:spPr bwMode="auto">
          <a:xfrm>
            <a:off x="8138633" y="4570104"/>
            <a:ext cx="2759741" cy="5755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defTabSz="932472" rtl="0" eaLnBrk="1" fontAlgn="base" latinLnBrk="0" hangingPunct="1">
              <a:lnSpc>
                <a:spcPct val="90000"/>
              </a:lnSpc>
              <a:spcBef>
                <a:spcPts val="300"/>
              </a:spcBef>
              <a:spcAft>
                <a:spcPct val="0"/>
              </a:spcAft>
              <a:buClrTx/>
              <a:buSzTx/>
              <a:buFontTx/>
              <a:buNone/>
              <a:tabLst/>
              <a:defRPr/>
            </a:pPr>
            <a:r>
              <a:rPr kumimoji="0" lang="en-GB" sz="1200" b="0" i="0" u="none" strike="noStrike" kern="1200" cap="none" spc="0" normalizeH="0" baseline="0" noProof="0" err="1">
                <a:ln>
                  <a:noFill/>
                </a:ln>
                <a:gradFill>
                  <a:gsLst>
                    <a:gs pos="37063">
                      <a:schemeClr val="tx1"/>
                    </a:gs>
                    <a:gs pos="52000">
                      <a:schemeClr val="tx1"/>
                    </a:gs>
                  </a:gsLst>
                  <a:lin ang="5400000" scaled="0"/>
                </a:gradFill>
                <a:effectLst/>
                <a:uLnTx/>
                <a:uFillTx/>
                <a:latin typeface="Segoe UI"/>
                <a:ea typeface="Segoe UI" pitchFamily="34" charset="0"/>
                <a:cs typeface="Segoe UI" pitchFamily="34" charset="0"/>
              </a:rPr>
              <a:t>WebChat</a:t>
            </a:r>
            <a:r>
              <a:rPr lang="en-GB" sz="1200">
                <a:gradFill>
                  <a:gsLst>
                    <a:gs pos="37063">
                      <a:schemeClr val="tx1"/>
                    </a:gs>
                    <a:gs pos="52000">
                      <a:schemeClr val="tx1"/>
                    </a:gs>
                  </a:gsLst>
                  <a:lin ang="5400000" scaled="0"/>
                </a:gradFill>
                <a:latin typeface="Segoe UI"/>
                <a:ea typeface="Segoe UI" pitchFamily="34" charset="0"/>
                <a:cs typeface="Segoe UI" pitchFamily="34" charset="0"/>
              </a:rPr>
              <a:t>, </a:t>
            </a:r>
            <a:r>
              <a:rPr kumimoji="0" lang="en-GB"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Segoe UI" pitchFamily="34" charset="0"/>
                <a:cs typeface="Segoe UI" pitchFamily="34" charset="0"/>
              </a:rPr>
              <a:t>Cortana</a:t>
            </a:r>
            <a:r>
              <a:rPr lang="en-GB" sz="1200">
                <a:gradFill>
                  <a:gsLst>
                    <a:gs pos="37063">
                      <a:schemeClr val="tx1"/>
                    </a:gs>
                    <a:gs pos="52000">
                      <a:schemeClr val="tx1"/>
                    </a:gs>
                  </a:gsLst>
                  <a:lin ang="5400000" scaled="0"/>
                </a:gradFill>
                <a:latin typeface="Segoe UI"/>
                <a:ea typeface="Segoe UI" pitchFamily="34" charset="0"/>
                <a:cs typeface="Segoe UI" pitchFamily="34" charset="0"/>
              </a:rPr>
              <a:t>, </a:t>
            </a:r>
            <a:r>
              <a:rPr kumimoji="0" lang="en-GB"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Segoe UI" pitchFamily="34" charset="0"/>
                <a:cs typeface="Segoe UI" pitchFamily="34" charset="0"/>
              </a:rPr>
              <a:t>Skype, FB</a:t>
            </a:r>
          </a:p>
          <a:p>
            <a:pPr marL="0" marR="0" lvl="0" indent="0" defTabSz="932472" rtl="0" eaLnBrk="1" fontAlgn="base" latinLnBrk="0" hangingPunct="1">
              <a:lnSpc>
                <a:spcPct val="90000"/>
              </a:lnSpc>
              <a:spcBef>
                <a:spcPts val="300"/>
              </a:spcBef>
              <a:spcAft>
                <a:spcPct val="0"/>
              </a:spcAft>
              <a:buClrTx/>
              <a:buSzTx/>
              <a:buFontTx/>
              <a:buNone/>
              <a:tabLst/>
              <a:defRPr/>
            </a:pPr>
            <a:r>
              <a:rPr kumimoji="0" lang="en-GB"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Segoe UI" pitchFamily="34" charset="0"/>
                <a:cs typeface="Segoe UI" pitchFamily="34" charset="0"/>
              </a:rPr>
              <a:t>+</a:t>
            </a:r>
          </a:p>
          <a:p>
            <a:pPr marL="0" marR="0" lvl="0" indent="0" defTabSz="932472" rtl="0" eaLnBrk="1" fontAlgn="base" latinLnBrk="0" hangingPunct="1">
              <a:lnSpc>
                <a:spcPct val="90000"/>
              </a:lnSpc>
              <a:spcBef>
                <a:spcPts val="300"/>
              </a:spcBef>
              <a:spcAft>
                <a:spcPct val="0"/>
              </a:spcAft>
              <a:buClrTx/>
              <a:buSzTx/>
              <a:buFontTx/>
              <a:buNone/>
              <a:tabLst/>
              <a:defRPr/>
            </a:pPr>
            <a:r>
              <a:rPr kumimoji="0" lang="en-GB"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Segoe UI" pitchFamily="34" charset="0"/>
                <a:cs typeface="Segoe UI" pitchFamily="34" charset="0"/>
              </a:rPr>
              <a:t>Custom (</a:t>
            </a:r>
            <a:r>
              <a:rPr kumimoji="0" lang="en-GB" sz="1200" b="0" i="0" u="none" strike="noStrike" kern="1200" cap="none" spc="0" normalizeH="0" baseline="0" noProof="0" err="1">
                <a:ln>
                  <a:noFill/>
                </a:ln>
                <a:gradFill>
                  <a:gsLst>
                    <a:gs pos="37063">
                      <a:schemeClr val="tx1"/>
                    </a:gs>
                    <a:gs pos="52000">
                      <a:schemeClr val="tx1"/>
                    </a:gs>
                  </a:gsLst>
                  <a:lin ang="5400000" scaled="0"/>
                </a:gradFill>
                <a:effectLst/>
                <a:uLnTx/>
                <a:uFillTx/>
                <a:latin typeface="Segoe UI"/>
                <a:ea typeface="Segoe UI" pitchFamily="34" charset="0"/>
                <a:cs typeface="Segoe UI" pitchFamily="34" charset="0"/>
              </a:rPr>
              <a:t>DirectLine</a:t>
            </a:r>
            <a:r>
              <a:rPr kumimoji="0" lang="en-GB"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Segoe UI" pitchFamily="34" charset="0"/>
                <a:cs typeface="Segoe UI" pitchFamily="34" charset="0"/>
              </a:rPr>
              <a:t>)</a:t>
            </a:r>
          </a:p>
        </p:txBody>
      </p:sp>
      <p:sp>
        <p:nvSpPr>
          <p:cNvPr id="114" name="Rectangle 113">
            <a:extLst>
              <a:ext uri="{FF2B5EF4-FFF2-40B4-BE49-F238E27FC236}">
                <a16:creationId xmlns:a16="http://schemas.microsoft.com/office/drawing/2014/main" id="{58C08FF4-27F8-4AF2-AFE4-9C6D5F16FD29}"/>
              </a:ext>
            </a:extLst>
          </p:cNvPr>
          <p:cNvSpPr/>
          <p:nvPr/>
        </p:nvSpPr>
        <p:spPr bwMode="auto">
          <a:xfrm>
            <a:off x="8138633" y="5620303"/>
            <a:ext cx="2759741" cy="3708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lnSpc>
                <a:spcPct val="90000"/>
              </a:lnSpc>
              <a:spcBef>
                <a:spcPts val="300"/>
              </a:spcBef>
              <a:spcAft>
                <a:spcPct val="0"/>
              </a:spcAft>
              <a:defRPr/>
            </a:pPr>
            <a:r>
              <a:rPr lang="en-US" sz="1200">
                <a:gradFill>
                  <a:gsLst>
                    <a:gs pos="37063">
                      <a:schemeClr val="tx1"/>
                    </a:gs>
                    <a:gs pos="52000">
                      <a:schemeClr val="tx1"/>
                    </a:gs>
                  </a:gsLst>
                  <a:lin ang="5400000" scaled="0"/>
                </a:gradFill>
                <a:latin typeface="Segoe UI"/>
                <a:cs typeface="Segoe UI" pitchFamily="34" charset="0"/>
              </a:rPr>
              <a:t>Application Insights</a:t>
            </a:r>
          </a:p>
          <a:p>
            <a:pPr defTabSz="932472" fontAlgn="base">
              <a:lnSpc>
                <a:spcPct val="90000"/>
              </a:lnSpc>
              <a:spcBef>
                <a:spcPts val="300"/>
              </a:spcBef>
              <a:spcAft>
                <a:spcPct val="0"/>
              </a:spcAft>
              <a:defRPr/>
            </a:pPr>
            <a:r>
              <a:rPr lang="en-US" sz="1200">
                <a:gradFill>
                  <a:gsLst>
                    <a:gs pos="37063">
                      <a:schemeClr val="tx1"/>
                    </a:gs>
                    <a:gs pos="52000">
                      <a:schemeClr val="tx1"/>
                    </a:gs>
                  </a:gsLst>
                  <a:lin ang="5400000" scaled="0"/>
                </a:gradFill>
                <a:latin typeface="Segoe UI"/>
                <a:cs typeface="Segoe UI" pitchFamily="34" charset="0"/>
              </a:rPr>
              <a:t>LUIS Suggestions</a:t>
            </a:r>
          </a:p>
        </p:txBody>
      </p:sp>
      <p:sp>
        <p:nvSpPr>
          <p:cNvPr id="8" name="TextBox 7">
            <a:extLst>
              <a:ext uri="{FF2B5EF4-FFF2-40B4-BE49-F238E27FC236}">
                <a16:creationId xmlns:a16="http://schemas.microsoft.com/office/drawing/2014/main" id="{27998471-3915-41CB-8EEB-862E925303AA}"/>
              </a:ext>
            </a:extLst>
          </p:cNvPr>
          <p:cNvSpPr txBox="1"/>
          <p:nvPr/>
        </p:nvSpPr>
        <p:spPr>
          <a:xfrm>
            <a:off x="6476399" y="927920"/>
            <a:ext cx="450444" cy="276999"/>
          </a:xfrm>
          <a:prstGeom prst="rect">
            <a:avLst/>
          </a:prstGeom>
          <a:noFill/>
        </p:spPr>
        <p:txBody>
          <a:bodyPr wrap="none" lIns="0" tIns="0" rIns="0" bIns="0" rtlCol="0" anchor="ctr" anchorCtr="0">
            <a:spAutoFit/>
          </a:bodyPr>
          <a:lstStyle/>
          <a:p>
            <a:pPr algn="l"/>
            <a:r>
              <a:rPr lang="en-US">
                <a:gradFill>
                  <a:gsLst>
                    <a:gs pos="8042">
                      <a:schemeClr val="tx1"/>
                    </a:gs>
                    <a:gs pos="13986">
                      <a:schemeClr val="tx1"/>
                    </a:gs>
                  </a:gsLst>
                  <a:lin ang="5400000" scaled="0"/>
                </a:gradFill>
                <a:latin typeface="+mj-lt"/>
              </a:rPr>
              <a:t>Plan</a:t>
            </a:r>
          </a:p>
        </p:txBody>
      </p:sp>
      <p:sp>
        <p:nvSpPr>
          <p:cNvPr id="32" name="TextBox 31">
            <a:extLst>
              <a:ext uri="{FF2B5EF4-FFF2-40B4-BE49-F238E27FC236}">
                <a16:creationId xmlns:a16="http://schemas.microsoft.com/office/drawing/2014/main" id="{B8CA9F02-77C3-4552-B5BC-FE6497FB39AE}"/>
              </a:ext>
            </a:extLst>
          </p:cNvPr>
          <p:cNvSpPr txBox="1"/>
          <p:nvPr/>
        </p:nvSpPr>
        <p:spPr>
          <a:xfrm>
            <a:off x="6476399" y="1875784"/>
            <a:ext cx="535403" cy="276999"/>
          </a:xfrm>
          <a:prstGeom prst="rect">
            <a:avLst/>
          </a:prstGeom>
          <a:noFill/>
        </p:spPr>
        <p:txBody>
          <a:bodyPr wrap="none" lIns="0" tIns="0" rIns="0" bIns="0" rtlCol="0" anchor="ctr" anchorCtr="0">
            <a:spAutoFit/>
          </a:bodyPr>
          <a:lstStyle/>
          <a:p>
            <a:pPr algn="l"/>
            <a:r>
              <a:rPr lang="en-US">
                <a:gradFill>
                  <a:gsLst>
                    <a:gs pos="8042">
                      <a:schemeClr val="tx1"/>
                    </a:gs>
                    <a:gs pos="13986">
                      <a:schemeClr val="tx1"/>
                    </a:gs>
                  </a:gsLst>
                  <a:lin ang="5400000" scaled="0"/>
                </a:gradFill>
                <a:latin typeface="+mj-lt"/>
              </a:rPr>
              <a:t>Build</a:t>
            </a:r>
          </a:p>
        </p:txBody>
      </p:sp>
      <p:sp>
        <p:nvSpPr>
          <p:cNvPr id="33" name="TextBox 32">
            <a:extLst>
              <a:ext uri="{FF2B5EF4-FFF2-40B4-BE49-F238E27FC236}">
                <a16:creationId xmlns:a16="http://schemas.microsoft.com/office/drawing/2014/main" id="{4D1109AD-994A-4064-A0E4-0E7B99AE43E1}"/>
              </a:ext>
            </a:extLst>
          </p:cNvPr>
          <p:cNvSpPr txBox="1"/>
          <p:nvPr/>
        </p:nvSpPr>
        <p:spPr>
          <a:xfrm>
            <a:off x="6476399" y="2823648"/>
            <a:ext cx="410369" cy="276999"/>
          </a:xfrm>
          <a:prstGeom prst="rect">
            <a:avLst/>
          </a:prstGeom>
          <a:noFill/>
        </p:spPr>
        <p:txBody>
          <a:bodyPr wrap="none" lIns="0" tIns="0" rIns="0" bIns="0" rtlCol="0" anchor="ctr" anchorCtr="0">
            <a:spAutoFit/>
          </a:bodyPr>
          <a:lstStyle/>
          <a:p>
            <a:pPr algn="l"/>
            <a:r>
              <a:rPr lang="en-US">
                <a:gradFill>
                  <a:gsLst>
                    <a:gs pos="8042">
                      <a:schemeClr val="tx1"/>
                    </a:gs>
                    <a:gs pos="13986">
                      <a:schemeClr val="tx1"/>
                    </a:gs>
                  </a:gsLst>
                  <a:lin ang="5400000" scaled="0"/>
                </a:gradFill>
                <a:latin typeface="+mj-lt"/>
              </a:rPr>
              <a:t>Test</a:t>
            </a:r>
          </a:p>
        </p:txBody>
      </p:sp>
      <p:sp>
        <p:nvSpPr>
          <p:cNvPr id="9" name="TextBox 8">
            <a:extLst>
              <a:ext uri="{FF2B5EF4-FFF2-40B4-BE49-F238E27FC236}">
                <a16:creationId xmlns:a16="http://schemas.microsoft.com/office/drawing/2014/main" id="{864E407A-43C1-4EB1-AE05-198910F9A3D5}"/>
              </a:ext>
            </a:extLst>
          </p:cNvPr>
          <p:cNvSpPr txBox="1"/>
          <p:nvPr/>
        </p:nvSpPr>
        <p:spPr>
          <a:xfrm>
            <a:off x="6476399" y="3771512"/>
            <a:ext cx="764633" cy="276999"/>
          </a:xfrm>
          <a:prstGeom prst="rect">
            <a:avLst/>
          </a:prstGeom>
          <a:noFill/>
        </p:spPr>
        <p:txBody>
          <a:bodyPr wrap="none" lIns="0" tIns="0" rIns="0" bIns="0" rtlCol="0" anchor="ctr" anchorCtr="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sz="1800">
                <a:gradFill>
                  <a:gsLst>
                    <a:gs pos="8042">
                      <a:schemeClr val="tx1"/>
                    </a:gs>
                    <a:gs pos="13986">
                      <a:schemeClr val="tx1"/>
                    </a:gs>
                  </a:gsLst>
                  <a:lin ang="5400000" scaled="0"/>
                </a:gradFill>
              </a:rPr>
              <a:t>Publish</a:t>
            </a:r>
          </a:p>
        </p:txBody>
      </p:sp>
      <p:sp>
        <p:nvSpPr>
          <p:cNvPr id="37" name="TextBox 36">
            <a:extLst>
              <a:ext uri="{FF2B5EF4-FFF2-40B4-BE49-F238E27FC236}">
                <a16:creationId xmlns:a16="http://schemas.microsoft.com/office/drawing/2014/main" id="{4041FF7D-2764-498D-8B6D-CD8FDB72F683}"/>
              </a:ext>
            </a:extLst>
          </p:cNvPr>
          <p:cNvSpPr txBox="1"/>
          <p:nvPr/>
        </p:nvSpPr>
        <p:spPr>
          <a:xfrm>
            <a:off x="6476399" y="4719376"/>
            <a:ext cx="865622" cy="276999"/>
          </a:xfrm>
          <a:prstGeom prst="rect">
            <a:avLst/>
          </a:prstGeom>
          <a:noFill/>
        </p:spPr>
        <p:txBody>
          <a:bodyPr wrap="none" lIns="0" tIns="0" rIns="0" bIns="0" rtlCol="0" anchor="ctr" anchorCtr="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sz="1800">
                <a:gradFill>
                  <a:gsLst>
                    <a:gs pos="8042">
                      <a:schemeClr val="tx1"/>
                    </a:gs>
                    <a:gs pos="13986">
                      <a:schemeClr val="tx1"/>
                    </a:gs>
                  </a:gsLst>
                  <a:lin ang="5400000" scaled="0"/>
                </a:gradFill>
              </a:rPr>
              <a:t>Connect</a:t>
            </a:r>
          </a:p>
        </p:txBody>
      </p:sp>
      <p:sp>
        <p:nvSpPr>
          <p:cNvPr id="38" name="TextBox 37">
            <a:extLst>
              <a:ext uri="{FF2B5EF4-FFF2-40B4-BE49-F238E27FC236}">
                <a16:creationId xmlns:a16="http://schemas.microsoft.com/office/drawing/2014/main" id="{0A0C7A26-AF0B-4D48-A87A-A80F202DF714}"/>
              </a:ext>
            </a:extLst>
          </p:cNvPr>
          <p:cNvSpPr txBox="1"/>
          <p:nvPr/>
        </p:nvSpPr>
        <p:spPr>
          <a:xfrm>
            <a:off x="6476399" y="5667239"/>
            <a:ext cx="874855" cy="276999"/>
          </a:xfrm>
          <a:prstGeom prst="rect">
            <a:avLst/>
          </a:prstGeom>
          <a:noFill/>
        </p:spPr>
        <p:txBody>
          <a:bodyPr wrap="none" lIns="0" tIns="0" rIns="0" bIns="0" rtlCol="0" anchor="ctr" anchorCtr="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sz="1800">
                <a:gradFill>
                  <a:gsLst>
                    <a:gs pos="8042">
                      <a:schemeClr val="tx1"/>
                    </a:gs>
                    <a:gs pos="13986">
                      <a:schemeClr val="tx1"/>
                    </a:gs>
                  </a:gsLst>
                  <a:lin ang="5400000" scaled="0"/>
                </a:gradFill>
              </a:rPr>
              <a:t>Evaluate</a:t>
            </a:r>
          </a:p>
        </p:txBody>
      </p:sp>
      <p:sp>
        <p:nvSpPr>
          <p:cNvPr id="41" name="create" title="Icon of a pencil with an arrow around it pointing counterclockwise">
            <a:extLst>
              <a:ext uri="{FF2B5EF4-FFF2-40B4-BE49-F238E27FC236}">
                <a16:creationId xmlns:a16="http://schemas.microsoft.com/office/drawing/2014/main" id="{D1C25D64-FCAC-4E64-9E6B-B48CC9053A7F}"/>
              </a:ext>
            </a:extLst>
          </p:cNvPr>
          <p:cNvSpPr>
            <a:spLocks noChangeAspect="1" noEditPoints="1"/>
          </p:cNvSpPr>
          <p:nvPr/>
        </p:nvSpPr>
        <p:spPr bwMode="auto">
          <a:xfrm>
            <a:off x="5733815" y="873868"/>
            <a:ext cx="393192" cy="385102"/>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2" name="Manufacturing_E99C" title="Icon of a robotic arm">
            <a:extLst>
              <a:ext uri="{FF2B5EF4-FFF2-40B4-BE49-F238E27FC236}">
                <a16:creationId xmlns:a16="http://schemas.microsoft.com/office/drawing/2014/main" id="{C9D3203B-FBD1-4F4A-8181-8933D682914B}"/>
              </a:ext>
            </a:extLst>
          </p:cNvPr>
          <p:cNvSpPr>
            <a:spLocks noChangeAspect="1" noEditPoints="1"/>
          </p:cNvSpPr>
          <p:nvPr/>
        </p:nvSpPr>
        <p:spPr bwMode="auto">
          <a:xfrm>
            <a:off x="5743330" y="1831403"/>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st_4" title="Icon of a checklist">
            <a:extLst>
              <a:ext uri="{FF2B5EF4-FFF2-40B4-BE49-F238E27FC236}">
                <a16:creationId xmlns:a16="http://schemas.microsoft.com/office/drawing/2014/main" id="{4A39E827-9CEF-45AA-9AEA-5B7C615B9B8F}"/>
              </a:ext>
            </a:extLst>
          </p:cNvPr>
          <p:cNvSpPr>
            <a:spLocks noChangeAspect="1" noEditPoints="1"/>
          </p:cNvSpPr>
          <p:nvPr/>
        </p:nvSpPr>
        <p:spPr bwMode="auto">
          <a:xfrm>
            <a:off x="5706794" y="2811007"/>
            <a:ext cx="447234" cy="30228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Browser_3" title="Icon of a browser window with an arrow pointing from the outside to the center">
            <a:extLst>
              <a:ext uri="{FF2B5EF4-FFF2-40B4-BE49-F238E27FC236}">
                <a16:creationId xmlns:a16="http://schemas.microsoft.com/office/drawing/2014/main" id="{586A96D0-D6EE-4986-B10B-56598E3524E0}"/>
              </a:ext>
            </a:extLst>
          </p:cNvPr>
          <p:cNvSpPr>
            <a:spLocks noChangeAspect="1" noEditPoints="1"/>
          </p:cNvSpPr>
          <p:nvPr/>
        </p:nvSpPr>
        <p:spPr bwMode="auto">
          <a:xfrm>
            <a:off x="5738145" y="3727131"/>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Org_ECA6" title="Icon of three boxes in a bracket chart">
            <a:extLst>
              <a:ext uri="{FF2B5EF4-FFF2-40B4-BE49-F238E27FC236}">
                <a16:creationId xmlns:a16="http://schemas.microsoft.com/office/drawing/2014/main" id="{EEBA6343-6D3A-49DD-A7D2-D6BAE1627C98}"/>
              </a:ext>
            </a:extLst>
          </p:cNvPr>
          <p:cNvSpPr>
            <a:spLocks noChangeAspect="1" noEditPoints="1"/>
          </p:cNvSpPr>
          <p:nvPr/>
        </p:nvSpPr>
        <p:spPr bwMode="auto">
          <a:xfrm>
            <a:off x="5747620" y="4674995"/>
            <a:ext cx="365582" cy="36576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7" name="PageEdit_EFB8" title="Icon of a document with a pencil on top of it">
            <a:extLst>
              <a:ext uri="{FF2B5EF4-FFF2-40B4-BE49-F238E27FC236}">
                <a16:creationId xmlns:a16="http://schemas.microsoft.com/office/drawing/2014/main" id="{B003CC7C-4344-4599-8174-FC0FFCFBDD18}"/>
              </a:ext>
            </a:extLst>
          </p:cNvPr>
          <p:cNvSpPr>
            <a:spLocks noChangeAspect="1" noEditPoints="1"/>
          </p:cNvSpPr>
          <p:nvPr/>
        </p:nvSpPr>
        <p:spPr bwMode="auto">
          <a:xfrm>
            <a:off x="5804962" y="5631864"/>
            <a:ext cx="311858" cy="332509"/>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48" name="Straight Arrow Connector 47">
            <a:extLst>
              <a:ext uri="{FF2B5EF4-FFF2-40B4-BE49-F238E27FC236}">
                <a16:creationId xmlns:a16="http://schemas.microsoft.com/office/drawing/2014/main" id="{75444176-56AE-4C25-8FC5-FFE3A5050090}"/>
              </a:ext>
            </a:extLst>
          </p:cNvPr>
          <p:cNvCxnSpPr/>
          <p:nvPr/>
        </p:nvCxnSpPr>
        <p:spPr>
          <a:xfrm flipV="1">
            <a:off x="6476400" y="592487"/>
            <a:ext cx="4477350" cy="0"/>
          </a:xfrm>
          <a:prstGeom prst="straightConnector1">
            <a:avLst/>
          </a:prstGeom>
          <a:ln w="19050">
            <a:solidFill>
              <a:schemeClr val="tx1">
                <a:alpha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187FE1A-DC25-40EE-986C-3718DE11068C}"/>
              </a:ext>
            </a:extLst>
          </p:cNvPr>
          <p:cNvCxnSpPr/>
          <p:nvPr/>
        </p:nvCxnSpPr>
        <p:spPr>
          <a:xfrm flipV="1">
            <a:off x="6476400" y="6279671"/>
            <a:ext cx="4477350" cy="0"/>
          </a:xfrm>
          <a:prstGeom prst="straightConnector1">
            <a:avLst/>
          </a:prstGeom>
          <a:ln w="19050">
            <a:solidFill>
              <a:schemeClr val="tx1">
                <a:alpha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B978466-3681-47F5-9AE4-C2AD69B803EA}"/>
              </a:ext>
            </a:extLst>
          </p:cNvPr>
          <p:cNvCxnSpPr/>
          <p:nvPr/>
        </p:nvCxnSpPr>
        <p:spPr>
          <a:xfrm flipV="1">
            <a:off x="6476400" y="5331807"/>
            <a:ext cx="4477350" cy="0"/>
          </a:xfrm>
          <a:prstGeom prst="straightConnector1">
            <a:avLst/>
          </a:prstGeom>
          <a:ln w="19050">
            <a:solidFill>
              <a:schemeClr val="tx1">
                <a:alpha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4F4F81B-1FE7-420C-9F66-D94B94C38B7F}"/>
              </a:ext>
            </a:extLst>
          </p:cNvPr>
          <p:cNvCxnSpPr/>
          <p:nvPr/>
        </p:nvCxnSpPr>
        <p:spPr>
          <a:xfrm flipV="1">
            <a:off x="6476400" y="4383943"/>
            <a:ext cx="4477350" cy="0"/>
          </a:xfrm>
          <a:prstGeom prst="straightConnector1">
            <a:avLst/>
          </a:prstGeom>
          <a:ln w="19050">
            <a:solidFill>
              <a:schemeClr val="tx1">
                <a:alpha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171FFAF-34B0-4908-B309-1FDA8EC480AD}"/>
              </a:ext>
            </a:extLst>
          </p:cNvPr>
          <p:cNvCxnSpPr/>
          <p:nvPr/>
        </p:nvCxnSpPr>
        <p:spPr>
          <a:xfrm flipV="1">
            <a:off x="6476400" y="3436079"/>
            <a:ext cx="4477350" cy="0"/>
          </a:xfrm>
          <a:prstGeom prst="straightConnector1">
            <a:avLst/>
          </a:prstGeom>
          <a:ln w="19050">
            <a:solidFill>
              <a:schemeClr val="tx1">
                <a:alpha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465378A-0C66-416E-9946-BC891D1DEB84}"/>
              </a:ext>
            </a:extLst>
          </p:cNvPr>
          <p:cNvCxnSpPr/>
          <p:nvPr/>
        </p:nvCxnSpPr>
        <p:spPr>
          <a:xfrm flipV="1">
            <a:off x="6476400" y="2488215"/>
            <a:ext cx="4477350" cy="0"/>
          </a:xfrm>
          <a:prstGeom prst="straightConnector1">
            <a:avLst/>
          </a:prstGeom>
          <a:ln w="19050">
            <a:solidFill>
              <a:schemeClr val="tx1">
                <a:alpha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82E0034-25A7-4E67-A7B3-800860671F7E}"/>
              </a:ext>
            </a:extLst>
          </p:cNvPr>
          <p:cNvCxnSpPr/>
          <p:nvPr/>
        </p:nvCxnSpPr>
        <p:spPr>
          <a:xfrm flipV="1">
            <a:off x="6476400" y="1540351"/>
            <a:ext cx="4477350" cy="0"/>
          </a:xfrm>
          <a:prstGeom prst="straightConnector1">
            <a:avLst/>
          </a:prstGeom>
          <a:ln w="19050">
            <a:solidFill>
              <a:schemeClr val="tx1">
                <a:alpha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25D41475-E577-4218-8E5C-A54A971F5D7C}"/>
              </a:ext>
            </a:extLst>
          </p:cNvPr>
          <p:cNvGrpSpPr/>
          <p:nvPr/>
        </p:nvGrpSpPr>
        <p:grpSpPr>
          <a:xfrm>
            <a:off x="9588972" y="4950059"/>
            <a:ext cx="1172162" cy="187693"/>
            <a:chOff x="9543187" y="4975459"/>
            <a:chExt cx="1172162" cy="187693"/>
          </a:xfrm>
        </p:grpSpPr>
        <p:sp>
          <p:nvSpPr>
            <p:cNvPr id="56" name="Car_4" title="Icon of the side of a car">
              <a:extLst>
                <a:ext uri="{FF2B5EF4-FFF2-40B4-BE49-F238E27FC236}">
                  <a16:creationId xmlns:a16="http://schemas.microsoft.com/office/drawing/2014/main" id="{8F9324F6-ED4E-41CC-9891-93E3F3F7D4B4}"/>
                </a:ext>
              </a:extLst>
            </p:cNvPr>
            <p:cNvSpPr>
              <a:spLocks noChangeAspect="1" noEditPoints="1"/>
            </p:cNvSpPr>
            <p:nvPr/>
          </p:nvSpPr>
          <p:spPr bwMode="auto">
            <a:xfrm>
              <a:off x="9543187" y="5020428"/>
              <a:ext cx="234615" cy="14272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7" name="house" title="Icon of a house">
              <a:extLst>
                <a:ext uri="{FF2B5EF4-FFF2-40B4-BE49-F238E27FC236}">
                  <a16:creationId xmlns:a16="http://schemas.microsoft.com/office/drawing/2014/main" id="{1EC3FA7F-4A97-4C6C-83BA-7B47B4932037}"/>
                </a:ext>
              </a:extLst>
            </p:cNvPr>
            <p:cNvSpPr>
              <a:spLocks noChangeAspect="1" noEditPoints="1"/>
            </p:cNvSpPr>
            <p:nvPr/>
          </p:nvSpPr>
          <p:spPr bwMode="auto">
            <a:xfrm>
              <a:off x="9899634" y="4975459"/>
              <a:ext cx="211581" cy="187693"/>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8" name="Laptop_E770" title="Icon of a laptop">
              <a:extLst>
                <a:ext uri="{FF2B5EF4-FFF2-40B4-BE49-F238E27FC236}">
                  <a16:creationId xmlns:a16="http://schemas.microsoft.com/office/drawing/2014/main" id="{A2966DA6-C5EB-4CAB-87E2-D555B80FA03A}"/>
                </a:ext>
              </a:extLst>
            </p:cNvPr>
            <p:cNvSpPr>
              <a:spLocks noChangeAspect="1" noEditPoints="1"/>
            </p:cNvSpPr>
            <p:nvPr/>
          </p:nvSpPr>
          <p:spPr bwMode="auto">
            <a:xfrm>
              <a:off x="10233047" y="4990942"/>
              <a:ext cx="258077" cy="17221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9" name="CellPhone_E8EA" title="Icon of a cellphone">
              <a:extLst>
                <a:ext uri="{FF2B5EF4-FFF2-40B4-BE49-F238E27FC236}">
                  <a16:creationId xmlns:a16="http://schemas.microsoft.com/office/drawing/2014/main" id="{3F74C6DC-E994-45BC-A287-9D646CE809DE}"/>
                </a:ext>
              </a:extLst>
            </p:cNvPr>
            <p:cNvSpPr>
              <a:spLocks noChangeAspect="1" noEditPoints="1"/>
            </p:cNvSpPr>
            <p:nvPr/>
          </p:nvSpPr>
          <p:spPr bwMode="auto">
            <a:xfrm>
              <a:off x="10612955" y="4992522"/>
              <a:ext cx="102394" cy="17063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cxnSp>
        <p:nvCxnSpPr>
          <p:cNvPr id="18" name="Straight Arrow Connector 17">
            <a:extLst>
              <a:ext uri="{FF2B5EF4-FFF2-40B4-BE49-F238E27FC236}">
                <a16:creationId xmlns:a16="http://schemas.microsoft.com/office/drawing/2014/main" id="{36741003-DA26-436F-BDBD-FA159EFA212C}"/>
              </a:ext>
            </a:extLst>
          </p:cNvPr>
          <p:cNvCxnSpPr/>
          <p:nvPr/>
        </p:nvCxnSpPr>
        <p:spPr>
          <a:xfrm>
            <a:off x="5930411" y="1427158"/>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4C3226B-0BEE-4D41-8C9E-48D86A59EEBA}"/>
              </a:ext>
            </a:extLst>
          </p:cNvPr>
          <p:cNvGrpSpPr/>
          <p:nvPr/>
        </p:nvGrpSpPr>
        <p:grpSpPr>
          <a:xfrm>
            <a:off x="5844650" y="2386056"/>
            <a:ext cx="171522" cy="236059"/>
            <a:chOff x="6937474" y="2386056"/>
            <a:chExt cx="171522" cy="236059"/>
          </a:xfrm>
        </p:grpSpPr>
        <p:cxnSp>
          <p:nvCxnSpPr>
            <p:cNvPr id="64" name="Straight Arrow Connector 63">
              <a:extLst>
                <a:ext uri="{FF2B5EF4-FFF2-40B4-BE49-F238E27FC236}">
                  <a16:creationId xmlns:a16="http://schemas.microsoft.com/office/drawing/2014/main" id="{DEAED9EC-2BBF-45A0-83F3-A50A3F2F4FA9}"/>
                </a:ext>
              </a:extLst>
            </p:cNvPr>
            <p:cNvCxnSpPr/>
            <p:nvPr/>
          </p:nvCxnSpPr>
          <p:spPr>
            <a:xfrm>
              <a:off x="6937474" y="2427025"/>
              <a:ext cx="0" cy="195090"/>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D9D322D-EFF7-400E-A29F-CC86EFB22F0F}"/>
                </a:ext>
              </a:extLst>
            </p:cNvPr>
            <p:cNvCxnSpPr>
              <a:cxnSpLocks/>
            </p:cNvCxnSpPr>
            <p:nvPr/>
          </p:nvCxnSpPr>
          <p:spPr>
            <a:xfrm flipV="1">
              <a:off x="7108996" y="2386056"/>
              <a:ext cx="0" cy="195090"/>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cxnSp>
        <p:nvCxnSpPr>
          <p:cNvPr id="69" name="Straight Arrow Connector 68">
            <a:extLst>
              <a:ext uri="{FF2B5EF4-FFF2-40B4-BE49-F238E27FC236}">
                <a16:creationId xmlns:a16="http://schemas.microsoft.com/office/drawing/2014/main" id="{D9A943CF-73F7-45A1-B2A9-FDB3CB9EB877}"/>
              </a:ext>
            </a:extLst>
          </p:cNvPr>
          <p:cNvCxnSpPr/>
          <p:nvPr/>
        </p:nvCxnSpPr>
        <p:spPr>
          <a:xfrm>
            <a:off x="5930411" y="3302180"/>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D316D43-F2CB-4955-A231-75D1FEEF6D60}"/>
              </a:ext>
            </a:extLst>
          </p:cNvPr>
          <p:cNvCxnSpPr/>
          <p:nvPr/>
        </p:nvCxnSpPr>
        <p:spPr>
          <a:xfrm>
            <a:off x="5930411" y="4265913"/>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2B17D8D-46A2-49BC-82A6-F52332620025}"/>
              </a:ext>
            </a:extLst>
          </p:cNvPr>
          <p:cNvCxnSpPr/>
          <p:nvPr/>
        </p:nvCxnSpPr>
        <p:spPr>
          <a:xfrm>
            <a:off x="5930411" y="5213777"/>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6E3FE29-71CD-42DE-96D7-8533B7B8EBE2}"/>
              </a:ext>
            </a:extLst>
          </p:cNvPr>
          <p:cNvGrpSpPr/>
          <p:nvPr/>
        </p:nvGrpSpPr>
        <p:grpSpPr>
          <a:xfrm flipH="1">
            <a:off x="5302165" y="2014283"/>
            <a:ext cx="236060" cy="3791456"/>
            <a:chOff x="7300529" y="2014283"/>
            <a:chExt cx="236060" cy="3791456"/>
          </a:xfrm>
        </p:grpSpPr>
        <p:cxnSp>
          <p:nvCxnSpPr>
            <p:cNvPr id="78" name="Straight Arrow Connector 77">
              <a:extLst>
                <a:ext uri="{FF2B5EF4-FFF2-40B4-BE49-F238E27FC236}">
                  <a16:creationId xmlns:a16="http://schemas.microsoft.com/office/drawing/2014/main" id="{9A67F170-EF3C-4625-8EBB-A6700B8D62C6}"/>
                </a:ext>
              </a:extLst>
            </p:cNvPr>
            <p:cNvCxnSpPr>
              <a:cxnSpLocks/>
            </p:cNvCxnSpPr>
            <p:nvPr/>
          </p:nvCxnSpPr>
          <p:spPr>
            <a:xfrm rot="5400000">
              <a:off x="7418559" y="1896254"/>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4000DC1-E941-4394-9DB0-5475796AEDD2}"/>
                </a:ext>
              </a:extLst>
            </p:cNvPr>
            <p:cNvCxnSpPr>
              <a:cxnSpLocks/>
            </p:cNvCxnSpPr>
            <p:nvPr/>
          </p:nvCxnSpPr>
          <p:spPr>
            <a:xfrm rot="5400000">
              <a:off x="7418559" y="5687709"/>
              <a:ext cx="0" cy="236059"/>
            </a:xfrm>
            <a:prstGeom prst="straightConnector1">
              <a:avLst/>
            </a:prstGeom>
            <a:ln w="19050">
              <a:solidFill>
                <a:schemeClr val="tx1">
                  <a:alpha val="25000"/>
                </a:schemeClr>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31F0691-81A1-4708-A48F-597A6058C77C}"/>
                </a:ext>
              </a:extLst>
            </p:cNvPr>
            <p:cNvCxnSpPr>
              <a:cxnSpLocks/>
            </p:cNvCxnSpPr>
            <p:nvPr/>
          </p:nvCxnSpPr>
          <p:spPr>
            <a:xfrm>
              <a:off x="7536589" y="2014283"/>
              <a:ext cx="0" cy="3791455"/>
            </a:xfrm>
            <a:prstGeom prst="straightConnector1">
              <a:avLst/>
            </a:prstGeom>
            <a:ln w="19050">
              <a:solidFill>
                <a:schemeClr val="tx1">
                  <a:alpha val="25000"/>
                </a:schemeClr>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grpSp>
      <p:sp>
        <p:nvSpPr>
          <p:cNvPr id="55" name="Title 16">
            <a:extLst>
              <a:ext uri="{FF2B5EF4-FFF2-40B4-BE49-F238E27FC236}">
                <a16:creationId xmlns:a16="http://schemas.microsoft.com/office/drawing/2014/main" id="{5B5BD4B7-94D0-47C1-BAD5-6761F76B8D13}"/>
              </a:ext>
            </a:extLst>
          </p:cNvPr>
          <p:cNvSpPr txBox="1">
            <a:spLocks/>
          </p:cNvSpPr>
          <p:nvPr/>
        </p:nvSpPr>
        <p:spPr>
          <a:xfrm>
            <a:off x="584200" y="2047991"/>
            <a:ext cx="3481388" cy="1661993"/>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800"/>
              </a:spcBef>
            </a:pPr>
            <a:r>
              <a:rPr lang="en-US"/>
              <a:t>Create a conversation with Bot Service</a:t>
            </a:r>
          </a:p>
        </p:txBody>
      </p:sp>
    </p:spTree>
    <p:extLst>
      <p:ext uri="{BB962C8B-B14F-4D97-AF65-F5344CB8AC3E}">
        <p14:creationId xmlns:p14="http://schemas.microsoft.com/office/powerpoint/2010/main" val="254040702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7998471-3915-41CB-8EEB-862E925303AA}"/>
              </a:ext>
            </a:extLst>
          </p:cNvPr>
          <p:cNvSpPr txBox="1"/>
          <p:nvPr/>
        </p:nvSpPr>
        <p:spPr>
          <a:xfrm>
            <a:off x="8374680" y="881754"/>
            <a:ext cx="599523" cy="369332"/>
          </a:xfrm>
          <a:prstGeom prst="rect">
            <a:avLst/>
          </a:prstGeom>
          <a:noFill/>
        </p:spPr>
        <p:txBody>
          <a:bodyPr wrap="none" lIns="0" tIns="0" rIns="0" bIns="0" rtlCol="0" anchor="ctr" anchorCtr="0">
            <a:spAutoFit/>
          </a:bodyPr>
          <a:lstStyle/>
          <a:p>
            <a:pPr algn="l"/>
            <a:r>
              <a:rPr lang="en-US" sz="2400">
                <a:gradFill>
                  <a:gsLst>
                    <a:gs pos="9091">
                      <a:schemeClr val="tx1"/>
                    </a:gs>
                    <a:gs pos="13986">
                      <a:schemeClr val="tx1"/>
                    </a:gs>
                  </a:gsLst>
                  <a:lin ang="5400000" scaled="0"/>
                </a:gradFill>
                <a:latin typeface="+mj-lt"/>
              </a:rPr>
              <a:t>Plan</a:t>
            </a:r>
          </a:p>
        </p:txBody>
      </p:sp>
      <p:sp>
        <p:nvSpPr>
          <p:cNvPr id="32" name="TextBox 31">
            <a:extLst>
              <a:ext uri="{FF2B5EF4-FFF2-40B4-BE49-F238E27FC236}">
                <a16:creationId xmlns:a16="http://schemas.microsoft.com/office/drawing/2014/main" id="{B8CA9F02-77C3-4552-B5BC-FE6497FB39AE}"/>
              </a:ext>
            </a:extLst>
          </p:cNvPr>
          <p:cNvSpPr txBox="1"/>
          <p:nvPr/>
        </p:nvSpPr>
        <p:spPr>
          <a:xfrm>
            <a:off x="8374680" y="1891173"/>
            <a:ext cx="472886" cy="246221"/>
          </a:xfrm>
          <a:prstGeom prst="rect">
            <a:avLst/>
          </a:prstGeom>
          <a:noFill/>
        </p:spPr>
        <p:txBody>
          <a:bodyPr wrap="none" lIns="0" tIns="0" rIns="0" bIns="0" rtlCol="0" anchor="ctr" anchorCtr="0">
            <a:spAutoFit/>
          </a:bodyPr>
          <a:lstStyle/>
          <a:p>
            <a:pPr algn="l"/>
            <a:r>
              <a:rPr lang="en-US" sz="1600">
                <a:gradFill>
                  <a:gsLst>
                    <a:gs pos="2448">
                      <a:schemeClr val="tx1">
                        <a:alpha val="25000"/>
                      </a:schemeClr>
                    </a:gs>
                    <a:gs pos="9091">
                      <a:schemeClr val="tx1">
                        <a:alpha val="25000"/>
                      </a:schemeClr>
                    </a:gs>
                  </a:gsLst>
                  <a:lin ang="5400000" scaled="0"/>
                </a:gradFill>
                <a:latin typeface="+mj-lt"/>
              </a:rPr>
              <a:t>Build</a:t>
            </a:r>
          </a:p>
        </p:txBody>
      </p:sp>
      <p:sp>
        <p:nvSpPr>
          <p:cNvPr id="33" name="TextBox 32">
            <a:extLst>
              <a:ext uri="{FF2B5EF4-FFF2-40B4-BE49-F238E27FC236}">
                <a16:creationId xmlns:a16="http://schemas.microsoft.com/office/drawing/2014/main" id="{4D1109AD-994A-4064-A0E4-0E7B99AE43E1}"/>
              </a:ext>
            </a:extLst>
          </p:cNvPr>
          <p:cNvSpPr txBox="1"/>
          <p:nvPr/>
        </p:nvSpPr>
        <p:spPr>
          <a:xfrm>
            <a:off x="8374680" y="2839037"/>
            <a:ext cx="364780" cy="246221"/>
          </a:xfrm>
          <a:prstGeom prst="rect">
            <a:avLst/>
          </a:prstGeom>
          <a:noFill/>
        </p:spPr>
        <p:txBody>
          <a:bodyPr wrap="none" lIns="0" tIns="0" rIns="0" bIns="0" rtlCol="0" anchor="ctr" anchorCtr="0">
            <a:spAutoFit/>
          </a:bodyPr>
          <a:lstStyle/>
          <a:p>
            <a:pPr algn="l"/>
            <a:r>
              <a:rPr lang="en-US" sz="1600">
                <a:gradFill>
                  <a:gsLst>
                    <a:gs pos="2448">
                      <a:schemeClr val="tx1">
                        <a:alpha val="25000"/>
                      </a:schemeClr>
                    </a:gs>
                    <a:gs pos="9091">
                      <a:schemeClr val="tx1">
                        <a:alpha val="25000"/>
                      </a:schemeClr>
                    </a:gs>
                  </a:gsLst>
                  <a:lin ang="5400000" scaled="0"/>
                </a:gradFill>
                <a:latin typeface="+mj-lt"/>
              </a:rPr>
              <a:t>Test</a:t>
            </a:r>
          </a:p>
        </p:txBody>
      </p:sp>
      <p:sp>
        <p:nvSpPr>
          <p:cNvPr id="9" name="TextBox 8">
            <a:extLst>
              <a:ext uri="{FF2B5EF4-FFF2-40B4-BE49-F238E27FC236}">
                <a16:creationId xmlns:a16="http://schemas.microsoft.com/office/drawing/2014/main" id="{864E407A-43C1-4EB1-AE05-198910F9A3D5}"/>
              </a:ext>
            </a:extLst>
          </p:cNvPr>
          <p:cNvSpPr txBox="1"/>
          <p:nvPr/>
        </p:nvSpPr>
        <p:spPr>
          <a:xfrm>
            <a:off x="8374680" y="3786901"/>
            <a:ext cx="678071" cy="246221"/>
          </a:xfrm>
          <a:prstGeom prst="rect">
            <a:avLst/>
          </a:prstGeom>
          <a:noFill/>
        </p:spPr>
        <p:txBody>
          <a:bodyPr wrap="none" lIns="0" tIns="0" rIns="0" bIns="0" rtlCol="0" anchor="ctr" anchorCtr="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a:gradFill>
                  <a:gsLst>
                    <a:gs pos="2448">
                      <a:schemeClr val="tx1">
                        <a:alpha val="25000"/>
                      </a:schemeClr>
                    </a:gs>
                    <a:gs pos="9091">
                      <a:schemeClr val="tx1">
                        <a:alpha val="25000"/>
                      </a:schemeClr>
                    </a:gs>
                  </a:gsLst>
                  <a:lin ang="5400000" scaled="0"/>
                </a:gradFill>
              </a:rPr>
              <a:t>Publish</a:t>
            </a:r>
          </a:p>
        </p:txBody>
      </p:sp>
      <p:sp>
        <p:nvSpPr>
          <p:cNvPr id="37" name="TextBox 36">
            <a:extLst>
              <a:ext uri="{FF2B5EF4-FFF2-40B4-BE49-F238E27FC236}">
                <a16:creationId xmlns:a16="http://schemas.microsoft.com/office/drawing/2014/main" id="{4041FF7D-2764-498D-8B6D-CD8FDB72F683}"/>
              </a:ext>
            </a:extLst>
          </p:cNvPr>
          <p:cNvSpPr txBox="1"/>
          <p:nvPr/>
        </p:nvSpPr>
        <p:spPr>
          <a:xfrm>
            <a:off x="8374680" y="4734765"/>
            <a:ext cx="769441" cy="246221"/>
          </a:xfrm>
          <a:prstGeom prst="rect">
            <a:avLst/>
          </a:prstGeom>
          <a:noFill/>
        </p:spPr>
        <p:txBody>
          <a:bodyPr wrap="none" lIns="0" tIns="0" rIns="0" bIns="0" rtlCol="0" anchor="ctr" anchorCtr="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a:gradFill>
                  <a:gsLst>
                    <a:gs pos="2448">
                      <a:schemeClr val="tx1">
                        <a:alpha val="25000"/>
                      </a:schemeClr>
                    </a:gs>
                    <a:gs pos="9091">
                      <a:schemeClr val="tx1">
                        <a:alpha val="25000"/>
                      </a:schemeClr>
                    </a:gs>
                  </a:gsLst>
                  <a:lin ang="5400000" scaled="0"/>
                </a:gradFill>
              </a:rPr>
              <a:t>Connect</a:t>
            </a:r>
          </a:p>
        </p:txBody>
      </p:sp>
      <p:sp>
        <p:nvSpPr>
          <p:cNvPr id="38" name="TextBox 37">
            <a:extLst>
              <a:ext uri="{FF2B5EF4-FFF2-40B4-BE49-F238E27FC236}">
                <a16:creationId xmlns:a16="http://schemas.microsoft.com/office/drawing/2014/main" id="{0A0C7A26-AF0B-4D48-A87A-A80F202DF714}"/>
              </a:ext>
            </a:extLst>
          </p:cNvPr>
          <p:cNvSpPr txBox="1"/>
          <p:nvPr/>
        </p:nvSpPr>
        <p:spPr>
          <a:xfrm>
            <a:off x="8374680" y="5682628"/>
            <a:ext cx="776046" cy="246221"/>
          </a:xfrm>
          <a:prstGeom prst="rect">
            <a:avLst/>
          </a:prstGeom>
          <a:noFill/>
        </p:spPr>
        <p:txBody>
          <a:bodyPr wrap="none" lIns="0" tIns="0" rIns="0" bIns="0" rtlCol="0" anchor="ctr" anchorCtr="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a:gradFill>
                  <a:gsLst>
                    <a:gs pos="2448">
                      <a:schemeClr val="tx1">
                        <a:alpha val="25000"/>
                      </a:schemeClr>
                    </a:gs>
                    <a:gs pos="9091">
                      <a:schemeClr val="tx1">
                        <a:alpha val="25000"/>
                      </a:schemeClr>
                    </a:gs>
                  </a:gsLst>
                  <a:lin ang="5400000" scaled="0"/>
                </a:gradFill>
              </a:rPr>
              <a:t>Evaluate</a:t>
            </a:r>
          </a:p>
        </p:txBody>
      </p:sp>
      <p:sp>
        <p:nvSpPr>
          <p:cNvPr id="41" name="create" title="Icon of a pencil with an arrow around it pointing counterclockwise">
            <a:extLst>
              <a:ext uri="{FF2B5EF4-FFF2-40B4-BE49-F238E27FC236}">
                <a16:creationId xmlns:a16="http://schemas.microsoft.com/office/drawing/2014/main" id="{D1C25D64-FCAC-4E64-9E6B-B48CC9053A7F}"/>
              </a:ext>
            </a:extLst>
          </p:cNvPr>
          <p:cNvSpPr>
            <a:spLocks noChangeAspect="1" noEditPoints="1"/>
          </p:cNvSpPr>
          <p:nvPr/>
        </p:nvSpPr>
        <p:spPr bwMode="auto">
          <a:xfrm>
            <a:off x="7612437" y="854613"/>
            <a:ext cx="432511" cy="423612"/>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2" name="Manufacturing_E99C" title="Icon of a robotic arm">
            <a:extLst>
              <a:ext uri="{FF2B5EF4-FFF2-40B4-BE49-F238E27FC236}">
                <a16:creationId xmlns:a16="http://schemas.microsoft.com/office/drawing/2014/main" id="{C9D3203B-FBD1-4F4A-8181-8933D682914B}"/>
              </a:ext>
            </a:extLst>
          </p:cNvPr>
          <p:cNvSpPr>
            <a:spLocks noChangeAspect="1" noEditPoints="1"/>
          </p:cNvSpPr>
          <p:nvPr/>
        </p:nvSpPr>
        <p:spPr bwMode="auto">
          <a:xfrm>
            <a:off x="7674080" y="1863143"/>
            <a:ext cx="309225" cy="302281"/>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st_4" title="Icon of a checklist">
            <a:extLst>
              <a:ext uri="{FF2B5EF4-FFF2-40B4-BE49-F238E27FC236}">
                <a16:creationId xmlns:a16="http://schemas.microsoft.com/office/drawing/2014/main" id="{4A39E827-9CEF-45AA-9AEA-5B7C615B9B8F}"/>
              </a:ext>
            </a:extLst>
          </p:cNvPr>
          <p:cNvSpPr>
            <a:spLocks noChangeAspect="1" noEditPoints="1"/>
          </p:cNvSpPr>
          <p:nvPr/>
        </p:nvSpPr>
        <p:spPr bwMode="auto">
          <a:xfrm>
            <a:off x="7643885" y="2837238"/>
            <a:ext cx="369615" cy="249819"/>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Browser_3" title="Icon of a browser window with an arrow pointing from the outside to the center">
            <a:extLst>
              <a:ext uri="{FF2B5EF4-FFF2-40B4-BE49-F238E27FC236}">
                <a16:creationId xmlns:a16="http://schemas.microsoft.com/office/drawing/2014/main" id="{586A96D0-D6EE-4986-B10B-56598E3524E0}"/>
              </a:ext>
            </a:extLst>
          </p:cNvPr>
          <p:cNvSpPr>
            <a:spLocks noChangeAspect="1" noEditPoints="1"/>
          </p:cNvSpPr>
          <p:nvPr/>
        </p:nvSpPr>
        <p:spPr bwMode="auto">
          <a:xfrm>
            <a:off x="7669795" y="3758871"/>
            <a:ext cx="317795" cy="302281"/>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Org_ECA6" title="Icon of three boxes in a bracket chart">
            <a:extLst>
              <a:ext uri="{FF2B5EF4-FFF2-40B4-BE49-F238E27FC236}">
                <a16:creationId xmlns:a16="http://schemas.microsoft.com/office/drawing/2014/main" id="{EEBA6343-6D3A-49DD-A7D2-D6BAE1627C98}"/>
              </a:ext>
            </a:extLst>
          </p:cNvPr>
          <p:cNvSpPr>
            <a:spLocks noChangeAspect="1" noEditPoints="1"/>
          </p:cNvSpPr>
          <p:nvPr/>
        </p:nvSpPr>
        <p:spPr bwMode="auto">
          <a:xfrm>
            <a:off x="7677625" y="4706735"/>
            <a:ext cx="302134" cy="302281"/>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7" name="PageEdit_EFB8" title="Icon of a document with a pencil on top of it">
            <a:extLst>
              <a:ext uri="{FF2B5EF4-FFF2-40B4-BE49-F238E27FC236}">
                <a16:creationId xmlns:a16="http://schemas.microsoft.com/office/drawing/2014/main" id="{B003CC7C-4344-4599-8174-FC0FFCFBDD18}"/>
              </a:ext>
            </a:extLst>
          </p:cNvPr>
          <p:cNvSpPr>
            <a:spLocks noChangeAspect="1" noEditPoints="1"/>
          </p:cNvSpPr>
          <p:nvPr/>
        </p:nvSpPr>
        <p:spPr bwMode="auto">
          <a:xfrm>
            <a:off x="7730305" y="5660718"/>
            <a:ext cx="257734" cy="274801"/>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8" name="Straight Arrow Connector 17">
            <a:extLst>
              <a:ext uri="{FF2B5EF4-FFF2-40B4-BE49-F238E27FC236}">
                <a16:creationId xmlns:a16="http://schemas.microsoft.com/office/drawing/2014/main" id="{36741003-DA26-436F-BDBD-FA159EFA212C}"/>
              </a:ext>
            </a:extLst>
          </p:cNvPr>
          <p:cNvCxnSpPr/>
          <p:nvPr/>
        </p:nvCxnSpPr>
        <p:spPr>
          <a:xfrm>
            <a:off x="7828692" y="1427158"/>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4C3226B-0BEE-4D41-8C9E-48D86A59EEBA}"/>
              </a:ext>
            </a:extLst>
          </p:cNvPr>
          <p:cNvGrpSpPr/>
          <p:nvPr/>
        </p:nvGrpSpPr>
        <p:grpSpPr>
          <a:xfrm>
            <a:off x="7742931" y="2386056"/>
            <a:ext cx="171522" cy="236059"/>
            <a:chOff x="6937474" y="2386056"/>
            <a:chExt cx="171522" cy="236059"/>
          </a:xfrm>
        </p:grpSpPr>
        <p:cxnSp>
          <p:nvCxnSpPr>
            <p:cNvPr id="64" name="Straight Arrow Connector 63">
              <a:extLst>
                <a:ext uri="{FF2B5EF4-FFF2-40B4-BE49-F238E27FC236}">
                  <a16:creationId xmlns:a16="http://schemas.microsoft.com/office/drawing/2014/main" id="{DEAED9EC-2BBF-45A0-83F3-A50A3F2F4FA9}"/>
                </a:ext>
              </a:extLst>
            </p:cNvPr>
            <p:cNvCxnSpPr/>
            <p:nvPr/>
          </p:nvCxnSpPr>
          <p:spPr>
            <a:xfrm>
              <a:off x="6937474" y="2427025"/>
              <a:ext cx="0" cy="195090"/>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D9D322D-EFF7-400E-A29F-CC86EFB22F0F}"/>
                </a:ext>
              </a:extLst>
            </p:cNvPr>
            <p:cNvCxnSpPr>
              <a:cxnSpLocks/>
            </p:cNvCxnSpPr>
            <p:nvPr/>
          </p:nvCxnSpPr>
          <p:spPr>
            <a:xfrm flipV="1">
              <a:off x="7108996" y="2386056"/>
              <a:ext cx="0" cy="195090"/>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cxnSp>
        <p:nvCxnSpPr>
          <p:cNvPr id="69" name="Straight Arrow Connector 68">
            <a:extLst>
              <a:ext uri="{FF2B5EF4-FFF2-40B4-BE49-F238E27FC236}">
                <a16:creationId xmlns:a16="http://schemas.microsoft.com/office/drawing/2014/main" id="{D9A943CF-73F7-45A1-B2A9-FDB3CB9EB877}"/>
              </a:ext>
            </a:extLst>
          </p:cNvPr>
          <p:cNvCxnSpPr/>
          <p:nvPr/>
        </p:nvCxnSpPr>
        <p:spPr>
          <a:xfrm>
            <a:off x="7828692" y="3302180"/>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D316D43-F2CB-4955-A231-75D1FEEF6D60}"/>
              </a:ext>
            </a:extLst>
          </p:cNvPr>
          <p:cNvCxnSpPr/>
          <p:nvPr/>
        </p:nvCxnSpPr>
        <p:spPr>
          <a:xfrm>
            <a:off x="7828692" y="4265913"/>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2B17D8D-46A2-49BC-82A6-F52332620025}"/>
              </a:ext>
            </a:extLst>
          </p:cNvPr>
          <p:cNvCxnSpPr/>
          <p:nvPr/>
        </p:nvCxnSpPr>
        <p:spPr>
          <a:xfrm>
            <a:off x="7828692" y="5213777"/>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6E3FE29-71CD-42DE-96D7-8533B7B8EBE2}"/>
              </a:ext>
            </a:extLst>
          </p:cNvPr>
          <p:cNvGrpSpPr/>
          <p:nvPr/>
        </p:nvGrpSpPr>
        <p:grpSpPr>
          <a:xfrm flipH="1">
            <a:off x="7200446" y="2014283"/>
            <a:ext cx="236060" cy="3791456"/>
            <a:chOff x="7300529" y="2014283"/>
            <a:chExt cx="236060" cy="3791456"/>
          </a:xfrm>
        </p:grpSpPr>
        <p:cxnSp>
          <p:nvCxnSpPr>
            <p:cNvPr id="78" name="Straight Arrow Connector 77">
              <a:extLst>
                <a:ext uri="{FF2B5EF4-FFF2-40B4-BE49-F238E27FC236}">
                  <a16:creationId xmlns:a16="http://schemas.microsoft.com/office/drawing/2014/main" id="{9A67F170-EF3C-4625-8EBB-A6700B8D62C6}"/>
                </a:ext>
              </a:extLst>
            </p:cNvPr>
            <p:cNvCxnSpPr>
              <a:cxnSpLocks/>
            </p:cNvCxnSpPr>
            <p:nvPr/>
          </p:nvCxnSpPr>
          <p:spPr>
            <a:xfrm rot="5400000">
              <a:off x="7418559" y="1896254"/>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4000DC1-E941-4394-9DB0-5475796AEDD2}"/>
                </a:ext>
              </a:extLst>
            </p:cNvPr>
            <p:cNvCxnSpPr>
              <a:cxnSpLocks/>
            </p:cNvCxnSpPr>
            <p:nvPr/>
          </p:nvCxnSpPr>
          <p:spPr>
            <a:xfrm rot="5400000">
              <a:off x="7418559" y="5687709"/>
              <a:ext cx="0" cy="236059"/>
            </a:xfrm>
            <a:prstGeom prst="straightConnector1">
              <a:avLst/>
            </a:prstGeom>
            <a:ln w="19050">
              <a:solidFill>
                <a:schemeClr val="tx1">
                  <a:alpha val="25000"/>
                </a:schemeClr>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31F0691-81A1-4708-A48F-597A6058C77C}"/>
                </a:ext>
              </a:extLst>
            </p:cNvPr>
            <p:cNvCxnSpPr>
              <a:cxnSpLocks/>
            </p:cNvCxnSpPr>
            <p:nvPr/>
          </p:nvCxnSpPr>
          <p:spPr>
            <a:xfrm>
              <a:off x="7536589" y="2014283"/>
              <a:ext cx="0" cy="3791455"/>
            </a:xfrm>
            <a:prstGeom prst="straightConnector1">
              <a:avLst/>
            </a:prstGeom>
            <a:ln w="19050">
              <a:solidFill>
                <a:schemeClr val="tx1">
                  <a:alpha val="25000"/>
                </a:schemeClr>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grpSp>
      <p:sp>
        <p:nvSpPr>
          <p:cNvPr id="60" name="Rectangle 59">
            <a:extLst>
              <a:ext uri="{FF2B5EF4-FFF2-40B4-BE49-F238E27FC236}">
                <a16:creationId xmlns:a16="http://schemas.microsoft.com/office/drawing/2014/main" id="{53937716-908B-44EC-9967-38731BFB6939}"/>
              </a:ext>
            </a:extLst>
          </p:cNvPr>
          <p:cNvSpPr/>
          <p:nvPr/>
        </p:nvSpPr>
        <p:spPr bwMode="auto">
          <a:xfrm>
            <a:off x="14307205" y="778648"/>
            <a:ext cx="2759741" cy="5755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defTabSz="932472" rtl="0" eaLnBrk="1" fontAlgn="base" latinLnBrk="0" hangingPunct="1">
              <a:lnSpc>
                <a:spcPct val="90000"/>
              </a:lnSpc>
              <a:spcBef>
                <a:spcPts val="300"/>
              </a:spcBef>
              <a:spcAft>
                <a:spcPct val="0"/>
              </a:spcAft>
              <a:buClrTx/>
              <a:buSzTx/>
              <a:buFontTx/>
              <a:buNone/>
              <a:tabLst/>
              <a:defRPr/>
            </a:pPr>
            <a:r>
              <a:rPr kumimoji="0" lang="en-US"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Segoe UI" pitchFamily="34" charset="0"/>
                <a:cs typeface="Segoe UI" pitchFamily="34" charset="0"/>
              </a:rPr>
              <a:t>Author Dialogs</a:t>
            </a:r>
            <a:r>
              <a:rPr lang="en-US" sz="1200">
                <a:gradFill>
                  <a:gsLst>
                    <a:gs pos="37063">
                      <a:schemeClr val="tx1"/>
                    </a:gs>
                    <a:gs pos="52000">
                      <a:schemeClr val="tx1"/>
                    </a:gs>
                  </a:gsLst>
                  <a:lin ang="5400000" scaled="0"/>
                </a:gradFill>
                <a:latin typeface="Segoe UI"/>
                <a:ea typeface="Segoe UI" pitchFamily="34" charset="0"/>
                <a:cs typeface="Segoe UI" pitchFamily="34" charset="0"/>
              </a:rPr>
              <a:t> </a:t>
            </a:r>
            <a:endParaRPr lang="en-US" sz="1200" baseline="-1000">
              <a:gradFill>
                <a:gsLst>
                  <a:gs pos="37063">
                    <a:schemeClr val="tx1"/>
                  </a:gs>
                  <a:gs pos="52000">
                    <a:schemeClr val="tx1"/>
                  </a:gs>
                </a:gsLst>
                <a:lin ang="5400000" scaled="0"/>
              </a:gradFill>
              <a:latin typeface="Segoe UI"/>
              <a:ea typeface="Segoe UI" pitchFamily="34" charset="0"/>
              <a:cs typeface="Segoe UI" pitchFamily="34" charset="0"/>
            </a:endParaRPr>
          </a:p>
          <a:p>
            <a:pPr marL="0" marR="0" lvl="0" indent="0" defTabSz="932472" rtl="0" eaLnBrk="1" fontAlgn="base" latinLnBrk="0" hangingPunct="1">
              <a:lnSpc>
                <a:spcPct val="90000"/>
              </a:lnSpc>
              <a:spcBef>
                <a:spcPts val="300"/>
              </a:spcBef>
              <a:spcAft>
                <a:spcPct val="0"/>
              </a:spcAft>
              <a:buClrTx/>
              <a:buSzTx/>
              <a:buFontTx/>
              <a:buNone/>
              <a:tabLst/>
              <a:defRPr/>
            </a:pPr>
            <a:r>
              <a:rPr kumimoji="0" lang="en-US"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Segoe UI" pitchFamily="34" charset="0"/>
                <a:cs typeface="Segoe UI" pitchFamily="34" charset="0"/>
              </a:rPr>
              <a:t>Design Cards</a:t>
            </a:r>
            <a:r>
              <a:rPr lang="en-US" sz="1200">
                <a:gradFill>
                  <a:gsLst>
                    <a:gs pos="37063">
                      <a:schemeClr val="tx1"/>
                    </a:gs>
                    <a:gs pos="52000">
                      <a:schemeClr val="tx1"/>
                    </a:gs>
                  </a:gsLst>
                  <a:lin ang="5400000" scaled="0"/>
                </a:gradFill>
                <a:latin typeface="Segoe UI"/>
                <a:ea typeface="Segoe UI" pitchFamily="34" charset="0"/>
                <a:cs typeface="Segoe UI" pitchFamily="34" charset="0"/>
              </a:rPr>
              <a:t> </a:t>
            </a:r>
          </a:p>
          <a:p>
            <a:pPr marL="0" marR="0" lvl="0" indent="0" defTabSz="932472" rtl="0" eaLnBrk="1" fontAlgn="base" latinLnBrk="0" hangingPunct="1">
              <a:lnSpc>
                <a:spcPct val="90000"/>
              </a:lnSpc>
              <a:spcBef>
                <a:spcPts val="300"/>
              </a:spcBef>
              <a:spcAft>
                <a:spcPct val="0"/>
              </a:spcAft>
              <a:buClrTx/>
              <a:buSzTx/>
              <a:buFontTx/>
              <a:buNone/>
              <a:tabLst/>
              <a:defRPr/>
            </a:pPr>
            <a:r>
              <a:rPr kumimoji="0" lang="en-US"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Segoe UI" pitchFamily="34" charset="0"/>
                <a:cs typeface="Segoe UI" pitchFamily="34" charset="0"/>
              </a:rPr>
              <a:t>Visualize</a:t>
            </a:r>
          </a:p>
        </p:txBody>
      </p:sp>
      <p:sp>
        <p:nvSpPr>
          <p:cNvPr id="63" name="Rectangle 62">
            <a:extLst>
              <a:ext uri="{FF2B5EF4-FFF2-40B4-BE49-F238E27FC236}">
                <a16:creationId xmlns:a16="http://schemas.microsoft.com/office/drawing/2014/main" id="{0DB545E5-6805-4E9C-A362-B2E7734F291C}"/>
              </a:ext>
            </a:extLst>
          </p:cNvPr>
          <p:cNvSpPr/>
          <p:nvPr/>
        </p:nvSpPr>
        <p:spPr bwMode="auto">
          <a:xfrm>
            <a:off x="14307205" y="1726512"/>
            <a:ext cx="2759741" cy="5755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defTabSz="932472" rtl="0" eaLnBrk="1" fontAlgn="base" latinLnBrk="0" hangingPunct="1">
              <a:lnSpc>
                <a:spcPct val="90000"/>
              </a:lnSpc>
              <a:spcBef>
                <a:spcPts val="300"/>
              </a:spcBef>
              <a:spcAft>
                <a:spcPct val="0"/>
              </a:spcAft>
              <a:buClrTx/>
              <a:buSzTx/>
              <a:buFontTx/>
              <a:buNone/>
              <a:tabLst/>
              <a:defRPr/>
            </a:pPr>
            <a:r>
              <a:rPr kumimoji="0" lang="en-US"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mn-ea"/>
                <a:cs typeface="Segoe UI" pitchFamily="34" charset="0"/>
              </a:rPr>
              <a:t>Bot Builder SDK</a:t>
            </a:r>
          </a:p>
          <a:p>
            <a:pPr marL="0" marR="0" lvl="0" indent="0" defTabSz="932472" rtl="0" eaLnBrk="1" fontAlgn="base" latinLnBrk="0" hangingPunct="1">
              <a:lnSpc>
                <a:spcPct val="90000"/>
              </a:lnSpc>
              <a:spcBef>
                <a:spcPts val="300"/>
              </a:spcBef>
              <a:spcAft>
                <a:spcPct val="0"/>
              </a:spcAft>
              <a:buClrTx/>
              <a:buSzTx/>
              <a:buFontTx/>
              <a:buNone/>
              <a:tabLst/>
              <a:defRPr/>
            </a:pPr>
            <a:r>
              <a:rPr kumimoji="0" lang="en-US"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mn-ea"/>
                <a:cs typeface="Segoe UI" pitchFamily="34" charset="0"/>
              </a:rPr>
              <a:t>Cognitive Services</a:t>
            </a:r>
          </a:p>
          <a:p>
            <a:pPr marL="0" marR="0" lvl="0" indent="0" defTabSz="932472" rtl="0" eaLnBrk="1" fontAlgn="base" latinLnBrk="0" hangingPunct="1">
              <a:lnSpc>
                <a:spcPct val="90000"/>
              </a:lnSpc>
              <a:spcBef>
                <a:spcPts val="300"/>
              </a:spcBef>
              <a:spcAft>
                <a:spcPct val="0"/>
              </a:spcAft>
              <a:buClrTx/>
              <a:buSzTx/>
              <a:buFontTx/>
              <a:buNone/>
              <a:tabLst/>
              <a:defRPr/>
            </a:pPr>
            <a:r>
              <a:rPr kumimoji="0" lang="en-US"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mn-ea"/>
                <a:cs typeface="Segoe UI" pitchFamily="34" charset="0"/>
              </a:rPr>
              <a:t>Getting Started Templates</a:t>
            </a:r>
          </a:p>
        </p:txBody>
      </p:sp>
      <p:sp>
        <p:nvSpPr>
          <p:cNvPr id="66" name="Rectangle 65">
            <a:extLst>
              <a:ext uri="{FF2B5EF4-FFF2-40B4-BE49-F238E27FC236}">
                <a16:creationId xmlns:a16="http://schemas.microsoft.com/office/drawing/2014/main" id="{9E2AE502-59E3-4492-8E28-17729CBE4E0F}"/>
              </a:ext>
            </a:extLst>
          </p:cNvPr>
          <p:cNvSpPr/>
          <p:nvPr/>
        </p:nvSpPr>
        <p:spPr bwMode="auto">
          <a:xfrm>
            <a:off x="14307205" y="2674376"/>
            <a:ext cx="2759741" cy="5755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defTabSz="932472" rtl="0" eaLnBrk="1" fontAlgn="base" latinLnBrk="0" hangingPunct="1">
              <a:lnSpc>
                <a:spcPct val="90000"/>
              </a:lnSpc>
              <a:spcBef>
                <a:spcPts val="300"/>
              </a:spcBef>
              <a:spcAft>
                <a:spcPct val="0"/>
              </a:spcAft>
              <a:buClrTx/>
              <a:buSzTx/>
              <a:buFontTx/>
              <a:buNone/>
              <a:tabLst/>
              <a:defRPr/>
            </a:pPr>
            <a:r>
              <a:rPr kumimoji="0" lang="en-GB"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mn-ea"/>
                <a:cs typeface="Segoe UI" pitchFamily="34" charset="0"/>
              </a:rPr>
              <a:t>Emulator​</a:t>
            </a:r>
          </a:p>
          <a:p>
            <a:pPr marL="0" marR="0" lvl="0" indent="0" defTabSz="932472" rtl="0" eaLnBrk="1" fontAlgn="base" latinLnBrk="0" hangingPunct="1">
              <a:lnSpc>
                <a:spcPct val="90000"/>
              </a:lnSpc>
              <a:spcBef>
                <a:spcPts val="300"/>
              </a:spcBef>
              <a:spcAft>
                <a:spcPct val="0"/>
              </a:spcAft>
              <a:buClrTx/>
              <a:buSzTx/>
              <a:buFontTx/>
              <a:buNone/>
              <a:tabLst/>
              <a:defRPr/>
            </a:pPr>
            <a:r>
              <a:rPr kumimoji="0" lang="en-GB"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mn-ea"/>
                <a:cs typeface="Segoe UI" pitchFamily="34" charset="0"/>
              </a:rPr>
              <a:t>Application Insights</a:t>
            </a:r>
          </a:p>
          <a:p>
            <a:pPr marL="0" marR="0" lvl="0" indent="0" defTabSz="932472" rtl="0" eaLnBrk="1" fontAlgn="base" latinLnBrk="0" hangingPunct="1">
              <a:lnSpc>
                <a:spcPct val="90000"/>
              </a:lnSpc>
              <a:spcBef>
                <a:spcPts val="300"/>
              </a:spcBef>
              <a:spcAft>
                <a:spcPct val="0"/>
              </a:spcAft>
              <a:buClrTx/>
              <a:buSzTx/>
              <a:buFontTx/>
              <a:buNone/>
              <a:tabLst/>
              <a:defRPr/>
            </a:pPr>
            <a:r>
              <a:rPr kumimoji="0" lang="en-GB"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mn-ea"/>
                <a:cs typeface="Segoe UI" pitchFamily="34" charset="0"/>
              </a:rPr>
              <a:t>Emulator</a:t>
            </a:r>
          </a:p>
        </p:txBody>
      </p:sp>
      <p:sp>
        <p:nvSpPr>
          <p:cNvPr id="67" name="Rectangle 66">
            <a:extLst>
              <a:ext uri="{FF2B5EF4-FFF2-40B4-BE49-F238E27FC236}">
                <a16:creationId xmlns:a16="http://schemas.microsoft.com/office/drawing/2014/main" id="{7F257717-DB29-4DA9-81EC-8A05FD8FAB4D}"/>
              </a:ext>
            </a:extLst>
          </p:cNvPr>
          <p:cNvSpPr/>
          <p:nvPr/>
        </p:nvSpPr>
        <p:spPr bwMode="auto">
          <a:xfrm>
            <a:off x="14307204" y="3622240"/>
            <a:ext cx="2759741" cy="5755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defTabSz="932472" rtl="0" eaLnBrk="1" fontAlgn="base" latinLnBrk="0" hangingPunct="1">
              <a:lnSpc>
                <a:spcPct val="90000"/>
              </a:lnSpc>
              <a:spcBef>
                <a:spcPts val="300"/>
              </a:spcBef>
              <a:spcAft>
                <a:spcPct val="0"/>
              </a:spcAft>
              <a:buClrTx/>
              <a:buSzTx/>
              <a:buFontTx/>
              <a:buNone/>
              <a:tabLst/>
              <a:defRPr/>
            </a:pPr>
            <a:r>
              <a:rPr kumimoji="0" lang="es-ES"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Segoe UI" pitchFamily="34" charset="0"/>
                <a:cs typeface="Segoe UI" pitchFamily="34" charset="0"/>
              </a:rPr>
              <a:t>DevOps Tools</a:t>
            </a:r>
          </a:p>
          <a:p>
            <a:pPr marL="0" marR="0" lvl="0" indent="0" defTabSz="932472" rtl="0" eaLnBrk="1" fontAlgn="base" latinLnBrk="0" hangingPunct="1">
              <a:lnSpc>
                <a:spcPct val="90000"/>
              </a:lnSpc>
              <a:spcBef>
                <a:spcPts val="300"/>
              </a:spcBef>
              <a:spcAft>
                <a:spcPct val="0"/>
              </a:spcAft>
              <a:buClrTx/>
              <a:buSzTx/>
              <a:buFontTx/>
              <a:buNone/>
              <a:tabLst/>
              <a:defRPr/>
            </a:pPr>
            <a:r>
              <a:rPr kumimoji="0" lang="es-ES"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Segoe UI" pitchFamily="34" charset="0"/>
                <a:cs typeface="Segoe UI" pitchFamily="34" charset="0"/>
              </a:rPr>
              <a:t>Azure</a:t>
            </a:r>
          </a:p>
          <a:p>
            <a:pPr marL="0" marR="0" lvl="0" indent="0" defTabSz="932472" rtl="0" eaLnBrk="1" fontAlgn="base" latinLnBrk="0" hangingPunct="1">
              <a:lnSpc>
                <a:spcPct val="90000"/>
              </a:lnSpc>
              <a:spcBef>
                <a:spcPts val="300"/>
              </a:spcBef>
              <a:spcAft>
                <a:spcPct val="0"/>
              </a:spcAft>
              <a:buClrTx/>
              <a:buSzTx/>
              <a:buFontTx/>
              <a:buNone/>
              <a:tabLst/>
              <a:defRPr/>
            </a:pPr>
            <a:r>
              <a:rPr kumimoji="0" lang="es-ES"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Segoe UI" pitchFamily="34" charset="0"/>
                <a:cs typeface="Segoe UI" pitchFamily="34" charset="0"/>
              </a:rPr>
              <a:t>BYO Web Host</a:t>
            </a:r>
          </a:p>
        </p:txBody>
      </p:sp>
      <p:sp>
        <p:nvSpPr>
          <p:cNvPr id="68" name="Rectangle 67">
            <a:extLst>
              <a:ext uri="{FF2B5EF4-FFF2-40B4-BE49-F238E27FC236}">
                <a16:creationId xmlns:a16="http://schemas.microsoft.com/office/drawing/2014/main" id="{24E17C20-EC8B-4FE3-8F36-A9C7EE9DFBCF}"/>
              </a:ext>
            </a:extLst>
          </p:cNvPr>
          <p:cNvSpPr/>
          <p:nvPr/>
        </p:nvSpPr>
        <p:spPr bwMode="auto">
          <a:xfrm>
            <a:off x="14307205" y="4570104"/>
            <a:ext cx="2759741" cy="5755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defTabSz="932472" rtl="0" eaLnBrk="1" fontAlgn="base" latinLnBrk="0" hangingPunct="1">
              <a:lnSpc>
                <a:spcPct val="90000"/>
              </a:lnSpc>
              <a:spcBef>
                <a:spcPts val="300"/>
              </a:spcBef>
              <a:spcAft>
                <a:spcPct val="0"/>
              </a:spcAft>
              <a:buClrTx/>
              <a:buSzTx/>
              <a:buFontTx/>
              <a:buNone/>
              <a:tabLst/>
              <a:defRPr/>
            </a:pPr>
            <a:r>
              <a:rPr kumimoji="0" lang="en-GB" sz="1200" b="0" i="0" u="none" strike="noStrike" kern="1200" cap="none" spc="0" normalizeH="0" baseline="0" noProof="0" err="1">
                <a:ln>
                  <a:noFill/>
                </a:ln>
                <a:gradFill>
                  <a:gsLst>
                    <a:gs pos="37063">
                      <a:schemeClr val="tx1"/>
                    </a:gs>
                    <a:gs pos="52000">
                      <a:schemeClr val="tx1"/>
                    </a:gs>
                  </a:gsLst>
                  <a:lin ang="5400000" scaled="0"/>
                </a:gradFill>
                <a:effectLst/>
                <a:uLnTx/>
                <a:uFillTx/>
                <a:latin typeface="Segoe UI"/>
                <a:ea typeface="Segoe UI" pitchFamily="34" charset="0"/>
                <a:cs typeface="Segoe UI" pitchFamily="34" charset="0"/>
              </a:rPr>
              <a:t>WebChat</a:t>
            </a:r>
            <a:r>
              <a:rPr lang="en-GB" sz="1200">
                <a:gradFill>
                  <a:gsLst>
                    <a:gs pos="37063">
                      <a:schemeClr val="tx1"/>
                    </a:gs>
                    <a:gs pos="52000">
                      <a:schemeClr val="tx1"/>
                    </a:gs>
                  </a:gsLst>
                  <a:lin ang="5400000" scaled="0"/>
                </a:gradFill>
                <a:latin typeface="Segoe UI"/>
                <a:ea typeface="Segoe UI" pitchFamily="34" charset="0"/>
                <a:cs typeface="Segoe UI" pitchFamily="34" charset="0"/>
              </a:rPr>
              <a:t>, </a:t>
            </a:r>
            <a:r>
              <a:rPr kumimoji="0" lang="en-GB"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Segoe UI" pitchFamily="34" charset="0"/>
                <a:cs typeface="Segoe UI" pitchFamily="34" charset="0"/>
              </a:rPr>
              <a:t>Cortana</a:t>
            </a:r>
            <a:r>
              <a:rPr lang="en-GB" sz="1200">
                <a:gradFill>
                  <a:gsLst>
                    <a:gs pos="37063">
                      <a:schemeClr val="tx1"/>
                    </a:gs>
                    <a:gs pos="52000">
                      <a:schemeClr val="tx1"/>
                    </a:gs>
                  </a:gsLst>
                  <a:lin ang="5400000" scaled="0"/>
                </a:gradFill>
                <a:latin typeface="Segoe UI"/>
                <a:ea typeface="Segoe UI" pitchFamily="34" charset="0"/>
                <a:cs typeface="Segoe UI" pitchFamily="34" charset="0"/>
              </a:rPr>
              <a:t>, </a:t>
            </a:r>
            <a:r>
              <a:rPr kumimoji="0" lang="en-GB"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Segoe UI" pitchFamily="34" charset="0"/>
                <a:cs typeface="Segoe UI" pitchFamily="34" charset="0"/>
              </a:rPr>
              <a:t>Skype, FB</a:t>
            </a:r>
          </a:p>
          <a:p>
            <a:pPr marL="0" marR="0" lvl="0" indent="0" defTabSz="932472" rtl="0" eaLnBrk="1" fontAlgn="base" latinLnBrk="0" hangingPunct="1">
              <a:lnSpc>
                <a:spcPct val="90000"/>
              </a:lnSpc>
              <a:spcBef>
                <a:spcPts val="300"/>
              </a:spcBef>
              <a:spcAft>
                <a:spcPct val="0"/>
              </a:spcAft>
              <a:buClrTx/>
              <a:buSzTx/>
              <a:buFontTx/>
              <a:buNone/>
              <a:tabLst/>
              <a:defRPr/>
            </a:pPr>
            <a:r>
              <a:rPr kumimoji="0" lang="en-GB"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Segoe UI" pitchFamily="34" charset="0"/>
                <a:cs typeface="Segoe UI" pitchFamily="34" charset="0"/>
              </a:rPr>
              <a:t>+</a:t>
            </a:r>
          </a:p>
          <a:p>
            <a:pPr marL="0" marR="0" lvl="0" indent="0" defTabSz="932472" rtl="0" eaLnBrk="1" fontAlgn="base" latinLnBrk="0" hangingPunct="1">
              <a:lnSpc>
                <a:spcPct val="90000"/>
              </a:lnSpc>
              <a:spcBef>
                <a:spcPts val="300"/>
              </a:spcBef>
              <a:spcAft>
                <a:spcPct val="0"/>
              </a:spcAft>
              <a:buClrTx/>
              <a:buSzTx/>
              <a:buFontTx/>
              <a:buNone/>
              <a:tabLst/>
              <a:defRPr/>
            </a:pPr>
            <a:r>
              <a:rPr kumimoji="0" lang="en-GB"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Segoe UI" pitchFamily="34" charset="0"/>
                <a:cs typeface="Segoe UI" pitchFamily="34" charset="0"/>
              </a:rPr>
              <a:t>Custom (</a:t>
            </a:r>
            <a:r>
              <a:rPr kumimoji="0" lang="en-GB" sz="1200" b="0" i="0" u="none" strike="noStrike" kern="1200" cap="none" spc="0" normalizeH="0" baseline="0" noProof="0" err="1">
                <a:ln>
                  <a:noFill/>
                </a:ln>
                <a:gradFill>
                  <a:gsLst>
                    <a:gs pos="37063">
                      <a:schemeClr val="tx1"/>
                    </a:gs>
                    <a:gs pos="52000">
                      <a:schemeClr val="tx1"/>
                    </a:gs>
                  </a:gsLst>
                  <a:lin ang="5400000" scaled="0"/>
                </a:gradFill>
                <a:effectLst/>
                <a:uLnTx/>
                <a:uFillTx/>
                <a:latin typeface="Segoe UI"/>
                <a:ea typeface="Segoe UI" pitchFamily="34" charset="0"/>
                <a:cs typeface="Segoe UI" pitchFamily="34" charset="0"/>
              </a:rPr>
              <a:t>DirectLine</a:t>
            </a:r>
            <a:r>
              <a:rPr kumimoji="0" lang="en-GB" sz="1200" b="0" i="0" u="none" strike="noStrike" kern="1200" cap="none" spc="0" normalizeH="0" baseline="0" noProof="0">
                <a:ln>
                  <a:noFill/>
                </a:ln>
                <a:gradFill>
                  <a:gsLst>
                    <a:gs pos="37063">
                      <a:schemeClr val="tx1"/>
                    </a:gs>
                    <a:gs pos="52000">
                      <a:schemeClr val="tx1"/>
                    </a:gs>
                  </a:gsLst>
                  <a:lin ang="5400000" scaled="0"/>
                </a:gradFill>
                <a:effectLst/>
                <a:uLnTx/>
                <a:uFillTx/>
                <a:latin typeface="Segoe UI"/>
                <a:ea typeface="Segoe UI" pitchFamily="34" charset="0"/>
                <a:cs typeface="Segoe UI" pitchFamily="34" charset="0"/>
              </a:rPr>
              <a:t>)</a:t>
            </a:r>
          </a:p>
        </p:txBody>
      </p:sp>
      <p:sp>
        <p:nvSpPr>
          <p:cNvPr id="72" name="Rectangle 71">
            <a:extLst>
              <a:ext uri="{FF2B5EF4-FFF2-40B4-BE49-F238E27FC236}">
                <a16:creationId xmlns:a16="http://schemas.microsoft.com/office/drawing/2014/main" id="{78D23E6C-49A1-4DF0-85C1-3B49B099E1F0}"/>
              </a:ext>
            </a:extLst>
          </p:cNvPr>
          <p:cNvSpPr/>
          <p:nvPr/>
        </p:nvSpPr>
        <p:spPr bwMode="auto">
          <a:xfrm>
            <a:off x="14307205" y="5620303"/>
            <a:ext cx="2759741" cy="3708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lnSpc>
                <a:spcPct val="90000"/>
              </a:lnSpc>
              <a:spcBef>
                <a:spcPts val="300"/>
              </a:spcBef>
              <a:spcAft>
                <a:spcPct val="0"/>
              </a:spcAft>
              <a:defRPr/>
            </a:pPr>
            <a:r>
              <a:rPr lang="en-US" sz="1200">
                <a:gradFill>
                  <a:gsLst>
                    <a:gs pos="37063">
                      <a:schemeClr val="tx1"/>
                    </a:gs>
                    <a:gs pos="52000">
                      <a:schemeClr val="tx1"/>
                    </a:gs>
                  </a:gsLst>
                  <a:lin ang="5400000" scaled="0"/>
                </a:gradFill>
                <a:latin typeface="Segoe UI"/>
                <a:cs typeface="Segoe UI" pitchFamily="34" charset="0"/>
              </a:rPr>
              <a:t>Application Insights</a:t>
            </a:r>
          </a:p>
          <a:p>
            <a:pPr defTabSz="932472" fontAlgn="base">
              <a:lnSpc>
                <a:spcPct val="90000"/>
              </a:lnSpc>
              <a:spcBef>
                <a:spcPts val="300"/>
              </a:spcBef>
              <a:spcAft>
                <a:spcPct val="0"/>
              </a:spcAft>
              <a:defRPr/>
            </a:pPr>
            <a:r>
              <a:rPr lang="en-US" sz="1200">
                <a:gradFill>
                  <a:gsLst>
                    <a:gs pos="37063">
                      <a:schemeClr val="tx1"/>
                    </a:gs>
                    <a:gs pos="52000">
                      <a:schemeClr val="tx1"/>
                    </a:gs>
                  </a:gsLst>
                  <a:lin ang="5400000" scaled="0"/>
                </a:gradFill>
                <a:latin typeface="Segoe UI"/>
                <a:cs typeface="Segoe UI" pitchFamily="34" charset="0"/>
              </a:rPr>
              <a:t>LUIS Suggestions</a:t>
            </a:r>
          </a:p>
        </p:txBody>
      </p:sp>
      <p:cxnSp>
        <p:nvCxnSpPr>
          <p:cNvPr id="73" name="Straight Arrow Connector 72">
            <a:extLst>
              <a:ext uri="{FF2B5EF4-FFF2-40B4-BE49-F238E27FC236}">
                <a16:creationId xmlns:a16="http://schemas.microsoft.com/office/drawing/2014/main" id="{08F057F1-6B1B-44A0-92C5-975B82DD03A0}"/>
              </a:ext>
            </a:extLst>
          </p:cNvPr>
          <p:cNvCxnSpPr/>
          <p:nvPr/>
        </p:nvCxnSpPr>
        <p:spPr>
          <a:xfrm flipV="1">
            <a:off x="12644972" y="592487"/>
            <a:ext cx="447735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070964C-8D78-46B5-93F8-690ECBDF53EE}"/>
              </a:ext>
            </a:extLst>
          </p:cNvPr>
          <p:cNvCxnSpPr/>
          <p:nvPr/>
        </p:nvCxnSpPr>
        <p:spPr>
          <a:xfrm flipV="1">
            <a:off x="12644972" y="6279671"/>
            <a:ext cx="447735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0B9AE80-6E2D-416E-9DA5-61F30AF3D0E1}"/>
              </a:ext>
            </a:extLst>
          </p:cNvPr>
          <p:cNvCxnSpPr/>
          <p:nvPr/>
        </p:nvCxnSpPr>
        <p:spPr>
          <a:xfrm flipV="1">
            <a:off x="12644972" y="5331807"/>
            <a:ext cx="447735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47158F3-10B1-4016-A103-8AB0CFFA346E}"/>
              </a:ext>
            </a:extLst>
          </p:cNvPr>
          <p:cNvCxnSpPr/>
          <p:nvPr/>
        </p:nvCxnSpPr>
        <p:spPr>
          <a:xfrm flipV="1">
            <a:off x="12644972" y="4383943"/>
            <a:ext cx="447735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D0C7170-6B91-46AF-AAEA-ABD76E63957B}"/>
              </a:ext>
            </a:extLst>
          </p:cNvPr>
          <p:cNvCxnSpPr/>
          <p:nvPr/>
        </p:nvCxnSpPr>
        <p:spPr>
          <a:xfrm flipV="1">
            <a:off x="12644972" y="3436079"/>
            <a:ext cx="447735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454D8E6-7858-4C65-9833-7D5FD1A9005B}"/>
              </a:ext>
            </a:extLst>
          </p:cNvPr>
          <p:cNvCxnSpPr/>
          <p:nvPr/>
        </p:nvCxnSpPr>
        <p:spPr>
          <a:xfrm flipV="1">
            <a:off x="12644972" y="2488215"/>
            <a:ext cx="447735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215015F-0FB3-4C06-A8F8-F368FAF11EE8}"/>
              </a:ext>
            </a:extLst>
          </p:cNvPr>
          <p:cNvCxnSpPr/>
          <p:nvPr/>
        </p:nvCxnSpPr>
        <p:spPr>
          <a:xfrm flipV="1">
            <a:off x="12644972" y="1540351"/>
            <a:ext cx="447735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08A99060-DA29-49E2-871F-3B5A4772022E}"/>
              </a:ext>
            </a:extLst>
          </p:cNvPr>
          <p:cNvGrpSpPr/>
          <p:nvPr/>
        </p:nvGrpSpPr>
        <p:grpSpPr>
          <a:xfrm>
            <a:off x="15757544" y="4950059"/>
            <a:ext cx="1172162" cy="187693"/>
            <a:chOff x="9543187" y="4975459"/>
            <a:chExt cx="1172162" cy="187693"/>
          </a:xfrm>
        </p:grpSpPr>
        <p:sp>
          <p:nvSpPr>
            <p:cNvPr id="84" name="Car_4" title="Icon of the side of a car">
              <a:extLst>
                <a:ext uri="{FF2B5EF4-FFF2-40B4-BE49-F238E27FC236}">
                  <a16:creationId xmlns:a16="http://schemas.microsoft.com/office/drawing/2014/main" id="{8B5CBC3F-C3DE-4AB9-A176-0304E903EAA4}"/>
                </a:ext>
              </a:extLst>
            </p:cNvPr>
            <p:cNvSpPr>
              <a:spLocks noChangeAspect="1" noEditPoints="1"/>
            </p:cNvSpPr>
            <p:nvPr/>
          </p:nvSpPr>
          <p:spPr bwMode="auto">
            <a:xfrm>
              <a:off x="9543187" y="5020428"/>
              <a:ext cx="234615" cy="142724"/>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85" name="house" title="Icon of a house">
              <a:extLst>
                <a:ext uri="{FF2B5EF4-FFF2-40B4-BE49-F238E27FC236}">
                  <a16:creationId xmlns:a16="http://schemas.microsoft.com/office/drawing/2014/main" id="{6E2CA26D-79EC-488E-ACE3-433ACD1F2899}"/>
                </a:ext>
              </a:extLst>
            </p:cNvPr>
            <p:cNvSpPr>
              <a:spLocks noChangeAspect="1" noEditPoints="1"/>
            </p:cNvSpPr>
            <p:nvPr/>
          </p:nvSpPr>
          <p:spPr bwMode="auto">
            <a:xfrm>
              <a:off x="9899634" y="4975459"/>
              <a:ext cx="211581" cy="187693"/>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86" name="Laptop_E770" title="Icon of a laptop">
              <a:extLst>
                <a:ext uri="{FF2B5EF4-FFF2-40B4-BE49-F238E27FC236}">
                  <a16:creationId xmlns:a16="http://schemas.microsoft.com/office/drawing/2014/main" id="{F19A49AD-07C6-471B-A567-0F56548E164D}"/>
                </a:ext>
              </a:extLst>
            </p:cNvPr>
            <p:cNvSpPr>
              <a:spLocks noChangeAspect="1" noEditPoints="1"/>
            </p:cNvSpPr>
            <p:nvPr/>
          </p:nvSpPr>
          <p:spPr bwMode="auto">
            <a:xfrm>
              <a:off x="10233047" y="4990942"/>
              <a:ext cx="258077" cy="17221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87" name="CellPhone_E8EA" title="Icon of a cellphone">
              <a:extLst>
                <a:ext uri="{FF2B5EF4-FFF2-40B4-BE49-F238E27FC236}">
                  <a16:creationId xmlns:a16="http://schemas.microsoft.com/office/drawing/2014/main" id="{D9C2F8BC-BEAF-4590-96F2-63CB80385A4C}"/>
                </a:ext>
              </a:extLst>
            </p:cNvPr>
            <p:cNvSpPr>
              <a:spLocks noChangeAspect="1" noEditPoints="1"/>
            </p:cNvSpPr>
            <p:nvPr/>
          </p:nvSpPr>
          <p:spPr bwMode="auto">
            <a:xfrm>
              <a:off x="10612955" y="4992522"/>
              <a:ext cx="102394" cy="17063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44" name="Title 16">
            <a:extLst>
              <a:ext uri="{FF2B5EF4-FFF2-40B4-BE49-F238E27FC236}">
                <a16:creationId xmlns:a16="http://schemas.microsoft.com/office/drawing/2014/main" id="{02A98B3A-1D39-4352-9894-594BBFDFA47A}"/>
              </a:ext>
            </a:extLst>
          </p:cNvPr>
          <p:cNvSpPr txBox="1">
            <a:spLocks/>
          </p:cNvSpPr>
          <p:nvPr/>
        </p:nvSpPr>
        <p:spPr>
          <a:xfrm>
            <a:off x="584200" y="3417597"/>
            <a:ext cx="3481388" cy="615553"/>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800"/>
              </a:spcBef>
              <a:buSzPct val="90000"/>
              <a:defRPr/>
            </a:pPr>
            <a:r>
              <a:rPr lang="en-US" sz="2000" b="0" spc="0">
                <a:ln>
                  <a:noFill/>
                </a:ln>
                <a:gradFill>
                  <a:gsLst>
                    <a:gs pos="37063">
                      <a:schemeClr val="tx1"/>
                    </a:gs>
                    <a:gs pos="52000">
                      <a:schemeClr val="tx1"/>
                    </a:gs>
                  </a:gsLst>
                  <a:lin ang="5400000" scaled="0"/>
                </a:gradFill>
                <a:latin typeface="+mn-lt"/>
                <a:cs typeface="Segoe UI Semilight" panose="020B0402040204020203" pitchFamily="34" charset="0"/>
              </a:rPr>
              <a:t>Comprehensive framework for the lifecycle of your project</a:t>
            </a:r>
          </a:p>
        </p:txBody>
      </p:sp>
      <p:sp>
        <p:nvSpPr>
          <p:cNvPr id="48" name="Title 16">
            <a:extLst>
              <a:ext uri="{FF2B5EF4-FFF2-40B4-BE49-F238E27FC236}">
                <a16:creationId xmlns:a16="http://schemas.microsoft.com/office/drawing/2014/main" id="{C09AEA8E-F65C-4D57-9C3D-D115C2E7AB9E}"/>
              </a:ext>
            </a:extLst>
          </p:cNvPr>
          <p:cNvSpPr txBox="1">
            <a:spLocks/>
          </p:cNvSpPr>
          <p:nvPr/>
        </p:nvSpPr>
        <p:spPr>
          <a:xfrm>
            <a:off x="584200" y="2571211"/>
            <a:ext cx="3481388" cy="615553"/>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800"/>
              </a:spcBef>
            </a:pPr>
            <a:r>
              <a:rPr lang="en-US" sz="4000"/>
              <a:t>Plan</a:t>
            </a:r>
          </a:p>
        </p:txBody>
      </p:sp>
    </p:spTree>
    <p:extLst>
      <p:ext uri="{BB962C8B-B14F-4D97-AF65-F5344CB8AC3E}">
        <p14:creationId xmlns:p14="http://schemas.microsoft.com/office/powerpoint/2010/main" val="38049648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t>How to design an experience?</a:t>
            </a:r>
            <a:r>
              <a:rPr lang="en-US" sz="2800"/>
              <a:t> </a:t>
            </a:r>
            <a:endParaRPr lang="en-US"/>
          </a:p>
        </p:txBody>
      </p:sp>
      <p:sp>
        <p:nvSpPr>
          <p:cNvPr id="48" name="Freeform: Shape 47">
            <a:extLst>
              <a:ext uri="{FF2B5EF4-FFF2-40B4-BE49-F238E27FC236}">
                <a16:creationId xmlns:a16="http://schemas.microsoft.com/office/drawing/2014/main" id="{A4F35493-ABE4-49E0-8F5B-4461678CA7D1}"/>
              </a:ext>
            </a:extLst>
          </p:cNvPr>
          <p:cNvSpPr/>
          <p:nvPr/>
        </p:nvSpPr>
        <p:spPr>
          <a:xfrm>
            <a:off x="1342529" y="2153533"/>
            <a:ext cx="7290907" cy="276999"/>
          </a:xfrm>
          <a:custGeom>
            <a:avLst/>
            <a:gdLst>
              <a:gd name="connsiteX0" fmla="*/ 0 w 7290907"/>
              <a:gd name="connsiteY0" fmla="*/ 0 h 485018"/>
              <a:gd name="connsiteX1" fmla="*/ 7290907 w 7290907"/>
              <a:gd name="connsiteY1" fmla="*/ 0 h 485018"/>
              <a:gd name="connsiteX2" fmla="*/ 7290907 w 7290907"/>
              <a:gd name="connsiteY2" fmla="*/ 485018 h 485018"/>
              <a:gd name="connsiteX3" fmla="*/ 0 w 7290907"/>
              <a:gd name="connsiteY3" fmla="*/ 485018 h 485018"/>
              <a:gd name="connsiteX4" fmla="*/ 0 w 7290907"/>
              <a:gd name="connsiteY4" fmla="*/ 0 h 485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907" h="485018">
                <a:moveTo>
                  <a:pt x="0" y="0"/>
                </a:moveTo>
                <a:lnTo>
                  <a:pt x="7290907" y="0"/>
                </a:lnTo>
                <a:lnTo>
                  <a:pt x="7290907" y="485018"/>
                </a:lnTo>
                <a:lnTo>
                  <a:pt x="0" y="485018"/>
                </a:lnTo>
                <a:lnTo>
                  <a:pt x="0" y="0"/>
                </a:lnTo>
                <a:close/>
              </a:path>
            </a:pathLst>
          </a:custGeom>
          <a:noFill/>
          <a:ln>
            <a:no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lvl="0" indent="0" algn="l" defTabSz="1066800">
              <a:lnSpc>
                <a:spcPct val="90000"/>
              </a:lnSpc>
              <a:spcBef>
                <a:spcPct val="0"/>
              </a:spcBef>
              <a:spcAft>
                <a:spcPct val="35000"/>
              </a:spcAft>
              <a:buFont typeface="+mj-lt"/>
              <a:buNone/>
            </a:pPr>
            <a:r>
              <a:rPr lang="en-US" sz="2000" kern="1200">
                <a:gradFill>
                  <a:gsLst>
                    <a:gs pos="30420">
                      <a:schemeClr val="tx1"/>
                    </a:gs>
                    <a:gs pos="25000">
                      <a:schemeClr val="tx1"/>
                    </a:gs>
                  </a:gsLst>
                  <a:lin ang="5400000" scaled="0"/>
                </a:gradFill>
                <a:latin typeface="+mn-lt"/>
              </a:rPr>
              <a:t>Form a </a:t>
            </a:r>
            <a:r>
              <a:rPr lang="en-US" sz="2000" b="1" kern="1200">
                <a:gradFill>
                  <a:gsLst>
                    <a:gs pos="30420">
                      <a:schemeClr val="tx1"/>
                    </a:gs>
                    <a:gs pos="25000">
                      <a:schemeClr val="tx1"/>
                    </a:gs>
                  </a:gsLst>
                  <a:lin ang="5400000" scaled="0"/>
                </a:gradFill>
                <a:latin typeface="+mn-lt"/>
              </a:rPr>
              <a:t>multi-disciplinary team </a:t>
            </a:r>
          </a:p>
        </p:txBody>
      </p:sp>
      <p:sp>
        <p:nvSpPr>
          <p:cNvPr id="49" name="Oval 48">
            <a:extLst>
              <a:ext uri="{FF2B5EF4-FFF2-40B4-BE49-F238E27FC236}">
                <a16:creationId xmlns:a16="http://schemas.microsoft.com/office/drawing/2014/main" id="{5726E18D-3BF0-4BAD-93E8-FEE17FB12DE8}"/>
              </a:ext>
            </a:extLst>
          </p:cNvPr>
          <p:cNvSpPr/>
          <p:nvPr/>
        </p:nvSpPr>
        <p:spPr>
          <a:xfrm>
            <a:off x="588263" y="2017712"/>
            <a:ext cx="548640" cy="548640"/>
          </a:xfrm>
          <a:prstGeom prst="ellipse">
            <a:avLst/>
          </a:prstGeom>
          <a:ln w="19050">
            <a:solidFill>
              <a:schemeClr val="bg1">
                <a:lumMod val="85000"/>
              </a:schemeClr>
            </a:solidFill>
          </a:ln>
        </p:spPr>
        <p:style>
          <a:lnRef idx="2">
            <a:schemeClr val="accent3">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a:lstStyle/>
          <a:p>
            <a:pPr algn="ctr"/>
            <a:r>
              <a:rPr lang="en-US" sz="1600" b="1">
                <a:gradFill>
                  <a:gsLst>
                    <a:gs pos="34615">
                      <a:schemeClr val="accent1"/>
                    </a:gs>
                    <a:gs pos="52000">
                      <a:schemeClr val="accent1"/>
                    </a:gs>
                  </a:gsLst>
                  <a:lin ang="5400000" scaled="0"/>
                </a:gradFill>
              </a:rPr>
              <a:t>1</a:t>
            </a:r>
          </a:p>
        </p:txBody>
      </p:sp>
      <p:sp>
        <p:nvSpPr>
          <p:cNvPr id="50" name="Freeform: Shape 49">
            <a:extLst>
              <a:ext uri="{FF2B5EF4-FFF2-40B4-BE49-F238E27FC236}">
                <a16:creationId xmlns:a16="http://schemas.microsoft.com/office/drawing/2014/main" id="{F0060470-CE2B-4ECF-9E63-181A2EE724BE}"/>
              </a:ext>
            </a:extLst>
          </p:cNvPr>
          <p:cNvSpPr/>
          <p:nvPr/>
        </p:nvSpPr>
        <p:spPr>
          <a:xfrm>
            <a:off x="1342529" y="2873486"/>
            <a:ext cx="6943357" cy="276999"/>
          </a:xfrm>
          <a:custGeom>
            <a:avLst/>
            <a:gdLst>
              <a:gd name="connsiteX0" fmla="*/ 0 w 6943357"/>
              <a:gd name="connsiteY0" fmla="*/ 0 h 485018"/>
              <a:gd name="connsiteX1" fmla="*/ 6943357 w 6943357"/>
              <a:gd name="connsiteY1" fmla="*/ 0 h 485018"/>
              <a:gd name="connsiteX2" fmla="*/ 6943357 w 6943357"/>
              <a:gd name="connsiteY2" fmla="*/ 485018 h 485018"/>
              <a:gd name="connsiteX3" fmla="*/ 0 w 6943357"/>
              <a:gd name="connsiteY3" fmla="*/ 485018 h 485018"/>
              <a:gd name="connsiteX4" fmla="*/ 0 w 6943357"/>
              <a:gd name="connsiteY4" fmla="*/ 0 h 485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357" h="485018">
                <a:moveTo>
                  <a:pt x="0" y="0"/>
                </a:moveTo>
                <a:lnTo>
                  <a:pt x="6943357" y="0"/>
                </a:lnTo>
                <a:lnTo>
                  <a:pt x="6943357" y="485018"/>
                </a:lnTo>
                <a:lnTo>
                  <a:pt x="0" y="485018"/>
                </a:lnTo>
                <a:lnTo>
                  <a:pt x="0" y="0"/>
                </a:lnTo>
                <a:close/>
              </a:path>
            </a:pathLst>
          </a:custGeom>
          <a:noFill/>
          <a:ln>
            <a:no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lvl="0" indent="0" algn="l" defTabSz="1066800">
              <a:lnSpc>
                <a:spcPct val="90000"/>
              </a:lnSpc>
              <a:spcBef>
                <a:spcPct val="0"/>
              </a:spcBef>
              <a:spcAft>
                <a:spcPct val="35000"/>
              </a:spcAft>
              <a:buNone/>
            </a:pPr>
            <a:r>
              <a:rPr lang="en-US" sz="2000" kern="1200">
                <a:gradFill>
                  <a:gsLst>
                    <a:gs pos="30420">
                      <a:schemeClr val="tx1"/>
                    </a:gs>
                    <a:gs pos="25000">
                      <a:schemeClr val="tx1"/>
                    </a:gs>
                  </a:gsLst>
                  <a:lin ang="5400000" scaled="0"/>
                </a:gradFill>
                <a:latin typeface="Segoe UI" panose="020B0502040204020203" pitchFamily="34" charset="0"/>
                <a:cs typeface="Segoe UI" panose="020B0502040204020203" pitchFamily="34" charset="0"/>
              </a:rPr>
              <a:t>Understand </a:t>
            </a:r>
            <a:r>
              <a:rPr lang="en-US" sz="2000" b="1" kern="1200">
                <a:gradFill>
                  <a:gsLst>
                    <a:gs pos="30420">
                      <a:schemeClr val="tx1"/>
                    </a:gs>
                    <a:gs pos="25000">
                      <a:schemeClr val="tx1"/>
                    </a:gs>
                  </a:gsLst>
                  <a:lin ang="5400000" scaled="0"/>
                </a:gradFill>
                <a:latin typeface="Segoe UI" panose="020B0502040204020203" pitchFamily="34" charset="0"/>
                <a:cs typeface="Segoe UI" panose="020B0502040204020203" pitchFamily="34" charset="0"/>
              </a:rPr>
              <a:t>users </a:t>
            </a:r>
            <a:r>
              <a:rPr lang="en-US" sz="2000" b="0" kern="1200">
                <a:gradFill>
                  <a:gsLst>
                    <a:gs pos="30420">
                      <a:schemeClr val="tx1"/>
                    </a:gs>
                    <a:gs pos="25000">
                      <a:schemeClr val="tx1"/>
                    </a:gs>
                  </a:gsLst>
                  <a:lin ang="5400000" scaled="0"/>
                </a:gradFill>
                <a:latin typeface="Segoe UI" panose="020B0502040204020203" pitchFamily="34" charset="0"/>
                <a:cs typeface="Segoe UI" panose="020B0502040204020203" pitchFamily="34" charset="0"/>
              </a:rPr>
              <a:t>to identify </a:t>
            </a:r>
            <a:r>
              <a:rPr lang="en-US" sz="2000" b="1" kern="1200">
                <a:gradFill>
                  <a:gsLst>
                    <a:gs pos="30420">
                      <a:schemeClr val="tx1"/>
                    </a:gs>
                    <a:gs pos="25000">
                      <a:schemeClr val="tx1"/>
                    </a:gs>
                  </a:gsLst>
                  <a:lin ang="5400000" scaled="0"/>
                </a:gradFill>
                <a:latin typeface="Segoe UI" panose="020B0502040204020203" pitchFamily="34" charset="0"/>
                <a:cs typeface="Segoe UI" panose="020B0502040204020203" pitchFamily="34" charset="0"/>
              </a:rPr>
              <a:t>bot use cases </a:t>
            </a:r>
          </a:p>
        </p:txBody>
      </p:sp>
      <p:sp>
        <p:nvSpPr>
          <p:cNvPr id="51" name="Oval 50">
            <a:extLst>
              <a:ext uri="{FF2B5EF4-FFF2-40B4-BE49-F238E27FC236}">
                <a16:creationId xmlns:a16="http://schemas.microsoft.com/office/drawing/2014/main" id="{4FC1DE97-FCB7-427B-B4D8-4408E164E5AB}"/>
              </a:ext>
            </a:extLst>
          </p:cNvPr>
          <p:cNvSpPr/>
          <p:nvPr/>
        </p:nvSpPr>
        <p:spPr>
          <a:xfrm>
            <a:off x="588263" y="2737665"/>
            <a:ext cx="548640" cy="548640"/>
          </a:xfrm>
          <a:prstGeom prst="ellipse">
            <a:avLst/>
          </a:prstGeom>
          <a:ln w="19050">
            <a:solidFill>
              <a:schemeClr val="bg1">
                <a:lumMod val="85000"/>
              </a:schemeClr>
            </a:solidFill>
          </a:ln>
        </p:spPr>
        <p:style>
          <a:lnRef idx="2">
            <a:schemeClr val="accent3">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a:lstStyle/>
          <a:p>
            <a:pPr algn="ctr"/>
            <a:r>
              <a:rPr lang="en-US" sz="1600" b="1">
                <a:gradFill>
                  <a:gsLst>
                    <a:gs pos="34615">
                      <a:schemeClr val="accent1"/>
                    </a:gs>
                    <a:gs pos="52000">
                      <a:schemeClr val="accent1"/>
                    </a:gs>
                  </a:gsLst>
                  <a:lin ang="5400000" scaled="0"/>
                </a:gradFill>
              </a:rPr>
              <a:t>2</a:t>
            </a:r>
          </a:p>
        </p:txBody>
      </p:sp>
      <p:sp>
        <p:nvSpPr>
          <p:cNvPr id="52" name="Freeform: Shape 51">
            <a:extLst>
              <a:ext uri="{FF2B5EF4-FFF2-40B4-BE49-F238E27FC236}">
                <a16:creationId xmlns:a16="http://schemas.microsoft.com/office/drawing/2014/main" id="{AE92D5BB-CFB6-419A-AD11-5E1D7EACCB69}"/>
              </a:ext>
            </a:extLst>
          </p:cNvPr>
          <p:cNvSpPr/>
          <p:nvPr/>
        </p:nvSpPr>
        <p:spPr>
          <a:xfrm>
            <a:off x="1342529" y="3593439"/>
            <a:ext cx="6836687" cy="276999"/>
          </a:xfrm>
          <a:custGeom>
            <a:avLst/>
            <a:gdLst>
              <a:gd name="connsiteX0" fmla="*/ 0 w 6836687"/>
              <a:gd name="connsiteY0" fmla="*/ 0 h 485018"/>
              <a:gd name="connsiteX1" fmla="*/ 6836687 w 6836687"/>
              <a:gd name="connsiteY1" fmla="*/ 0 h 485018"/>
              <a:gd name="connsiteX2" fmla="*/ 6836687 w 6836687"/>
              <a:gd name="connsiteY2" fmla="*/ 485018 h 485018"/>
              <a:gd name="connsiteX3" fmla="*/ 0 w 6836687"/>
              <a:gd name="connsiteY3" fmla="*/ 485018 h 485018"/>
              <a:gd name="connsiteX4" fmla="*/ 0 w 6836687"/>
              <a:gd name="connsiteY4" fmla="*/ 0 h 485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36687" h="485018">
                <a:moveTo>
                  <a:pt x="0" y="0"/>
                </a:moveTo>
                <a:lnTo>
                  <a:pt x="6836687" y="0"/>
                </a:lnTo>
                <a:lnTo>
                  <a:pt x="6836687" y="485018"/>
                </a:lnTo>
                <a:lnTo>
                  <a:pt x="0" y="485018"/>
                </a:lnTo>
                <a:lnTo>
                  <a:pt x="0" y="0"/>
                </a:lnTo>
                <a:close/>
              </a:path>
            </a:pathLst>
          </a:custGeom>
          <a:noFill/>
          <a:ln>
            <a:no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lvl="0" indent="0" algn="l" defTabSz="1066800">
              <a:lnSpc>
                <a:spcPct val="90000"/>
              </a:lnSpc>
              <a:spcBef>
                <a:spcPct val="0"/>
              </a:spcBef>
              <a:spcAft>
                <a:spcPct val="35000"/>
              </a:spcAft>
              <a:buNone/>
            </a:pPr>
            <a:r>
              <a:rPr lang="en-US" sz="2000" b="0" kern="1200">
                <a:gradFill>
                  <a:gsLst>
                    <a:gs pos="30420">
                      <a:schemeClr val="tx1"/>
                    </a:gs>
                    <a:gs pos="25000">
                      <a:schemeClr val="tx1"/>
                    </a:gs>
                  </a:gsLst>
                  <a:lin ang="5400000" scaled="0"/>
                </a:gradFill>
                <a:latin typeface="Segoe UI" panose="020B0502040204020203" pitchFamily="34" charset="0"/>
                <a:cs typeface="Segoe UI" panose="020B0502040204020203" pitchFamily="34" charset="0"/>
              </a:rPr>
              <a:t>Create </a:t>
            </a:r>
            <a:r>
              <a:rPr lang="en-US" sz="2000" b="1" kern="1200">
                <a:gradFill>
                  <a:gsLst>
                    <a:gs pos="30420">
                      <a:schemeClr val="tx1"/>
                    </a:gs>
                    <a:gs pos="25000">
                      <a:schemeClr val="tx1"/>
                    </a:gs>
                  </a:gsLst>
                  <a:lin ang="5400000" scaled="0"/>
                </a:gradFill>
                <a:latin typeface="Segoe UI" panose="020B0502040204020203" pitchFamily="34" charset="0"/>
                <a:cs typeface="Segoe UI" panose="020B0502040204020203" pitchFamily="34" charset="0"/>
              </a:rPr>
              <a:t>bot measurement plan</a:t>
            </a:r>
          </a:p>
        </p:txBody>
      </p:sp>
      <p:sp>
        <p:nvSpPr>
          <p:cNvPr id="53" name="Oval 52">
            <a:extLst>
              <a:ext uri="{FF2B5EF4-FFF2-40B4-BE49-F238E27FC236}">
                <a16:creationId xmlns:a16="http://schemas.microsoft.com/office/drawing/2014/main" id="{5DD970D9-F6AD-4A9E-93CB-90535A6CB4C6}"/>
              </a:ext>
            </a:extLst>
          </p:cNvPr>
          <p:cNvSpPr/>
          <p:nvPr/>
        </p:nvSpPr>
        <p:spPr>
          <a:xfrm>
            <a:off x="588263" y="3457618"/>
            <a:ext cx="548640" cy="548640"/>
          </a:xfrm>
          <a:prstGeom prst="ellipse">
            <a:avLst/>
          </a:prstGeom>
          <a:ln w="19050">
            <a:solidFill>
              <a:schemeClr val="bg1">
                <a:lumMod val="85000"/>
              </a:schemeClr>
            </a:solidFill>
          </a:ln>
        </p:spPr>
        <p:style>
          <a:lnRef idx="2">
            <a:schemeClr val="accent3">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a:lstStyle/>
          <a:p>
            <a:pPr algn="ctr"/>
            <a:r>
              <a:rPr lang="en-US" sz="1600" b="1">
                <a:gradFill>
                  <a:gsLst>
                    <a:gs pos="34615">
                      <a:schemeClr val="accent1"/>
                    </a:gs>
                    <a:gs pos="52000">
                      <a:schemeClr val="accent1"/>
                    </a:gs>
                  </a:gsLst>
                  <a:lin ang="5400000" scaled="0"/>
                </a:gradFill>
              </a:rPr>
              <a:t>3</a:t>
            </a:r>
          </a:p>
        </p:txBody>
      </p:sp>
      <p:sp>
        <p:nvSpPr>
          <p:cNvPr id="54" name="Freeform: Shape 53">
            <a:extLst>
              <a:ext uri="{FF2B5EF4-FFF2-40B4-BE49-F238E27FC236}">
                <a16:creationId xmlns:a16="http://schemas.microsoft.com/office/drawing/2014/main" id="{BD1FFF26-10F6-411B-9C39-FFBD81DA8BB0}"/>
              </a:ext>
            </a:extLst>
          </p:cNvPr>
          <p:cNvSpPr/>
          <p:nvPr/>
        </p:nvSpPr>
        <p:spPr>
          <a:xfrm>
            <a:off x="1342529" y="4313392"/>
            <a:ext cx="6943357" cy="276999"/>
          </a:xfrm>
          <a:custGeom>
            <a:avLst/>
            <a:gdLst>
              <a:gd name="connsiteX0" fmla="*/ 0 w 6943357"/>
              <a:gd name="connsiteY0" fmla="*/ 0 h 485018"/>
              <a:gd name="connsiteX1" fmla="*/ 6943357 w 6943357"/>
              <a:gd name="connsiteY1" fmla="*/ 0 h 485018"/>
              <a:gd name="connsiteX2" fmla="*/ 6943357 w 6943357"/>
              <a:gd name="connsiteY2" fmla="*/ 485018 h 485018"/>
              <a:gd name="connsiteX3" fmla="*/ 0 w 6943357"/>
              <a:gd name="connsiteY3" fmla="*/ 485018 h 485018"/>
              <a:gd name="connsiteX4" fmla="*/ 0 w 6943357"/>
              <a:gd name="connsiteY4" fmla="*/ 0 h 485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357" h="485018">
                <a:moveTo>
                  <a:pt x="0" y="0"/>
                </a:moveTo>
                <a:lnTo>
                  <a:pt x="6943357" y="0"/>
                </a:lnTo>
                <a:lnTo>
                  <a:pt x="6943357" y="485018"/>
                </a:lnTo>
                <a:lnTo>
                  <a:pt x="0" y="485018"/>
                </a:lnTo>
                <a:lnTo>
                  <a:pt x="0" y="0"/>
                </a:lnTo>
                <a:close/>
              </a:path>
            </a:pathLst>
          </a:custGeom>
          <a:noFill/>
          <a:ln>
            <a:no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lvl="0" indent="0" algn="l" defTabSz="1066800">
              <a:lnSpc>
                <a:spcPct val="90000"/>
              </a:lnSpc>
              <a:spcBef>
                <a:spcPct val="0"/>
              </a:spcBef>
              <a:spcAft>
                <a:spcPct val="35000"/>
              </a:spcAft>
              <a:buNone/>
            </a:pPr>
            <a:r>
              <a:rPr lang="en-US" sz="2000" kern="1200">
                <a:gradFill>
                  <a:gsLst>
                    <a:gs pos="30420">
                      <a:schemeClr val="tx1"/>
                    </a:gs>
                    <a:gs pos="25000">
                      <a:schemeClr val="tx1"/>
                    </a:gs>
                  </a:gsLst>
                  <a:lin ang="5400000" scaled="0"/>
                </a:gradFill>
                <a:latin typeface="Segoe UI" panose="020B0502040204020203" pitchFamily="34" charset="0"/>
                <a:cs typeface="Segoe UI" panose="020B0502040204020203" pitchFamily="34" charset="0"/>
              </a:rPr>
              <a:t>Define </a:t>
            </a:r>
            <a:r>
              <a:rPr lang="en-US" sz="2000" b="1" kern="1200">
                <a:gradFill>
                  <a:gsLst>
                    <a:gs pos="30420">
                      <a:schemeClr val="tx1"/>
                    </a:gs>
                    <a:gs pos="25000">
                      <a:schemeClr val="tx1"/>
                    </a:gs>
                  </a:gsLst>
                  <a:lin ang="5400000" scaled="0"/>
                </a:gradFill>
                <a:latin typeface="Segoe UI" panose="020B0502040204020203" pitchFamily="34" charset="0"/>
                <a:cs typeface="Segoe UI" panose="020B0502040204020203" pitchFamily="34" charset="0"/>
              </a:rPr>
              <a:t>bot persona</a:t>
            </a:r>
          </a:p>
        </p:txBody>
      </p:sp>
      <p:sp>
        <p:nvSpPr>
          <p:cNvPr id="55" name="Oval 54">
            <a:extLst>
              <a:ext uri="{FF2B5EF4-FFF2-40B4-BE49-F238E27FC236}">
                <a16:creationId xmlns:a16="http://schemas.microsoft.com/office/drawing/2014/main" id="{E9C05785-172E-4F30-AC7A-384E8AA8E0F2}"/>
              </a:ext>
            </a:extLst>
          </p:cNvPr>
          <p:cNvSpPr/>
          <p:nvPr/>
        </p:nvSpPr>
        <p:spPr>
          <a:xfrm>
            <a:off x="588263" y="4177571"/>
            <a:ext cx="548640" cy="548640"/>
          </a:xfrm>
          <a:prstGeom prst="ellipse">
            <a:avLst/>
          </a:prstGeom>
          <a:ln w="19050">
            <a:solidFill>
              <a:schemeClr val="bg1">
                <a:lumMod val="85000"/>
              </a:schemeClr>
            </a:solidFill>
          </a:ln>
        </p:spPr>
        <p:style>
          <a:lnRef idx="2">
            <a:schemeClr val="accent3">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a:lstStyle/>
          <a:p>
            <a:pPr algn="ctr"/>
            <a:r>
              <a:rPr lang="en-US" sz="1600" b="1">
                <a:gradFill>
                  <a:gsLst>
                    <a:gs pos="34615">
                      <a:schemeClr val="accent1"/>
                    </a:gs>
                    <a:gs pos="52000">
                      <a:schemeClr val="accent1"/>
                    </a:gs>
                  </a:gsLst>
                  <a:lin ang="5400000" scaled="0"/>
                </a:gradFill>
              </a:rPr>
              <a:t>4</a:t>
            </a:r>
          </a:p>
        </p:txBody>
      </p:sp>
      <p:sp>
        <p:nvSpPr>
          <p:cNvPr id="56" name="Freeform: Shape 55">
            <a:extLst>
              <a:ext uri="{FF2B5EF4-FFF2-40B4-BE49-F238E27FC236}">
                <a16:creationId xmlns:a16="http://schemas.microsoft.com/office/drawing/2014/main" id="{F3B2B9DB-BB06-4382-AFD4-04B3FE59813D}"/>
              </a:ext>
            </a:extLst>
          </p:cNvPr>
          <p:cNvSpPr/>
          <p:nvPr/>
        </p:nvSpPr>
        <p:spPr>
          <a:xfrm>
            <a:off x="1342529" y="5033346"/>
            <a:ext cx="7290907" cy="276999"/>
          </a:xfrm>
          <a:custGeom>
            <a:avLst/>
            <a:gdLst>
              <a:gd name="connsiteX0" fmla="*/ 0 w 7290907"/>
              <a:gd name="connsiteY0" fmla="*/ 0 h 485018"/>
              <a:gd name="connsiteX1" fmla="*/ 7290907 w 7290907"/>
              <a:gd name="connsiteY1" fmla="*/ 0 h 485018"/>
              <a:gd name="connsiteX2" fmla="*/ 7290907 w 7290907"/>
              <a:gd name="connsiteY2" fmla="*/ 485018 h 485018"/>
              <a:gd name="connsiteX3" fmla="*/ 0 w 7290907"/>
              <a:gd name="connsiteY3" fmla="*/ 485018 h 485018"/>
              <a:gd name="connsiteX4" fmla="*/ 0 w 7290907"/>
              <a:gd name="connsiteY4" fmla="*/ 0 h 485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907" h="485018">
                <a:moveTo>
                  <a:pt x="0" y="0"/>
                </a:moveTo>
                <a:lnTo>
                  <a:pt x="7290907" y="0"/>
                </a:lnTo>
                <a:lnTo>
                  <a:pt x="7290907" y="485018"/>
                </a:lnTo>
                <a:lnTo>
                  <a:pt x="0" y="485018"/>
                </a:lnTo>
                <a:lnTo>
                  <a:pt x="0" y="0"/>
                </a:lnTo>
                <a:close/>
              </a:path>
            </a:pathLst>
          </a:custGeom>
          <a:noFill/>
          <a:ln>
            <a:no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lvl="0" indent="0" algn="l" defTabSz="1066800">
              <a:lnSpc>
                <a:spcPct val="90000"/>
              </a:lnSpc>
              <a:spcBef>
                <a:spcPct val="0"/>
              </a:spcBef>
              <a:spcAft>
                <a:spcPct val="35000"/>
              </a:spcAft>
              <a:buNone/>
            </a:pPr>
            <a:r>
              <a:rPr lang="en-US" sz="2000" kern="1200">
                <a:gradFill>
                  <a:gsLst>
                    <a:gs pos="30420">
                      <a:schemeClr val="tx1"/>
                    </a:gs>
                    <a:gs pos="25000">
                      <a:schemeClr val="tx1"/>
                    </a:gs>
                  </a:gsLst>
                  <a:lin ang="5400000" scaled="0"/>
                </a:gradFill>
                <a:latin typeface="Segoe UI" panose="020B0502040204020203" pitchFamily="34" charset="0"/>
                <a:cs typeface="Segoe UI" panose="020B0502040204020203" pitchFamily="34" charset="0"/>
              </a:rPr>
              <a:t>Design </a:t>
            </a:r>
            <a:r>
              <a:rPr lang="en-US" sz="2000" b="1" kern="1200">
                <a:gradFill>
                  <a:gsLst>
                    <a:gs pos="30420">
                      <a:schemeClr val="tx1"/>
                    </a:gs>
                    <a:gs pos="25000">
                      <a:schemeClr val="tx1"/>
                    </a:gs>
                  </a:gsLst>
                  <a:lin ang="5400000" scaled="0"/>
                </a:gradFill>
                <a:latin typeface="Segoe UI" panose="020B0502040204020203" pitchFamily="34" charset="0"/>
                <a:cs typeface="Segoe UI" panose="020B0502040204020203" pitchFamily="34" charset="0"/>
              </a:rPr>
              <a:t>conversation flow</a:t>
            </a:r>
          </a:p>
        </p:txBody>
      </p:sp>
      <p:sp>
        <p:nvSpPr>
          <p:cNvPr id="57" name="Oval 56">
            <a:extLst>
              <a:ext uri="{FF2B5EF4-FFF2-40B4-BE49-F238E27FC236}">
                <a16:creationId xmlns:a16="http://schemas.microsoft.com/office/drawing/2014/main" id="{CE405428-6C15-4C94-949F-D4CF084F31D4}"/>
              </a:ext>
            </a:extLst>
          </p:cNvPr>
          <p:cNvSpPr/>
          <p:nvPr/>
        </p:nvSpPr>
        <p:spPr>
          <a:xfrm>
            <a:off x="588263" y="4897525"/>
            <a:ext cx="548640" cy="548640"/>
          </a:xfrm>
          <a:prstGeom prst="ellipse">
            <a:avLst/>
          </a:prstGeom>
          <a:ln w="19050">
            <a:solidFill>
              <a:schemeClr val="bg1">
                <a:lumMod val="85000"/>
              </a:schemeClr>
            </a:solidFill>
          </a:ln>
        </p:spPr>
        <p:style>
          <a:lnRef idx="2">
            <a:schemeClr val="accent3">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a:lstStyle/>
          <a:p>
            <a:pPr algn="ctr"/>
            <a:r>
              <a:rPr lang="en-US" sz="1600" b="1">
                <a:gradFill>
                  <a:gsLst>
                    <a:gs pos="34615">
                      <a:schemeClr val="accent1"/>
                    </a:gs>
                    <a:gs pos="52000">
                      <a:schemeClr val="accent1"/>
                    </a:gs>
                  </a:gsLst>
                  <a:lin ang="5400000" scaled="0"/>
                </a:gradFill>
              </a:rPr>
              <a:t>5</a:t>
            </a:r>
          </a:p>
        </p:txBody>
      </p:sp>
      <p:sp>
        <p:nvSpPr>
          <p:cNvPr id="22" name="create" title="Icon of a pencil with an arrow around it pointing counterclockwise">
            <a:extLst>
              <a:ext uri="{FF2B5EF4-FFF2-40B4-BE49-F238E27FC236}">
                <a16:creationId xmlns:a16="http://schemas.microsoft.com/office/drawing/2014/main" id="{86280AEA-18AD-46C2-BD29-BB04D34C0C19}"/>
              </a:ext>
            </a:extLst>
          </p:cNvPr>
          <p:cNvSpPr>
            <a:spLocks noChangeAspect="1" noEditPoints="1"/>
          </p:cNvSpPr>
          <p:nvPr/>
        </p:nvSpPr>
        <p:spPr bwMode="auto">
          <a:xfrm>
            <a:off x="11559627" y="1486387"/>
            <a:ext cx="324952" cy="318265"/>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2700"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3" name="Manufacturing_E99C" title="Icon of a robotic arm">
            <a:extLst>
              <a:ext uri="{FF2B5EF4-FFF2-40B4-BE49-F238E27FC236}">
                <a16:creationId xmlns:a16="http://schemas.microsoft.com/office/drawing/2014/main" id="{6DAB87FA-81B2-491C-AB20-7B9181395DC6}"/>
              </a:ext>
            </a:extLst>
          </p:cNvPr>
          <p:cNvSpPr>
            <a:spLocks noChangeAspect="1" noEditPoints="1"/>
          </p:cNvSpPr>
          <p:nvPr/>
        </p:nvSpPr>
        <p:spPr bwMode="auto">
          <a:xfrm>
            <a:off x="11605941" y="2244111"/>
            <a:ext cx="232326" cy="22710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st_4" title="Icon of a checklist">
            <a:extLst>
              <a:ext uri="{FF2B5EF4-FFF2-40B4-BE49-F238E27FC236}">
                <a16:creationId xmlns:a16="http://schemas.microsoft.com/office/drawing/2014/main" id="{B06B4696-77CD-47C7-BB63-F62E97A94165}"/>
              </a:ext>
            </a:extLst>
          </p:cNvPr>
          <p:cNvSpPr>
            <a:spLocks noChangeAspect="1" noEditPoints="1"/>
          </p:cNvSpPr>
          <p:nvPr/>
        </p:nvSpPr>
        <p:spPr bwMode="auto">
          <a:xfrm>
            <a:off x="11583254" y="2975962"/>
            <a:ext cx="277697" cy="187693"/>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Browser_3" title="Icon of a browser window with an arrow pointing from the outside to the center">
            <a:extLst>
              <a:ext uri="{FF2B5EF4-FFF2-40B4-BE49-F238E27FC236}">
                <a16:creationId xmlns:a16="http://schemas.microsoft.com/office/drawing/2014/main" id="{B8C17955-4EEF-41FF-A5B4-AF9C253F2A8B}"/>
              </a:ext>
            </a:extLst>
          </p:cNvPr>
          <p:cNvSpPr>
            <a:spLocks noChangeAspect="1" noEditPoints="1"/>
          </p:cNvSpPr>
          <p:nvPr/>
        </p:nvSpPr>
        <p:spPr bwMode="auto">
          <a:xfrm>
            <a:off x="11602721" y="3668399"/>
            <a:ext cx="238764" cy="2271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Org_ECA6" title="Icon of three boxes in a bracket chart">
            <a:extLst>
              <a:ext uri="{FF2B5EF4-FFF2-40B4-BE49-F238E27FC236}">
                <a16:creationId xmlns:a16="http://schemas.microsoft.com/office/drawing/2014/main" id="{91AB5CE7-11E5-49C8-A0E9-D7F0AF02B740}"/>
              </a:ext>
            </a:extLst>
          </p:cNvPr>
          <p:cNvSpPr>
            <a:spLocks noChangeAspect="1" noEditPoints="1"/>
          </p:cNvSpPr>
          <p:nvPr/>
        </p:nvSpPr>
        <p:spPr bwMode="auto">
          <a:xfrm>
            <a:off x="11608603" y="4380542"/>
            <a:ext cx="226997" cy="2271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7" name="PageEdit_EFB8" title="Icon of a document with a pencil on top of it">
            <a:extLst>
              <a:ext uri="{FF2B5EF4-FFF2-40B4-BE49-F238E27FC236}">
                <a16:creationId xmlns:a16="http://schemas.microsoft.com/office/drawing/2014/main" id="{13F09A70-AC22-4A07-8A2A-7E52F2F0BA9D}"/>
              </a:ext>
            </a:extLst>
          </p:cNvPr>
          <p:cNvSpPr>
            <a:spLocks noChangeAspect="1" noEditPoints="1"/>
          </p:cNvSpPr>
          <p:nvPr/>
        </p:nvSpPr>
        <p:spPr bwMode="auto">
          <a:xfrm>
            <a:off x="11648183" y="5097284"/>
            <a:ext cx="193639" cy="206462"/>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TextBox 38">
            <a:extLst>
              <a:ext uri="{FF2B5EF4-FFF2-40B4-BE49-F238E27FC236}">
                <a16:creationId xmlns:a16="http://schemas.microsoft.com/office/drawing/2014/main" id="{DE0C5430-806D-47AB-AAC3-99937D29A2D5}"/>
              </a:ext>
            </a:extLst>
          </p:cNvPr>
          <p:cNvSpPr txBox="1"/>
          <p:nvPr/>
        </p:nvSpPr>
        <p:spPr>
          <a:xfrm>
            <a:off x="12671429" y="1522370"/>
            <a:ext cx="409494" cy="251817"/>
          </a:xfrm>
          <a:prstGeom prst="rect">
            <a:avLst/>
          </a:prstGeom>
          <a:noFill/>
        </p:spPr>
        <p:txBody>
          <a:bodyPr wrap="none" lIns="0" tIns="0" rIns="0" bIns="0" rtlCol="0" anchor="ctr" anchorCtr="0">
            <a:spAutoFit/>
          </a:bodyPr>
          <a:lstStyle/>
          <a:p>
            <a:pPr algn="l"/>
            <a:r>
              <a:rPr lang="en-US">
                <a:gradFill>
                  <a:gsLst>
                    <a:gs pos="13986">
                      <a:schemeClr val="accent1"/>
                    </a:gs>
                    <a:gs pos="22000">
                      <a:schemeClr val="accent1"/>
                    </a:gs>
                  </a:gsLst>
                  <a:lin ang="5400000" scaled="0"/>
                </a:gradFill>
                <a:latin typeface="+mj-lt"/>
              </a:rPr>
              <a:t>Plan</a:t>
            </a:r>
          </a:p>
        </p:txBody>
      </p:sp>
      <p:sp>
        <p:nvSpPr>
          <p:cNvPr id="40" name="TextBox 39">
            <a:extLst>
              <a:ext uri="{FF2B5EF4-FFF2-40B4-BE49-F238E27FC236}">
                <a16:creationId xmlns:a16="http://schemas.microsoft.com/office/drawing/2014/main" id="{FEE747F5-966E-4EAB-BA4E-FF8D5C29060F}"/>
              </a:ext>
            </a:extLst>
          </p:cNvPr>
          <p:cNvSpPr txBox="1"/>
          <p:nvPr/>
        </p:nvSpPr>
        <p:spPr>
          <a:xfrm>
            <a:off x="12671429" y="2276484"/>
            <a:ext cx="323515" cy="167878"/>
          </a:xfrm>
          <a:prstGeom prst="rect">
            <a:avLst/>
          </a:prstGeom>
          <a:noFill/>
        </p:spPr>
        <p:txBody>
          <a:bodyPr wrap="none" lIns="0" tIns="0" rIns="0" bIns="0" rtlCol="0" anchor="ctr" anchorCtr="0">
            <a:spAutoFit/>
          </a:bodyPr>
          <a:lstStyle/>
          <a:p>
            <a:pPr algn="l"/>
            <a:r>
              <a:rPr lang="en-US" sz="1200">
                <a:gradFill>
                  <a:gsLst>
                    <a:gs pos="4895">
                      <a:schemeClr val="bg1">
                        <a:lumMod val="85000"/>
                      </a:schemeClr>
                    </a:gs>
                    <a:gs pos="13986">
                      <a:schemeClr val="bg1">
                        <a:lumMod val="85000"/>
                      </a:schemeClr>
                    </a:gs>
                  </a:gsLst>
                  <a:lin ang="5400000" scaled="0"/>
                </a:gradFill>
                <a:latin typeface="+mj-lt"/>
              </a:rPr>
              <a:t>Build</a:t>
            </a:r>
          </a:p>
        </p:txBody>
      </p:sp>
      <p:sp>
        <p:nvSpPr>
          <p:cNvPr id="41" name="TextBox 40">
            <a:extLst>
              <a:ext uri="{FF2B5EF4-FFF2-40B4-BE49-F238E27FC236}">
                <a16:creationId xmlns:a16="http://schemas.microsoft.com/office/drawing/2014/main" id="{0F89CF01-7FE8-4F14-9C7E-19A3CE76DF87}"/>
              </a:ext>
            </a:extLst>
          </p:cNvPr>
          <p:cNvSpPr txBox="1"/>
          <p:nvPr/>
        </p:nvSpPr>
        <p:spPr>
          <a:xfrm>
            <a:off x="12671429" y="2988627"/>
            <a:ext cx="248728" cy="167878"/>
          </a:xfrm>
          <a:prstGeom prst="rect">
            <a:avLst/>
          </a:prstGeom>
          <a:noFill/>
        </p:spPr>
        <p:txBody>
          <a:bodyPr wrap="none" lIns="0" tIns="0" rIns="0" bIns="0" rtlCol="0" anchor="ctr" anchorCtr="0">
            <a:spAutoFit/>
          </a:bodyPr>
          <a:lstStyle/>
          <a:p>
            <a:pPr algn="l"/>
            <a:r>
              <a:rPr lang="en-US" sz="1200">
                <a:gradFill>
                  <a:gsLst>
                    <a:gs pos="4895">
                      <a:schemeClr val="bg1">
                        <a:lumMod val="85000"/>
                      </a:schemeClr>
                    </a:gs>
                    <a:gs pos="13986">
                      <a:schemeClr val="bg1">
                        <a:lumMod val="85000"/>
                      </a:schemeClr>
                    </a:gs>
                  </a:gsLst>
                  <a:lin ang="5400000" scaled="0"/>
                </a:gradFill>
                <a:latin typeface="+mj-lt"/>
              </a:rPr>
              <a:t>Test</a:t>
            </a:r>
          </a:p>
        </p:txBody>
      </p:sp>
      <p:sp>
        <p:nvSpPr>
          <p:cNvPr id="42" name="TextBox 41">
            <a:extLst>
              <a:ext uri="{FF2B5EF4-FFF2-40B4-BE49-F238E27FC236}">
                <a16:creationId xmlns:a16="http://schemas.microsoft.com/office/drawing/2014/main" id="{AA101879-E277-4EC3-A3D4-FC0A0612B2A0}"/>
              </a:ext>
            </a:extLst>
          </p:cNvPr>
          <p:cNvSpPr txBox="1"/>
          <p:nvPr/>
        </p:nvSpPr>
        <p:spPr>
          <a:xfrm>
            <a:off x="12671429" y="3700772"/>
            <a:ext cx="461956" cy="167878"/>
          </a:xfrm>
          <a:prstGeom prst="rect">
            <a:avLst/>
          </a:prstGeom>
          <a:noFill/>
        </p:spPr>
        <p:txBody>
          <a:bodyPr wrap="none" lIns="0" tIns="0" rIns="0" bIns="0" rtlCol="0" anchor="ctr" anchorCtr="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sz="1200">
                <a:gradFill>
                  <a:gsLst>
                    <a:gs pos="4895">
                      <a:schemeClr val="bg1">
                        <a:lumMod val="85000"/>
                      </a:schemeClr>
                    </a:gs>
                    <a:gs pos="13986">
                      <a:schemeClr val="bg1">
                        <a:lumMod val="85000"/>
                      </a:schemeClr>
                    </a:gs>
                  </a:gsLst>
                  <a:lin ang="5400000" scaled="0"/>
                </a:gradFill>
              </a:rPr>
              <a:t>Publish</a:t>
            </a:r>
          </a:p>
        </p:txBody>
      </p:sp>
      <p:sp>
        <p:nvSpPr>
          <p:cNvPr id="43" name="TextBox 42">
            <a:extLst>
              <a:ext uri="{FF2B5EF4-FFF2-40B4-BE49-F238E27FC236}">
                <a16:creationId xmlns:a16="http://schemas.microsoft.com/office/drawing/2014/main" id="{9679F7C6-201F-4D53-9B88-14013058559C}"/>
              </a:ext>
            </a:extLst>
          </p:cNvPr>
          <p:cNvSpPr txBox="1"/>
          <p:nvPr/>
        </p:nvSpPr>
        <p:spPr>
          <a:xfrm>
            <a:off x="12671429" y="4412916"/>
            <a:ext cx="524619" cy="167878"/>
          </a:xfrm>
          <a:prstGeom prst="rect">
            <a:avLst/>
          </a:prstGeom>
          <a:noFill/>
        </p:spPr>
        <p:txBody>
          <a:bodyPr wrap="none" lIns="0" tIns="0" rIns="0" bIns="0" rtlCol="0" anchor="ctr" anchorCtr="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sz="1200">
                <a:gradFill>
                  <a:gsLst>
                    <a:gs pos="4895">
                      <a:schemeClr val="bg1">
                        <a:lumMod val="85000"/>
                      </a:schemeClr>
                    </a:gs>
                    <a:gs pos="13986">
                      <a:schemeClr val="bg1">
                        <a:lumMod val="85000"/>
                      </a:schemeClr>
                    </a:gs>
                  </a:gsLst>
                  <a:lin ang="5400000" scaled="0"/>
                </a:gradFill>
              </a:rPr>
              <a:t>Connect</a:t>
            </a:r>
          </a:p>
        </p:txBody>
      </p:sp>
      <p:sp>
        <p:nvSpPr>
          <p:cNvPr id="44" name="TextBox 43">
            <a:extLst>
              <a:ext uri="{FF2B5EF4-FFF2-40B4-BE49-F238E27FC236}">
                <a16:creationId xmlns:a16="http://schemas.microsoft.com/office/drawing/2014/main" id="{5E999C1B-2EB1-43D0-9D0F-1C23E55CD581}"/>
              </a:ext>
            </a:extLst>
          </p:cNvPr>
          <p:cNvSpPr txBox="1"/>
          <p:nvPr/>
        </p:nvSpPr>
        <p:spPr>
          <a:xfrm>
            <a:off x="12671429" y="5125060"/>
            <a:ext cx="530215" cy="167878"/>
          </a:xfrm>
          <a:prstGeom prst="rect">
            <a:avLst/>
          </a:prstGeom>
          <a:noFill/>
        </p:spPr>
        <p:txBody>
          <a:bodyPr wrap="none" lIns="0" tIns="0" rIns="0" bIns="0" rtlCol="0" anchor="ctr" anchorCtr="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sz="1200">
                <a:gradFill>
                  <a:gsLst>
                    <a:gs pos="4895">
                      <a:schemeClr val="bg1">
                        <a:lumMod val="85000"/>
                      </a:schemeClr>
                    </a:gs>
                    <a:gs pos="13986">
                      <a:schemeClr val="bg1">
                        <a:lumMod val="85000"/>
                      </a:schemeClr>
                    </a:gs>
                  </a:gsLst>
                  <a:lin ang="5400000" scaled="0"/>
                </a:gradFill>
              </a:rPr>
              <a:t>Evaluate</a:t>
            </a:r>
          </a:p>
        </p:txBody>
      </p:sp>
      <p:sp>
        <p:nvSpPr>
          <p:cNvPr id="45" name="Text Placeholder 1">
            <a:extLst>
              <a:ext uri="{FF2B5EF4-FFF2-40B4-BE49-F238E27FC236}">
                <a16:creationId xmlns:a16="http://schemas.microsoft.com/office/drawing/2014/main" id="{E4EAA7BD-7CA5-4366-8862-EF3E92E0D02E}"/>
              </a:ext>
            </a:extLst>
          </p:cNvPr>
          <p:cNvSpPr txBox="1">
            <a:spLocks/>
          </p:cNvSpPr>
          <p:nvPr/>
        </p:nvSpPr>
        <p:spPr>
          <a:xfrm>
            <a:off x="588263" y="5983611"/>
            <a:ext cx="9132000"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buFont typeface="Wingdings" panose="05000000000000000000" pitchFamily="2" charset="2"/>
              <a:buNone/>
            </a:pPr>
            <a:r>
              <a:rPr lang="en-US" sz="2000">
                <a:gradFill>
                  <a:gsLst>
                    <a:gs pos="30420">
                      <a:schemeClr val="tx1"/>
                    </a:gs>
                    <a:gs pos="25000">
                      <a:schemeClr val="tx1"/>
                    </a:gs>
                  </a:gsLst>
                  <a:lin ang="5400000" scaled="0"/>
                </a:gradFill>
                <a:latin typeface="+mn-lt"/>
              </a:rPr>
              <a:t>… and build the experience in parts; start simple and layer in sophistication</a:t>
            </a:r>
            <a:endParaRPr lang="en-US" sz="2400">
              <a:gradFill>
                <a:gsLst>
                  <a:gs pos="30420">
                    <a:schemeClr val="tx1"/>
                  </a:gs>
                  <a:gs pos="25000">
                    <a:schemeClr val="tx1"/>
                  </a:gs>
                </a:gsLst>
                <a:lin ang="5400000" scaled="0"/>
              </a:gradFill>
              <a:latin typeface="+mn-lt"/>
            </a:endParaRPr>
          </a:p>
        </p:txBody>
      </p:sp>
    </p:spTree>
    <p:extLst>
      <p:ext uri="{BB962C8B-B14F-4D97-AF65-F5344CB8AC3E}">
        <p14:creationId xmlns:p14="http://schemas.microsoft.com/office/powerpoint/2010/main" val="12856911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8ADEA-DA5B-4F63-A1AF-608AE37D169F}"/>
              </a:ext>
            </a:extLst>
          </p:cNvPr>
          <p:cNvSpPr>
            <a:spLocks noGrp="1"/>
          </p:cNvSpPr>
          <p:nvPr>
            <p:ph type="title"/>
          </p:nvPr>
        </p:nvSpPr>
        <p:spPr>
          <a:xfrm>
            <a:off x="588263" y="457200"/>
            <a:ext cx="11018520" cy="553998"/>
          </a:xfrm>
        </p:spPr>
        <p:txBody>
          <a:bodyPr/>
          <a:lstStyle/>
          <a:p>
            <a:r>
              <a:rPr lang="en-US"/>
              <a:t>Conversation patterns</a:t>
            </a:r>
            <a:endParaRPr lang="en-IN"/>
          </a:p>
        </p:txBody>
      </p:sp>
      <p:sp>
        <p:nvSpPr>
          <p:cNvPr id="21" name="Rectangle 20">
            <a:extLst>
              <a:ext uri="{FF2B5EF4-FFF2-40B4-BE49-F238E27FC236}">
                <a16:creationId xmlns:a16="http://schemas.microsoft.com/office/drawing/2014/main" id="{8DD692BC-8285-4A0B-9C8F-C13328F95619}"/>
              </a:ext>
            </a:extLst>
          </p:cNvPr>
          <p:cNvSpPr/>
          <p:nvPr/>
        </p:nvSpPr>
        <p:spPr>
          <a:xfrm>
            <a:off x="9418320" y="2567159"/>
            <a:ext cx="1554480" cy="664797"/>
          </a:xfrm>
          <a:prstGeom prst="rect">
            <a:avLst/>
          </a:prstGeom>
          <a:solidFill>
            <a:schemeClr val="bg1"/>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0" tIns="0" rIns="0" bIns="0" anchor="b"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45804">
                      <a:schemeClr val="accent1"/>
                    </a:gs>
                    <a:gs pos="30420">
                      <a:schemeClr val="accent1"/>
                    </a:gs>
                  </a:gsLst>
                  <a:lin ang="5400000" scaled="0"/>
                </a:gradFill>
                <a:effectLst/>
                <a:uLnTx/>
                <a:uFillTx/>
                <a:latin typeface="Segoe UI Semibold"/>
                <a:ea typeface="+mn-ea"/>
                <a:cs typeface="+mn-cs"/>
              </a:rPr>
              <a:t>Multi-turn conversational task completion</a:t>
            </a:r>
          </a:p>
        </p:txBody>
      </p:sp>
      <p:sp>
        <p:nvSpPr>
          <p:cNvPr id="11" name="Rectangle 10">
            <a:extLst>
              <a:ext uri="{FF2B5EF4-FFF2-40B4-BE49-F238E27FC236}">
                <a16:creationId xmlns:a16="http://schemas.microsoft.com/office/drawing/2014/main" id="{7D893515-E41D-4DBC-815F-1E4A0C783366}"/>
              </a:ext>
            </a:extLst>
          </p:cNvPr>
          <p:cNvSpPr/>
          <p:nvPr/>
        </p:nvSpPr>
        <p:spPr>
          <a:xfrm>
            <a:off x="588263" y="3010357"/>
            <a:ext cx="1554480" cy="221599"/>
          </a:xfrm>
          <a:prstGeom prst="rect">
            <a:avLst/>
          </a:prstGeom>
          <a:solidFill>
            <a:schemeClr val="bg1"/>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0" tIns="0" rIns="0" bIns="0" anchor="b"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45804">
                      <a:schemeClr val="accent1"/>
                    </a:gs>
                    <a:gs pos="30420">
                      <a:schemeClr val="accent1"/>
                    </a:gs>
                  </a:gsLst>
                  <a:lin ang="5400000" scaled="0"/>
                </a:gradFill>
                <a:effectLst/>
                <a:uLnTx/>
                <a:uFillTx/>
                <a:latin typeface="Segoe UI Semibold"/>
                <a:ea typeface="+mn-ea"/>
                <a:cs typeface="+mn-cs"/>
              </a:rPr>
              <a:t>One-turn FAQ</a:t>
            </a:r>
          </a:p>
        </p:txBody>
      </p:sp>
      <p:sp>
        <p:nvSpPr>
          <p:cNvPr id="13" name="Rectangle 12">
            <a:extLst>
              <a:ext uri="{FF2B5EF4-FFF2-40B4-BE49-F238E27FC236}">
                <a16:creationId xmlns:a16="http://schemas.microsoft.com/office/drawing/2014/main" id="{24BCC56E-2B3F-4FED-B1A2-AAC8A6A9707F}"/>
              </a:ext>
            </a:extLst>
          </p:cNvPr>
          <p:cNvSpPr/>
          <p:nvPr/>
        </p:nvSpPr>
        <p:spPr>
          <a:xfrm>
            <a:off x="2354274" y="2788758"/>
            <a:ext cx="1554480" cy="443198"/>
          </a:xfrm>
          <a:prstGeom prst="rect">
            <a:avLst/>
          </a:prstGeom>
          <a:solidFill>
            <a:schemeClr val="bg1"/>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0" tIns="0" rIns="0" bIns="0" anchor="b"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45804">
                      <a:schemeClr val="accent1"/>
                    </a:gs>
                    <a:gs pos="30420">
                      <a:schemeClr val="accent1"/>
                    </a:gs>
                  </a:gsLst>
                  <a:lin ang="5400000" scaled="0"/>
                </a:gradFill>
                <a:effectLst/>
                <a:uLnTx/>
                <a:uFillTx/>
                <a:latin typeface="Segoe UI Semibold"/>
                <a:ea typeface="+mn-ea"/>
                <a:cs typeface="+mn-cs"/>
              </a:rPr>
              <a:t>Intelligent notification</a:t>
            </a:r>
          </a:p>
        </p:txBody>
      </p:sp>
      <p:sp>
        <p:nvSpPr>
          <p:cNvPr id="15" name="Rectangle 14">
            <a:extLst>
              <a:ext uri="{FF2B5EF4-FFF2-40B4-BE49-F238E27FC236}">
                <a16:creationId xmlns:a16="http://schemas.microsoft.com/office/drawing/2014/main" id="{10757212-AB06-4A21-BB93-6A1A6F0AD891}"/>
              </a:ext>
            </a:extLst>
          </p:cNvPr>
          <p:cNvSpPr/>
          <p:nvPr/>
        </p:nvSpPr>
        <p:spPr>
          <a:xfrm>
            <a:off x="4120285" y="2567159"/>
            <a:ext cx="1554480" cy="664797"/>
          </a:xfrm>
          <a:prstGeom prst="rect">
            <a:avLst/>
          </a:prstGeom>
          <a:solidFill>
            <a:schemeClr val="bg1"/>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0" tIns="0" rIns="0" bIns="0" anchor="b"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45804">
                      <a:schemeClr val="accent1"/>
                    </a:gs>
                    <a:gs pos="30420">
                      <a:schemeClr val="accent1"/>
                    </a:gs>
                  </a:gsLst>
                  <a:lin ang="5400000" scaled="0"/>
                </a:gradFill>
                <a:effectLst/>
                <a:uLnTx/>
                <a:uFillTx/>
                <a:latin typeface="Segoe UI Semibold"/>
                <a:ea typeface="+mn-ea"/>
                <a:cs typeface="+mn-cs"/>
              </a:rPr>
              <a:t>One-turn intelligent response</a:t>
            </a:r>
          </a:p>
        </p:txBody>
      </p:sp>
      <p:sp>
        <p:nvSpPr>
          <p:cNvPr id="17" name="Rectangle 16">
            <a:extLst>
              <a:ext uri="{FF2B5EF4-FFF2-40B4-BE49-F238E27FC236}">
                <a16:creationId xmlns:a16="http://schemas.microsoft.com/office/drawing/2014/main" id="{9207A34F-0050-4CDA-9B38-79581C6D56B4}"/>
              </a:ext>
            </a:extLst>
          </p:cNvPr>
          <p:cNvSpPr/>
          <p:nvPr/>
        </p:nvSpPr>
        <p:spPr>
          <a:xfrm>
            <a:off x="5886296" y="2567159"/>
            <a:ext cx="1554480" cy="664797"/>
          </a:xfrm>
          <a:prstGeom prst="rect">
            <a:avLst/>
          </a:prstGeom>
          <a:solidFill>
            <a:schemeClr val="bg1"/>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0" tIns="0" rIns="0" bIns="0" anchor="b"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45804">
                      <a:schemeClr val="accent1"/>
                    </a:gs>
                    <a:gs pos="30420">
                      <a:schemeClr val="accent1"/>
                    </a:gs>
                  </a:gsLst>
                  <a:lin ang="5400000" scaled="0"/>
                </a:gradFill>
                <a:effectLst/>
                <a:uLnTx/>
                <a:uFillTx/>
                <a:latin typeface="Segoe UI Semibold"/>
                <a:ea typeface="+mn-ea"/>
                <a:cs typeface="+mn-cs"/>
              </a:rPr>
              <a:t>Contextual guided assistance</a:t>
            </a:r>
          </a:p>
        </p:txBody>
      </p:sp>
      <p:sp>
        <p:nvSpPr>
          <p:cNvPr id="19" name="Rectangle 18">
            <a:extLst>
              <a:ext uri="{FF2B5EF4-FFF2-40B4-BE49-F238E27FC236}">
                <a16:creationId xmlns:a16="http://schemas.microsoft.com/office/drawing/2014/main" id="{32B9D1F2-E42F-4CB1-804B-71FC72DDE458}"/>
              </a:ext>
            </a:extLst>
          </p:cNvPr>
          <p:cNvSpPr/>
          <p:nvPr/>
        </p:nvSpPr>
        <p:spPr>
          <a:xfrm>
            <a:off x="7652307" y="2567159"/>
            <a:ext cx="1554480" cy="664797"/>
          </a:xfrm>
          <a:prstGeom prst="rect">
            <a:avLst/>
          </a:prstGeom>
          <a:solidFill>
            <a:schemeClr val="bg1"/>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0" tIns="0" rIns="0" bIns="0" anchor="b"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45804">
                      <a:schemeClr val="accent1"/>
                    </a:gs>
                    <a:gs pos="30420">
                      <a:schemeClr val="accent1"/>
                    </a:gs>
                  </a:gsLst>
                  <a:lin ang="5400000" scaled="0"/>
                </a:gradFill>
                <a:effectLst/>
                <a:uLnTx/>
                <a:uFillTx/>
                <a:latin typeface="Segoe UI Semibold"/>
                <a:ea typeface="+mn-ea"/>
                <a:cs typeface="+mn-cs"/>
              </a:rPr>
              <a:t>Multi-turn process guidance</a:t>
            </a:r>
          </a:p>
        </p:txBody>
      </p:sp>
      <p:sp>
        <p:nvSpPr>
          <p:cNvPr id="61" name="Speech Bubble: Rectangle 4">
            <a:extLst>
              <a:ext uri="{FF2B5EF4-FFF2-40B4-BE49-F238E27FC236}">
                <a16:creationId xmlns:a16="http://schemas.microsoft.com/office/drawing/2014/main" id="{F9261AC2-7BF5-491E-99DF-84B59E444D72}"/>
              </a:ext>
            </a:extLst>
          </p:cNvPr>
          <p:cNvSpPr txBox="1"/>
          <p:nvPr/>
        </p:nvSpPr>
        <p:spPr>
          <a:xfrm>
            <a:off x="9418320" y="3494941"/>
            <a:ext cx="1554480" cy="2468880"/>
          </a:xfrm>
          <a:prstGeom prst="rect">
            <a:avLst/>
          </a:prstGeom>
        </p:spPr>
        <p:style>
          <a:lnRef idx="0">
            <a:scrgbClr r="0" g="0" b="0"/>
          </a:lnRef>
          <a:fillRef idx="0">
            <a:scrgbClr r="0" g="0" b="0"/>
          </a:fillRef>
          <a:effectRef idx="0">
            <a:scrgbClr r="0" g="0" b="0"/>
          </a:effectRef>
          <a:fontRef idx="minor">
            <a:schemeClr val="lt1">
              <a:hueOff val="0"/>
              <a:satOff val="0"/>
              <a:lumOff val="0"/>
              <a:alphaOff val="0"/>
            </a:schemeClr>
          </a:fontRef>
        </p:style>
        <p:txBody>
          <a:bodyPr spcFirstLastPara="0" vert="horz" wrap="square" lIns="0" tIns="0" rIns="0" bIns="0" numCol="1" spcCol="1270" anchor="t" anchorCtr="0">
            <a:noAutofit/>
          </a:bodyPr>
          <a:lstStyle/>
          <a:p>
            <a:pPr marL="0" marR="0" lvl="0" indent="0" algn="l" defTabSz="44450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This is a multi-turn conversational pattern typically leading to a task completion scenario. </a:t>
            </a:r>
            <a:b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In this type of pattern, </a:t>
            </a:r>
            <a:b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the user is not restricted </a:t>
            </a:r>
            <a:b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to fixed responses and </a:t>
            </a:r>
            <a:b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can potentially provide </a:t>
            </a:r>
            <a:b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free-form natural language response. The bot will need to interpret this within </a:t>
            </a:r>
            <a:b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the context of the process the user is in. Typical task completion use cases such as change address or </a:t>
            </a:r>
            <a:b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reset password call into</a:t>
            </a:r>
            <a:b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this category.</a:t>
            </a:r>
          </a:p>
        </p:txBody>
      </p:sp>
      <p:sp>
        <p:nvSpPr>
          <p:cNvPr id="62" name="Speech Bubble: Rectangle 6">
            <a:extLst>
              <a:ext uri="{FF2B5EF4-FFF2-40B4-BE49-F238E27FC236}">
                <a16:creationId xmlns:a16="http://schemas.microsoft.com/office/drawing/2014/main" id="{1EE8DF5F-2486-4999-8A81-0F1ED6ADAE66}"/>
              </a:ext>
            </a:extLst>
          </p:cNvPr>
          <p:cNvSpPr txBox="1"/>
          <p:nvPr/>
        </p:nvSpPr>
        <p:spPr>
          <a:xfrm>
            <a:off x="7652307" y="3494941"/>
            <a:ext cx="1554480" cy="2468880"/>
          </a:xfrm>
          <a:prstGeom prst="rect">
            <a:avLst/>
          </a:prstGeom>
        </p:spPr>
        <p:style>
          <a:lnRef idx="0">
            <a:scrgbClr r="0" g="0" b="0"/>
          </a:lnRef>
          <a:fillRef idx="0">
            <a:scrgbClr r="0" g="0" b="0"/>
          </a:fillRef>
          <a:effectRef idx="0">
            <a:scrgbClr r="0" g="0" b="0"/>
          </a:effectRef>
          <a:fontRef idx="minor">
            <a:schemeClr val="lt1">
              <a:hueOff val="0"/>
              <a:satOff val="0"/>
              <a:lumOff val="0"/>
              <a:alphaOff val="0"/>
            </a:schemeClr>
          </a:fontRef>
        </p:style>
        <p:txBody>
          <a:bodyPr spcFirstLastPara="0" vert="horz" wrap="square" lIns="0" tIns="0" rIns="0" bIns="0" numCol="1" spcCol="1270" anchor="t" anchorCtr="0">
            <a:noAutofit/>
          </a:bodyPr>
          <a:lstStyle/>
          <a:p>
            <a:pPr marL="0" marR="0" lvl="0" indent="0" algn="l" defTabSz="44450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This is a unique scenario within the &lt;Customer Name&gt; domain – there </a:t>
            </a:r>
            <a:b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are a number of process flows established that a </a:t>
            </a:r>
            <a:b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bot can be enabled to do </a:t>
            </a:r>
            <a:b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a user walk-through. While these are multi-turn dialog scenarios, they are not truly conversational as the user responses are restricted to yes/no only with potentially an option to opt out or cancel the guided assistance.</a:t>
            </a:r>
          </a:p>
        </p:txBody>
      </p:sp>
      <p:sp>
        <p:nvSpPr>
          <p:cNvPr id="63" name="Speech Bubble: Rectangle 8">
            <a:extLst>
              <a:ext uri="{FF2B5EF4-FFF2-40B4-BE49-F238E27FC236}">
                <a16:creationId xmlns:a16="http://schemas.microsoft.com/office/drawing/2014/main" id="{3E62BE06-49E8-424A-AC02-1C393031F3B8}"/>
              </a:ext>
            </a:extLst>
          </p:cNvPr>
          <p:cNvSpPr txBox="1"/>
          <p:nvPr/>
        </p:nvSpPr>
        <p:spPr>
          <a:xfrm>
            <a:off x="5886296" y="3494941"/>
            <a:ext cx="1554480" cy="2468880"/>
          </a:xfrm>
          <a:prstGeom prst="rect">
            <a:avLst/>
          </a:prstGeom>
        </p:spPr>
        <p:style>
          <a:lnRef idx="0">
            <a:scrgbClr r="0" g="0" b="0"/>
          </a:lnRef>
          <a:fillRef idx="0">
            <a:scrgbClr r="0" g="0" b="0"/>
          </a:fillRef>
          <a:effectRef idx="0">
            <a:scrgbClr r="0" g="0" b="0"/>
          </a:effectRef>
          <a:fontRef idx="minor">
            <a:schemeClr val="lt1">
              <a:hueOff val="0"/>
              <a:satOff val="0"/>
              <a:lumOff val="0"/>
              <a:alphaOff val="0"/>
            </a:schemeClr>
          </a:fontRef>
        </p:style>
        <p:txBody>
          <a:bodyPr spcFirstLastPara="0" vert="horz" wrap="square" lIns="0" tIns="0" rIns="0" bIns="0" numCol="1" spcCol="1270" anchor="t" anchorCtr="0">
            <a:noAutofit/>
          </a:bodyPr>
          <a:lstStyle/>
          <a:p>
            <a:pPr marL="0" marR="0" lvl="0" indent="0" algn="l" defTabSz="44450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In this scenario, context </a:t>
            </a:r>
            <a:b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is associated with the </a:t>
            </a:r>
            <a:b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page/URL the user is on as opposed to who the user is. &lt;Customer Name&gt; has a number of scenarios where a user needs to navigate a series of pages to complete a process (e.g., application enrollment, transfer credits, etc.) and would like the </a:t>
            </a:r>
            <a:b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bot to be able to answer questions within this context. Since these </a:t>
            </a:r>
            <a:b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are single turn and static question-answer pairs,</a:t>
            </a:r>
            <a:b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br>
            <a:r>
              <a:rPr kumimoji="0" lang="en-US" sz="1000" b="0" i="0" u="none" strike="noStrike" kern="1200" cap="none" spc="0" normalizeH="0" baseline="0" noProof="0" err="1">
                <a:ln>
                  <a:noFill/>
                </a:ln>
                <a:gradFill>
                  <a:gsLst>
                    <a:gs pos="30420">
                      <a:schemeClr val="tx1"/>
                    </a:gs>
                    <a:gs pos="25000">
                      <a:schemeClr val="tx1"/>
                    </a:gs>
                  </a:gsLst>
                  <a:lin ang="5400000" scaled="0"/>
                </a:gradFill>
                <a:effectLst/>
                <a:uLnTx/>
                <a:uFillTx/>
                <a:latin typeface="Segoe UI"/>
                <a:ea typeface="+mn-ea"/>
                <a:cs typeface="+mn-cs"/>
              </a:rPr>
              <a:t>QnA</a:t>
            </a: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 Maker can be </a:t>
            </a:r>
            <a:b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utilized</a:t>
            </a:r>
            <a:r>
              <a:rPr lang="en-US" sz="1000">
                <a:gradFill>
                  <a:gsLst>
                    <a:gs pos="30420">
                      <a:schemeClr val="tx1"/>
                    </a:gs>
                    <a:gs pos="25000">
                      <a:schemeClr val="tx1"/>
                    </a:gs>
                  </a:gsLst>
                  <a:lin ang="5400000" scaled="0"/>
                </a:gradFill>
                <a:latin typeface="Segoe UI"/>
              </a:rPr>
              <a:t> </a:t>
            </a: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for this pattern.</a:t>
            </a:r>
          </a:p>
        </p:txBody>
      </p:sp>
      <p:sp>
        <p:nvSpPr>
          <p:cNvPr id="64" name="Speech Bubble: Rectangle 10">
            <a:extLst>
              <a:ext uri="{FF2B5EF4-FFF2-40B4-BE49-F238E27FC236}">
                <a16:creationId xmlns:a16="http://schemas.microsoft.com/office/drawing/2014/main" id="{720BEAAC-52CA-45F6-AD55-1F9FDBD7E2BE}"/>
              </a:ext>
            </a:extLst>
          </p:cNvPr>
          <p:cNvSpPr txBox="1"/>
          <p:nvPr/>
        </p:nvSpPr>
        <p:spPr>
          <a:xfrm>
            <a:off x="4120285" y="3494941"/>
            <a:ext cx="1554480" cy="2468880"/>
          </a:xfrm>
          <a:prstGeom prst="rect">
            <a:avLst/>
          </a:prstGeom>
        </p:spPr>
        <p:style>
          <a:lnRef idx="0">
            <a:scrgbClr r="0" g="0" b="0"/>
          </a:lnRef>
          <a:fillRef idx="0">
            <a:scrgbClr r="0" g="0" b="0"/>
          </a:fillRef>
          <a:effectRef idx="0">
            <a:scrgbClr r="0" g="0" b="0"/>
          </a:effectRef>
          <a:fontRef idx="minor">
            <a:schemeClr val="lt1">
              <a:hueOff val="0"/>
              <a:satOff val="0"/>
              <a:lumOff val="0"/>
              <a:alphaOff val="0"/>
            </a:schemeClr>
          </a:fontRef>
        </p:style>
        <p:txBody>
          <a:bodyPr spcFirstLastPara="0" vert="horz" wrap="square" lIns="0" tIns="0" rIns="0" bIns="0" numCol="1" spcCol="1270" anchor="t" anchorCtr="0">
            <a:noAutofit/>
          </a:bodyPr>
          <a:lstStyle/>
          <a:p>
            <a:pPr marL="0" marR="0" lvl="0" indent="0" algn="l" defTabSz="44450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These are also </a:t>
            </a:r>
            <a:b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one-turn responses which don’t typically have a </a:t>
            </a:r>
            <a:b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follow-up or additional conversational flow. </a:t>
            </a:r>
            <a:b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These are “intelligent” terms as they need to be provided within the context of an active student ID. </a:t>
            </a:r>
            <a:b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For example, a student asking for their GPA information or other academic or account-related information which doesn’t typically require additional dialog. Machine learning-driven responses may also fall in this pattern.</a:t>
            </a:r>
          </a:p>
        </p:txBody>
      </p:sp>
      <p:sp>
        <p:nvSpPr>
          <p:cNvPr id="65" name="Speech Bubble: Rectangle 12">
            <a:extLst>
              <a:ext uri="{FF2B5EF4-FFF2-40B4-BE49-F238E27FC236}">
                <a16:creationId xmlns:a16="http://schemas.microsoft.com/office/drawing/2014/main" id="{E875FD7B-B3F5-41F2-AB05-B2F852AF12CC}"/>
              </a:ext>
            </a:extLst>
          </p:cNvPr>
          <p:cNvSpPr txBox="1"/>
          <p:nvPr/>
        </p:nvSpPr>
        <p:spPr>
          <a:xfrm>
            <a:off x="2354274" y="3494941"/>
            <a:ext cx="1554480" cy="2468880"/>
          </a:xfrm>
          <a:prstGeom prst="rect">
            <a:avLst/>
          </a:prstGeom>
        </p:spPr>
        <p:style>
          <a:lnRef idx="0">
            <a:scrgbClr r="0" g="0" b="0"/>
          </a:lnRef>
          <a:fillRef idx="0">
            <a:scrgbClr r="0" g="0" b="0"/>
          </a:fillRef>
          <a:effectRef idx="0">
            <a:scrgbClr r="0" g="0" b="0"/>
          </a:effectRef>
          <a:fontRef idx="minor">
            <a:schemeClr val="lt1">
              <a:hueOff val="0"/>
              <a:satOff val="0"/>
              <a:lumOff val="0"/>
              <a:alphaOff val="0"/>
            </a:schemeClr>
          </a:fontRef>
        </p:style>
        <p:txBody>
          <a:bodyPr spcFirstLastPara="0" vert="horz" wrap="square" lIns="0" tIns="0" rIns="0" bIns="0" numCol="1" spcCol="1270" anchor="t" anchorCtr="0">
            <a:noAutofit/>
          </a:bodyPr>
          <a:lstStyle/>
          <a:p>
            <a:pPr marL="0" marR="0" lvl="0" indent="0" algn="l" defTabSz="44450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This is a notification </a:t>
            </a:r>
            <a:b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pattern because it is not </a:t>
            </a:r>
            <a:b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in response to any query initiated by the user. Design guidance suggests caution when it comes </a:t>
            </a:r>
            <a:b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to the bot providing proactive notification. </a:t>
            </a:r>
            <a:b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One use case we identified using this pattern is a personalized greeting which alerts the user if </a:t>
            </a:r>
            <a:b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a critical action is holding up the intake process.</a:t>
            </a:r>
          </a:p>
        </p:txBody>
      </p:sp>
      <p:sp>
        <p:nvSpPr>
          <p:cNvPr id="66" name="Speech Bubble: Rectangle 14">
            <a:extLst>
              <a:ext uri="{FF2B5EF4-FFF2-40B4-BE49-F238E27FC236}">
                <a16:creationId xmlns:a16="http://schemas.microsoft.com/office/drawing/2014/main" id="{C0759DC4-DF9F-46FE-A71D-046DABE82EB8}"/>
              </a:ext>
            </a:extLst>
          </p:cNvPr>
          <p:cNvSpPr txBox="1"/>
          <p:nvPr/>
        </p:nvSpPr>
        <p:spPr>
          <a:xfrm>
            <a:off x="588263" y="3494941"/>
            <a:ext cx="1554480" cy="2468880"/>
          </a:xfrm>
          <a:prstGeom prst="rect">
            <a:avLst/>
          </a:prstGeom>
        </p:spPr>
        <p:style>
          <a:lnRef idx="0">
            <a:scrgbClr r="0" g="0" b="0"/>
          </a:lnRef>
          <a:fillRef idx="0">
            <a:scrgbClr r="0" g="0" b="0"/>
          </a:fillRef>
          <a:effectRef idx="0">
            <a:scrgbClr r="0" g="0" b="0"/>
          </a:effectRef>
          <a:fontRef idx="minor">
            <a:schemeClr val="lt1">
              <a:hueOff val="0"/>
              <a:satOff val="0"/>
              <a:lumOff val="0"/>
              <a:alphaOff val="0"/>
            </a:schemeClr>
          </a:fontRef>
        </p:style>
        <p:txBody>
          <a:bodyPr spcFirstLastPara="0" vert="horz" wrap="square" lIns="0" tIns="0" rIns="0" bIns="0" numCol="1" spcCol="1270" anchor="t" anchorCtr="0">
            <a:noAutofit/>
          </a:bodyPr>
          <a:lstStyle/>
          <a:p>
            <a:pPr marL="0" marR="0" lvl="0" indent="0" algn="l" defTabSz="44450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These are general FAQ </a:t>
            </a:r>
            <a:b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b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style one-turn responses. </a:t>
            </a:r>
            <a:r>
              <a:rPr kumimoji="0" lang="en-US" sz="1000" b="0" i="0" u="none" strike="noStrike" kern="1200" cap="none" spc="0" normalizeH="0" baseline="0" noProof="0" err="1">
                <a:ln>
                  <a:noFill/>
                </a:ln>
                <a:gradFill>
                  <a:gsLst>
                    <a:gs pos="30420">
                      <a:schemeClr val="tx1"/>
                    </a:gs>
                    <a:gs pos="25000">
                      <a:schemeClr val="tx1"/>
                    </a:gs>
                  </a:gsLst>
                  <a:lin ang="5400000" scaled="0"/>
                </a:gradFill>
                <a:effectLst/>
                <a:uLnTx/>
                <a:uFillTx/>
                <a:latin typeface="Segoe UI"/>
                <a:ea typeface="+mn-ea"/>
                <a:cs typeface="+mn-cs"/>
              </a:rPr>
              <a:t>QnA</a:t>
            </a:r>
            <a:r>
              <a:rPr kumimoji="0" lang="en-US" sz="1000" b="0" i="0" u="none" strike="noStrike" kern="1200" cap="none" spc="0" normalizeH="0" baseline="0" noProof="0">
                <a:ln>
                  <a:noFill/>
                </a:ln>
                <a:gradFill>
                  <a:gsLst>
                    <a:gs pos="30420">
                      <a:schemeClr val="tx1"/>
                    </a:gs>
                    <a:gs pos="25000">
                      <a:schemeClr val="tx1"/>
                    </a:gs>
                  </a:gsLst>
                  <a:lin ang="5400000" scaled="0"/>
                </a:gradFill>
                <a:effectLst/>
                <a:uLnTx/>
                <a:uFillTx/>
                <a:latin typeface="Segoe UI"/>
                <a:ea typeface="+mn-ea"/>
                <a:cs typeface="+mn-cs"/>
              </a:rPr>
              <a:t> Maker engine can be utilized for model training as there is no backend integration required. </a:t>
            </a:r>
          </a:p>
        </p:txBody>
      </p:sp>
      <p:sp>
        <p:nvSpPr>
          <p:cNvPr id="68" name="Rectangle 67">
            <a:extLst>
              <a:ext uri="{FF2B5EF4-FFF2-40B4-BE49-F238E27FC236}">
                <a16:creationId xmlns:a16="http://schemas.microsoft.com/office/drawing/2014/main" id="{DE3BA5DB-3A6E-4AC1-AEBE-F457BCFE06FD}"/>
              </a:ext>
            </a:extLst>
          </p:cNvPr>
          <p:cNvSpPr/>
          <p:nvPr/>
        </p:nvSpPr>
        <p:spPr>
          <a:xfrm>
            <a:off x="1019493" y="6105744"/>
            <a:ext cx="2103120" cy="221599"/>
          </a:xfrm>
          <a:prstGeom prst="rect">
            <a:avLst/>
          </a:prstGeom>
          <a:ln w="12700">
            <a:noFill/>
            <a:miter lim="800000"/>
          </a:ln>
        </p:spPr>
        <p:txBody>
          <a:bodyPr wrap="none" lIns="0" tIns="0" rIns="0" bIns="0" anchor="ctr">
            <a:spAutoFit/>
          </a:bodyPr>
          <a:lstStyle/>
          <a:p>
            <a:pPr marL="0" marR="0" lvl="0" indent="0" algn="ctr" defTabSz="121917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30420">
                      <a:schemeClr val="tx1"/>
                    </a:gs>
                    <a:gs pos="25000">
                      <a:schemeClr val="tx1"/>
                    </a:gs>
                  </a:gsLst>
                  <a:lin ang="5400000" scaled="0"/>
                </a:gradFill>
                <a:effectLst/>
                <a:uLnTx/>
                <a:uFillTx/>
                <a:latin typeface="Segoe UI Semibold"/>
                <a:ea typeface="+mn-ea"/>
                <a:cs typeface="Segoe UI Light" panose="020B0502040204020203" pitchFamily="34" charset="0"/>
              </a:rPr>
              <a:t>Increasing complexity</a:t>
            </a:r>
          </a:p>
        </p:txBody>
      </p:sp>
      <p:cxnSp>
        <p:nvCxnSpPr>
          <p:cNvPr id="71" name="Straight Arrow Connector 70">
            <a:extLst>
              <a:ext uri="{FF2B5EF4-FFF2-40B4-BE49-F238E27FC236}">
                <a16:creationId xmlns:a16="http://schemas.microsoft.com/office/drawing/2014/main" id="{41F0D496-24BF-400C-A442-7FFE012DAFEA}"/>
              </a:ext>
            </a:extLst>
          </p:cNvPr>
          <p:cNvCxnSpPr>
            <a:cxnSpLocks/>
            <a:stCxn id="68" idx="3"/>
          </p:cNvCxnSpPr>
          <p:nvPr/>
        </p:nvCxnSpPr>
        <p:spPr>
          <a:xfrm>
            <a:off x="3122613" y="6216544"/>
            <a:ext cx="7850187" cy="0"/>
          </a:xfrm>
          <a:prstGeom prst="straightConnector1">
            <a:avLst/>
          </a:prstGeom>
          <a:ln w="19050">
            <a:solidFill>
              <a:schemeClr val="bg1">
                <a:lumMod val="85000"/>
              </a:schemeClr>
            </a:solidFill>
            <a:miter lim="800000"/>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1E8BBD7-3373-4FEB-8D9A-6193FC994D18}"/>
              </a:ext>
            </a:extLst>
          </p:cNvPr>
          <p:cNvCxnSpPr>
            <a:cxnSpLocks/>
            <a:endCxn id="68" idx="1"/>
          </p:cNvCxnSpPr>
          <p:nvPr/>
        </p:nvCxnSpPr>
        <p:spPr>
          <a:xfrm>
            <a:off x="582612" y="6216544"/>
            <a:ext cx="436881" cy="0"/>
          </a:xfrm>
          <a:prstGeom prst="straightConnector1">
            <a:avLst/>
          </a:prstGeom>
          <a:ln w="19050">
            <a:solidFill>
              <a:schemeClr val="bg1">
                <a:lumMod val="8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AC50ADB-A45E-4567-8D8B-3B4FA67A9A9E}"/>
              </a:ext>
            </a:extLst>
          </p:cNvPr>
          <p:cNvCxnSpPr/>
          <p:nvPr/>
        </p:nvCxnSpPr>
        <p:spPr>
          <a:xfrm flipV="1">
            <a:off x="588263" y="3336866"/>
            <a:ext cx="1554480" cy="0"/>
          </a:xfrm>
          <a:prstGeom prst="straightConnector1">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85FECA4-84DC-4E11-BE9A-7071EF922050}"/>
              </a:ext>
            </a:extLst>
          </p:cNvPr>
          <p:cNvCxnSpPr/>
          <p:nvPr/>
        </p:nvCxnSpPr>
        <p:spPr>
          <a:xfrm flipV="1">
            <a:off x="588263" y="2714125"/>
            <a:ext cx="1554480" cy="0"/>
          </a:xfrm>
          <a:prstGeom prst="straightConnector1">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CE53DDF-6E0A-46F0-BC01-4BD6673E2561}"/>
              </a:ext>
            </a:extLst>
          </p:cNvPr>
          <p:cNvCxnSpPr/>
          <p:nvPr/>
        </p:nvCxnSpPr>
        <p:spPr>
          <a:xfrm flipV="1">
            <a:off x="2354274" y="3336866"/>
            <a:ext cx="1554480" cy="0"/>
          </a:xfrm>
          <a:prstGeom prst="straightConnector1">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67097CB-BA0E-4F1F-AF80-54DF3ECC816F}"/>
              </a:ext>
            </a:extLst>
          </p:cNvPr>
          <p:cNvCxnSpPr/>
          <p:nvPr/>
        </p:nvCxnSpPr>
        <p:spPr>
          <a:xfrm flipV="1">
            <a:off x="4120285" y="3336866"/>
            <a:ext cx="1554480" cy="0"/>
          </a:xfrm>
          <a:prstGeom prst="straightConnector1">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BAE14FE-172B-4568-A86E-38B8F47F4698}"/>
              </a:ext>
            </a:extLst>
          </p:cNvPr>
          <p:cNvCxnSpPr/>
          <p:nvPr/>
        </p:nvCxnSpPr>
        <p:spPr>
          <a:xfrm flipV="1">
            <a:off x="5886296" y="3336866"/>
            <a:ext cx="1554480" cy="0"/>
          </a:xfrm>
          <a:prstGeom prst="straightConnector1">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F5FC92A-B69F-4B72-BEAE-F763B04E6C17}"/>
              </a:ext>
            </a:extLst>
          </p:cNvPr>
          <p:cNvCxnSpPr/>
          <p:nvPr/>
        </p:nvCxnSpPr>
        <p:spPr>
          <a:xfrm flipV="1">
            <a:off x="7652307" y="3336866"/>
            <a:ext cx="1554480" cy="0"/>
          </a:xfrm>
          <a:prstGeom prst="straightConnector1">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3DA6269-5C87-496B-A7DD-9F5218FF21D0}"/>
              </a:ext>
            </a:extLst>
          </p:cNvPr>
          <p:cNvCxnSpPr/>
          <p:nvPr/>
        </p:nvCxnSpPr>
        <p:spPr>
          <a:xfrm flipV="1">
            <a:off x="9418320" y="3336866"/>
            <a:ext cx="1554480" cy="0"/>
          </a:xfrm>
          <a:prstGeom prst="straightConnector1">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D51B5B7-BCDB-4A58-A226-38B109F06DE2}"/>
              </a:ext>
            </a:extLst>
          </p:cNvPr>
          <p:cNvCxnSpPr/>
          <p:nvPr/>
        </p:nvCxnSpPr>
        <p:spPr>
          <a:xfrm flipV="1">
            <a:off x="2354274" y="2598236"/>
            <a:ext cx="1554480" cy="0"/>
          </a:xfrm>
          <a:prstGeom prst="straightConnector1">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B3C8DDD-9FE3-4768-9C19-31DDDBA180AC}"/>
              </a:ext>
            </a:extLst>
          </p:cNvPr>
          <p:cNvCxnSpPr/>
          <p:nvPr/>
        </p:nvCxnSpPr>
        <p:spPr>
          <a:xfrm flipV="1">
            <a:off x="4120285" y="2482346"/>
            <a:ext cx="1554480" cy="0"/>
          </a:xfrm>
          <a:prstGeom prst="straightConnector1">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3C13B50-6C4D-48E9-9E16-8077694F7B2A}"/>
              </a:ext>
            </a:extLst>
          </p:cNvPr>
          <p:cNvCxnSpPr/>
          <p:nvPr/>
        </p:nvCxnSpPr>
        <p:spPr>
          <a:xfrm flipV="1">
            <a:off x="5886296" y="2366456"/>
            <a:ext cx="1554480" cy="0"/>
          </a:xfrm>
          <a:prstGeom prst="straightConnector1">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10B68C7-5C27-4676-9920-25D7EBAAB962}"/>
              </a:ext>
            </a:extLst>
          </p:cNvPr>
          <p:cNvCxnSpPr/>
          <p:nvPr/>
        </p:nvCxnSpPr>
        <p:spPr>
          <a:xfrm flipV="1">
            <a:off x="7652307" y="2250566"/>
            <a:ext cx="1554480" cy="0"/>
          </a:xfrm>
          <a:prstGeom prst="straightConnector1">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5665C99-07CD-4D85-8634-155B7AF42F58}"/>
              </a:ext>
            </a:extLst>
          </p:cNvPr>
          <p:cNvCxnSpPr/>
          <p:nvPr/>
        </p:nvCxnSpPr>
        <p:spPr>
          <a:xfrm flipV="1">
            <a:off x="9418320" y="2134676"/>
            <a:ext cx="1554480" cy="0"/>
          </a:xfrm>
          <a:prstGeom prst="straightConnector1">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Title 16">
            <a:extLst>
              <a:ext uri="{FF2B5EF4-FFF2-40B4-BE49-F238E27FC236}">
                <a16:creationId xmlns:a16="http://schemas.microsoft.com/office/drawing/2014/main" id="{9D0FD51C-433A-4BCD-ABE3-D0594F5C103C}"/>
              </a:ext>
            </a:extLst>
          </p:cNvPr>
          <p:cNvSpPr txBox="1">
            <a:spLocks/>
          </p:cNvSpPr>
          <p:nvPr/>
        </p:nvSpPr>
        <p:spPr>
          <a:xfrm>
            <a:off x="584199" y="1442658"/>
            <a:ext cx="9136064" cy="498598"/>
          </a:xfrm>
          <a:prstGeom prst="rect">
            <a:avLst/>
          </a:prstGeom>
        </p:spPr>
        <p:txBody>
          <a:bodyPr vert="horz" wrap="square" lIns="0" tIns="0" rIns="0" bIns="0" rtlCol="0" anchor="t" anchorCtr="0">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nSpc>
                <a:spcPct val="90000"/>
              </a:lnSpc>
              <a:spcBef>
                <a:spcPts val="1800"/>
              </a:spcBef>
              <a:buSzPct val="90000"/>
              <a:defRPr/>
            </a:pPr>
            <a:r>
              <a:rPr lang="en-US" sz="1800" b="0" spc="0">
                <a:ln>
                  <a:noFill/>
                </a:ln>
                <a:gradFill>
                  <a:gsLst>
                    <a:gs pos="37063">
                      <a:schemeClr val="tx1"/>
                    </a:gs>
                    <a:gs pos="52000">
                      <a:schemeClr val="tx1"/>
                    </a:gs>
                  </a:gsLst>
                  <a:lin ang="5400000" scaled="0"/>
                </a:gradFill>
                <a:latin typeface="+mn-lt"/>
                <a:cs typeface="Segoe UI Semilight" panose="020B0402040204020203" pitchFamily="34" charset="0"/>
              </a:rPr>
              <a:t>During the bot design process, we identified certain patterns for the type of conversations &lt;Customer Name&gt; bot will be able to support, these include:</a:t>
            </a:r>
          </a:p>
        </p:txBody>
      </p:sp>
      <p:sp>
        <p:nvSpPr>
          <p:cNvPr id="69" name="create" title="Icon of a pencil with an arrow around it pointing counterclockwise">
            <a:extLst>
              <a:ext uri="{FF2B5EF4-FFF2-40B4-BE49-F238E27FC236}">
                <a16:creationId xmlns:a16="http://schemas.microsoft.com/office/drawing/2014/main" id="{B8584FE2-52C9-4155-8D00-1BC2462DC968}"/>
              </a:ext>
            </a:extLst>
          </p:cNvPr>
          <p:cNvSpPr>
            <a:spLocks noChangeAspect="1" noEditPoints="1"/>
          </p:cNvSpPr>
          <p:nvPr/>
        </p:nvSpPr>
        <p:spPr bwMode="auto">
          <a:xfrm>
            <a:off x="11559627" y="1486387"/>
            <a:ext cx="324952" cy="318265"/>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2700"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70" name="Manufacturing_E99C" title="Icon of a robotic arm">
            <a:extLst>
              <a:ext uri="{FF2B5EF4-FFF2-40B4-BE49-F238E27FC236}">
                <a16:creationId xmlns:a16="http://schemas.microsoft.com/office/drawing/2014/main" id="{0F1B8630-B721-4A79-8C18-B26EF1CB6960}"/>
              </a:ext>
            </a:extLst>
          </p:cNvPr>
          <p:cNvSpPr>
            <a:spLocks noChangeAspect="1" noEditPoints="1"/>
          </p:cNvSpPr>
          <p:nvPr/>
        </p:nvSpPr>
        <p:spPr bwMode="auto">
          <a:xfrm>
            <a:off x="11605941" y="2244111"/>
            <a:ext cx="232326" cy="22710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st_4" title="Icon of a checklist">
            <a:extLst>
              <a:ext uri="{FF2B5EF4-FFF2-40B4-BE49-F238E27FC236}">
                <a16:creationId xmlns:a16="http://schemas.microsoft.com/office/drawing/2014/main" id="{B6292D7E-A0F2-4C16-9867-7EDE3CF41A89}"/>
              </a:ext>
            </a:extLst>
          </p:cNvPr>
          <p:cNvSpPr>
            <a:spLocks noChangeAspect="1" noEditPoints="1"/>
          </p:cNvSpPr>
          <p:nvPr/>
        </p:nvSpPr>
        <p:spPr bwMode="auto">
          <a:xfrm>
            <a:off x="11583254" y="2975962"/>
            <a:ext cx="277697" cy="187693"/>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Browser_3" title="Icon of a browser window with an arrow pointing from the outside to the center">
            <a:extLst>
              <a:ext uri="{FF2B5EF4-FFF2-40B4-BE49-F238E27FC236}">
                <a16:creationId xmlns:a16="http://schemas.microsoft.com/office/drawing/2014/main" id="{A2D9300A-E3BA-442D-B3FF-89084EE84007}"/>
              </a:ext>
            </a:extLst>
          </p:cNvPr>
          <p:cNvSpPr>
            <a:spLocks noChangeAspect="1" noEditPoints="1"/>
          </p:cNvSpPr>
          <p:nvPr/>
        </p:nvSpPr>
        <p:spPr bwMode="auto">
          <a:xfrm>
            <a:off x="11602721" y="3668399"/>
            <a:ext cx="238764" cy="2271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Org_ECA6" title="Icon of three boxes in a bracket chart">
            <a:extLst>
              <a:ext uri="{FF2B5EF4-FFF2-40B4-BE49-F238E27FC236}">
                <a16:creationId xmlns:a16="http://schemas.microsoft.com/office/drawing/2014/main" id="{2B262ECE-BEBA-4581-9BA6-A4A96F42CCB5}"/>
              </a:ext>
            </a:extLst>
          </p:cNvPr>
          <p:cNvSpPr>
            <a:spLocks noChangeAspect="1" noEditPoints="1"/>
          </p:cNvSpPr>
          <p:nvPr/>
        </p:nvSpPr>
        <p:spPr bwMode="auto">
          <a:xfrm>
            <a:off x="11608603" y="4380542"/>
            <a:ext cx="226997" cy="2271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5" name="PageEdit_EFB8" title="Icon of a document with a pencil on top of it">
            <a:extLst>
              <a:ext uri="{FF2B5EF4-FFF2-40B4-BE49-F238E27FC236}">
                <a16:creationId xmlns:a16="http://schemas.microsoft.com/office/drawing/2014/main" id="{5E340D2C-412B-495E-9838-F94D16FADF78}"/>
              </a:ext>
            </a:extLst>
          </p:cNvPr>
          <p:cNvSpPr>
            <a:spLocks noChangeAspect="1" noEditPoints="1"/>
          </p:cNvSpPr>
          <p:nvPr/>
        </p:nvSpPr>
        <p:spPr bwMode="auto">
          <a:xfrm>
            <a:off x="11648183" y="5097284"/>
            <a:ext cx="193639" cy="206462"/>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633267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3035D-9659-4ABA-B615-749A26024B2A}"/>
              </a:ext>
            </a:extLst>
          </p:cNvPr>
          <p:cNvSpPr/>
          <p:nvPr/>
        </p:nvSpPr>
        <p:spPr bwMode="auto">
          <a:xfrm>
            <a:off x="5652036" y="292100"/>
            <a:ext cx="5301714" cy="6272213"/>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8793772-4A6F-4FB5-BD29-E9B705EF8466}"/>
              </a:ext>
            </a:extLst>
          </p:cNvPr>
          <p:cNvSpPr>
            <a:spLocks noGrp="1"/>
          </p:cNvSpPr>
          <p:nvPr>
            <p:ph type="title"/>
          </p:nvPr>
        </p:nvSpPr>
        <p:spPr>
          <a:xfrm>
            <a:off x="588263" y="457200"/>
            <a:ext cx="11018520" cy="553998"/>
          </a:xfrm>
        </p:spPr>
        <p:txBody>
          <a:bodyPr/>
          <a:lstStyle/>
          <a:p>
            <a:r>
              <a:rPr lang="en-US"/>
              <a:t>Define bot persona</a:t>
            </a:r>
          </a:p>
        </p:txBody>
      </p:sp>
      <p:pic>
        <p:nvPicPr>
          <p:cNvPr id="4" name="Picture 3">
            <a:extLst>
              <a:ext uri="{FF2B5EF4-FFF2-40B4-BE49-F238E27FC236}">
                <a16:creationId xmlns:a16="http://schemas.microsoft.com/office/drawing/2014/main" id="{85498BAF-A471-4E2A-8953-9770098C12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6612" y="598489"/>
            <a:ext cx="4715607" cy="5683250"/>
          </a:xfrm>
          <a:prstGeom prst="rect">
            <a:avLst/>
          </a:prstGeom>
        </p:spPr>
      </p:pic>
      <p:sp>
        <p:nvSpPr>
          <p:cNvPr id="5" name="Title 2">
            <a:extLst>
              <a:ext uri="{FF2B5EF4-FFF2-40B4-BE49-F238E27FC236}">
                <a16:creationId xmlns:a16="http://schemas.microsoft.com/office/drawing/2014/main" id="{CC799B66-5966-4FF0-BD66-EB346189387F}"/>
              </a:ext>
            </a:extLst>
          </p:cNvPr>
          <p:cNvSpPr txBox="1">
            <a:spLocks/>
          </p:cNvSpPr>
          <p:nvPr/>
        </p:nvSpPr>
        <p:spPr>
          <a:xfrm>
            <a:off x="588263" y="2037866"/>
            <a:ext cx="3013261" cy="443198"/>
          </a:xfrm>
          <a:prstGeom prst="rect">
            <a:avLst/>
          </a:prstGeom>
        </p:spPr>
        <p:txBody>
          <a:bodyPr vert="horz" wrap="none" lIns="0" tIns="0" rIns="0" bIns="0" rtlCol="0" anchor="ctr">
            <a:spAutoFit/>
          </a:bodyPr>
          <a:lstStyle>
            <a:lvl1pPr algn="l" defTabSz="914070" rtl="0" eaLnBrk="1" latinLnBrk="0" hangingPunct="1">
              <a:lnSpc>
                <a:spcPct val="90000"/>
              </a:lnSpc>
              <a:spcBef>
                <a:spcPct val="0"/>
              </a:spcBef>
              <a:buNone/>
              <a:defRPr lang="en-US" sz="3600"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3894" rtl="0" eaLnBrk="1" fontAlgn="auto" latinLnBrk="0" hangingPunct="1">
              <a:spcBef>
                <a:spcPct val="0"/>
              </a:spcBef>
              <a:spcAft>
                <a:spcPts val="0"/>
              </a:spcAft>
              <a:buClrTx/>
              <a:buSzTx/>
              <a:buFontTx/>
              <a:buNone/>
              <a:tabLst/>
              <a:defRPr/>
            </a:pPr>
            <a:r>
              <a:rPr kumimoji="0" lang="en-US" sz="3200" b="0" i="0" u="none" strike="noStrike" kern="1200" cap="none" spc="-50" normalizeH="0" noProof="0">
                <a:ln w="3175">
                  <a:noFill/>
                </a:ln>
                <a:gradFill>
                  <a:gsLst>
                    <a:gs pos="62238">
                      <a:schemeClr val="tx1"/>
                    </a:gs>
                    <a:gs pos="45804">
                      <a:schemeClr val="tx1"/>
                    </a:gs>
                  </a:gsLst>
                  <a:lin ang="5400000" scaled="0"/>
                </a:gradFill>
                <a:effectLst/>
                <a:uLnTx/>
                <a:uFillTx/>
                <a:ea typeface="+mn-ea"/>
                <a:cs typeface="Segoe UI" pitchFamily="34" charset="0"/>
                <a:sym typeface="Segoe UI Light" panose="020B0502040204020203" pitchFamily="34" charset="0"/>
              </a:rPr>
              <a:t>It’s your brand….</a:t>
            </a:r>
          </a:p>
        </p:txBody>
      </p:sp>
      <p:sp>
        <p:nvSpPr>
          <p:cNvPr id="6" name="TextBox 5">
            <a:extLst>
              <a:ext uri="{FF2B5EF4-FFF2-40B4-BE49-F238E27FC236}">
                <a16:creationId xmlns:a16="http://schemas.microsoft.com/office/drawing/2014/main" id="{719D6AE7-B2EE-4DF5-A6AF-45699A29AC82}"/>
              </a:ext>
            </a:extLst>
          </p:cNvPr>
          <p:cNvSpPr txBox="1"/>
          <p:nvPr/>
        </p:nvSpPr>
        <p:spPr>
          <a:xfrm>
            <a:off x="588263" y="2859088"/>
            <a:ext cx="4420300" cy="2169825"/>
          </a:xfrm>
          <a:prstGeom prst="rect">
            <a:avLst/>
          </a:prstGeom>
          <a:noFill/>
        </p:spPr>
        <p:txBody>
          <a:bodyPr wrap="square" lIns="0" tIns="0" rIns="0" bIns="0" rtlCol="0">
            <a:spAutoFit/>
          </a:bodyPr>
          <a:lstStyle/>
          <a:p>
            <a:pPr marL="0" marR="0" lvl="0" indent="0" algn="l" defTabSz="914225" rtl="0" eaLnBrk="1" fontAlgn="auto" latinLnBrk="0" hangingPunct="1">
              <a:lnSpc>
                <a:spcPct val="90000"/>
              </a:lnSpc>
              <a:spcBef>
                <a:spcPts val="0"/>
              </a:spcBef>
              <a:spcAft>
                <a:spcPts val="1800"/>
              </a:spcAft>
              <a:buClrTx/>
              <a:buSzTx/>
              <a:buFontTx/>
              <a:buNone/>
              <a:tabLst/>
              <a:defRPr/>
            </a:pPr>
            <a:r>
              <a:rPr kumimoji="0" lang="en-US" sz="2000" b="0" i="0" u="none" strike="noStrike" kern="1200" cap="none" spc="0" normalizeH="0" baseline="0" noProof="0">
                <a:ln>
                  <a:noFill/>
                </a:ln>
                <a:gradFill>
                  <a:gsLst>
                    <a:gs pos="62238">
                      <a:schemeClr val="tx1"/>
                    </a:gs>
                    <a:gs pos="45804">
                      <a:schemeClr val="tx1"/>
                    </a:gs>
                  </a:gsLst>
                  <a:lin ang="5400000" scaled="0"/>
                </a:gradFill>
                <a:effectLst/>
                <a:uLnTx/>
                <a:uFillTx/>
                <a:ea typeface="+mn-ea"/>
                <a:cs typeface="Segoe UI Light" panose="020B0502040204020203" pitchFamily="34" charset="0"/>
                <a:sym typeface="Segoe UI" panose="020B0502040204020203" pitchFamily="34" charset="0"/>
              </a:rPr>
              <a:t>Any bot is representing your </a:t>
            </a:r>
            <a:br>
              <a:rPr kumimoji="0" lang="en-US" sz="2000" b="0" i="0" u="none" strike="noStrike" kern="1200" cap="none" spc="0" normalizeH="0" baseline="0" noProof="0">
                <a:ln>
                  <a:noFill/>
                </a:ln>
                <a:gradFill>
                  <a:gsLst>
                    <a:gs pos="62238">
                      <a:schemeClr val="tx1"/>
                    </a:gs>
                    <a:gs pos="45804">
                      <a:schemeClr val="tx1"/>
                    </a:gs>
                  </a:gsLst>
                  <a:lin ang="5400000" scaled="0"/>
                </a:gradFill>
                <a:effectLst/>
                <a:uLnTx/>
                <a:uFillTx/>
                <a:ea typeface="+mn-ea"/>
                <a:cs typeface="Segoe UI Light" panose="020B0502040204020203" pitchFamily="34" charset="0"/>
                <a:sym typeface="Segoe UI" panose="020B0502040204020203" pitchFamily="34" charset="0"/>
              </a:rPr>
            </a:br>
            <a:r>
              <a:rPr kumimoji="0" lang="en-US" sz="2000" b="0" i="0" u="none" strike="noStrike" kern="1200" cap="none" spc="0" normalizeH="0" baseline="0" noProof="0">
                <a:ln>
                  <a:noFill/>
                </a:ln>
                <a:gradFill>
                  <a:gsLst>
                    <a:gs pos="62238">
                      <a:schemeClr val="tx1"/>
                    </a:gs>
                    <a:gs pos="45804">
                      <a:schemeClr val="tx1"/>
                    </a:gs>
                  </a:gsLst>
                  <a:lin ang="5400000" scaled="0"/>
                </a:gradFill>
                <a:effectLst/>
                <a:uLnTx/>
                <a:uFillTx/>
                <a:ea typeface="+mn-ea"/>
                <a:cs typeface="Segoe UI Light" panose="020B0502040204020203" pitchFamily="34" charset="0"/>
                <a:sym typeface="Segoe UI" panose="020B0502040204020203" pitchFamily="34" charset="0"/>
              </a:rPr>
              <a:t>brand, products and services to </a:t>
            </a:r>
            <a:br>
              <a:rPr kumimoji="0" lang="en-US" sz="2000" b="0" i="0" u="none" strike="noStrike" kern="1200" cap="none" spc="0" normalizeH="0" baseline="0" noProof="0">
                <a:ln>
                  <a:noFill/>
                </a:ln>
                <a:gradFill>
                  <a:gsLst>
                    <a:gs pos="62238">
                      <a:schemeClr val="tx1"/>
                    </a:gs>
                    <a:gs pos="45804">
                      <a:schemeClr val="tx1"/>
                    </a:gs>
                  </a:gsLst>
                  <a:lin ang="5400000" scaled="0"/>
                </a:gradFill>
                <a:effectLst/>
                <a:uLnTx/>
                <a:uFillTx/>
                <a:ea typeface="+mn-ea"/>
                <a:cs typeface="Segoe UI Light" panose="020B0502040204020203" pitchFamily="34" charset="0"/>
                <a:sym typeface="Segoe UI" panose="020B0502040204020203" pitchFamily="34" charset="0"/>
              </a:rPr>
            </a:br>
            <a:r>
              <a:rPr kumimoji="0" lang="en-US" sz="2000" b="0" i="0" u="none" strike="noStrike" kern="1200" cap="none" spc="0" normalizeH="0" baseline="0" noProof="0">
                <a:ln>
                  <a:noFill/>
                </a:ln>
                <a:gradFill>
                  <a:gsLst>
                    <a:gs pos="62238">
                      <a:schemeClr val="tx1"/>
                    </a:gs>
                    <a:gs pos="45804">
                      <a:schemeClr val="tx1"/>
                    </a:gs>
                  </a:gsLst>
                  <a:lin ang="5400000" scaled="0"/>
                </a:gradFill>
                <a:effectLst/>
                <a:uLnTx/>
                <a:uFillTx/>
                <a:ea typeface="+mn-ea"/>
                <a:cs typeface="Segoe UI Light" panose="020B0502040204020203" pitchFamily="34" charset="0"/>
                <a:sym typeface="Segoe UI" panose="020B0502040204020203" pitchFamily="34" charset="0"/>
              </a:rPr>
              <a:t>your end customers and employees</a:t>
            </a:r>
            <a:endParaRPr kumimoji="0" lang="en-GB" sz="2000" b="0" i="0" u="none" strike="noStrike" kern="1200" cap="none" spc="0" normalizeH="0" baseline="0" noProof="0">
              <a:ln>
                <a:noFill/>
              </a:ln>
              <a:gradFill>
                <a:gsLst>
                  <a:gs pos="62238">
                    <a:schemeClr val="tx1"/>
                  </a:gs>
                  <a:gs pos="45804">
                    <a:schemeClr val="tx1"/>
                  </a:gs>
                </a:gsLst>
                <a:lin ang="5400000" scaled="0"/>
              </a:gradFill>
              <a:effectLst/>
              <a:uLnTx/>
              <a:uFillTx/>
              <a:ea typeface="+mn-ea"/>
              <a:cs typeface="Segoe UI Light" panose="020B0502040204020203" pitchFamily="34" charset="0"/>
              <a:sym typeface="Segoe UI" panose="020B0502040204020203" pitchFamily="34" charset="0"/>
            </a:endParaRPr>
          </a:p>
          <a:p>
            <a:pPr marL="0" marR="0" lvl="0" indent="0" algn="l" defTabSz="914225" rtl="0" eaLnBrk="1" fontAlgn="auto" latinLnBrk="0" hangingPunct="1">
              <a:lnSpc>
                <a:spcPct val="90000"/>
              </a:lnSpc>
              <a:spcBef>
                <a:spcPts val="0"/>
              </a:spcBef>
              <a:spcAft>
                <a:spcPts val="1800"/>
              </a:spcAft>
              <a:buClrTx/>
              <a:buSzTx/>
              <a:buFontTx/>
              <a:buNone/>
              <a:tabLst/>
              <a:defRPr/>
            </a:pPr>
            <a:r>
              <a:rPr kumimoji="0" lang="en-US" sz="2000" b="0" i="0" u="none" strike="noStrike" kern="1200" cap="none" spc="0" normalizeH="0" baseline="0" noProof="0">
                <a:ln>
                  <a:noFill/>
                </a:ln>
                <a:gradFill>
                  <a:gsLst>
                    <a:gs pos="62238">
                      <a:schemeClr val="tx1"/>
                    </a:gs>
                    <a:gs pos="45804">
                      <a:schemeClr val="tx1"/>
                    </a:gs>
                  </a:gsLst>
                  <a:lin ang="5400000" scaled="0"/>
                </a:gradFill>
                <a:effectLst/>
                <a:uLnTx/>
                <a:uFillTx/>
                <a:ea typeface="+mn-ea"/>
                <a:cs typeface="Segoe UI Light" panose="020B0502040204020203" pitchFamily="34" charset="0"/>
                <a:sym typeface="Segoe UI" panose="020B0502040204020203" pitchFamily="34" charset="0"/>
              </a:rPr>
              <a:t>Therefore it’s imperative to </a:t>
            </a:r>
            <a:br>
              <a:rPr kumimoji="0" lang="en-US" sz="2000" b="0" i="0" u="none" strike="noStrike" kern="1200" cap="none" spc="0" normalizeH="0" baseline="0" noProof="0">
                <a:ln>
                  <a:noFill/>
                </a:ln>
                <a:gradFill>
                  <a:gsLst>
                    <a:gs pos="62238">
                      <a:schemeClr val="tx1"/>
                    </a:gs>
                    <a:gs pos="45804">
                      <a:schemeClr val="tx1"/>
                    </a:gs>
                  </a:gsLst>
                  <a:lin ang="5400000" scaled="0"/>
                </a:gradFill>
                <a:effectLst/>
                <a:uLnTx/>
                <a:uFillTx/>
                <a:ea typeface="+mn-ea"/>
                <a:cs typeface="Segoe UI Light" panose="020B0502040204020203" pitchFamily="34" charset="0"/>
                <a:sym typeface="Segoe UI" panose="020B0502040204020203" pitchFamily="34" charset="0"/>
              </a:rPr>
            </a:br>
            <a:r>
              <a:rPr kumimoji="0" lang="en-US" sz="2000" b="0" i="0" u="none" strike="noStrike" kern="1200" cap="none" spc="0" normalizeH="0" baseline="0" noProof="0">
                <a:ln>
                  <a:noFill/>
                </a:ln>
                <a:gradFill>
                  <a:gsLst>
                    <a:gs pos="62238">
                      <a:schemeClr val="tx1"/>
                    </a:gs>
                    <a:gs pos="45804">
                      <a:schemeClr val="tx1"/>
                    </a:gs>
                  </a:gsLst>
                  <a:lin ang="5400000" scaled="0"/>
                </a:gradFill>
                <a:effectLst/>
                <a:uLnTx/>
                <a:uFillTx/>
                <a:ea typeface="+mn-ea"/>
                <a:cs typeface="Segoe UI Light" panose="020B0502040204020203" pitchFamily="34" charset="0"/>
                <a:sym typeface="Segoe UI" panose="020B0502040204020203" pitchFamily="34" charset="0"/>
              </a:rPr>
              <a:t>take a design led approach to </a:t>
            </a:r>
            <a:br>
              <a:rPr kumimoji="0" lang="en-US" sz="2000" b="0" i="0" u="none" strike="noStrike" kern="1200" cap="none" spc="0" normalizeH="0" baseline="0" noProof="0">
                <a:ln>
                  <a:noFill/>
                </a:ln>
                <a:gradFill>
                  <a:gsLst>
                    <a:gs pos="62238">
                      <a:schemeClr val="tx1"/>
                    </a:gs>
                    <a:gs pos="45804">
                      <a:schemeClr val="tx1"/>
                    </a:gs>
                  </a:gsLst>
                  <a:lin ang="5400000" scaled="0"/>
                </a:gradFill>
                <a:effectLst/>
                <a:uLnTx/>
                <a:uFillTx/>
                <a:ea typeface="+mn-ea"/>
                <a:cs typeface="Segoe UI Light" panose="020B0502040204020203" pitchFamily="34" charset="0"/>
                <a:sym typeface="Segoe UI" panose="020B0502040204020203" pitchFamily="34" charset="0"/>
              </a:rPr>
            </a:br>
            <a:r>
              <a:rPr kumimoji="0" lang="en-US" sz="2000" b="0" i="0" u="none" strike="noStrike" kern="1200" cap="none" spc="0" normalizeH="0" baseline="0" noProof="0">
                <a:ln>
                  <a:noFill/>
                </a:ln>
                <a:gradFill>
                  <a:gsLst>
                    <a:gs pos="62238">
                      <a:schemeClr val="tx1"/>
                    </a:gs>
                    <a:gs pos="45804">
                      <a:schemeClr val="tx1"/>
                    </a:gs>
                  </a:gsLst>
                  <a:lin ang="5400000" scaled="0"/>
                </a:gradFill>
                <a:effectLst/>
                <a:uLnTx/>
                <a:uFillTx/>
                <a:ea typeface="+mn-ea"/>
                <a:cs typeface="Segoe UI Light" panose="020B0502040204020203" pitchFamily="34" charset="0"/>
                <a:sym typeface="Segoe UI" panose="020B0502040204020203" pitchFamily="34" charset="0"/>
              </a:rPr>
              <a:t>understand end users goals, </a:t>
            </a:r>
            <a:br>
              <a:rPr kumimoji="0" lang="en-US" sz="2000" b="0" i="0" u="none" strike="noStrike" kern="1200" cap="none" spc="0" normalizeH="0" baseline="0" noProof="0">
                <a:ln>
                  <a:noFill/>
                </a:ln>
                <a:gradFill>
                  <a:gsLst>
                    <a:gs pos="62238">
                      <a:schemeClr val="tx1"/>
                    </a:gs>
                    <a:gs pos="45804">
                      <a:schemeClr val="tx1"/>
                    </a:gs>
                  </a:gsLst>
                  <a:lin ang="5400000" scaled="0"/>
                </a:gradFill>
                <a:effectLst/>
                <a:uLnTx/>
                <a:uFillTx/>
                <a:ea typeface="+mn-ea"/>
                <a:cs typeface="Segoe UI Light" panose="020B0502040204020203" pitchFamily="34" charset="0"/>
                <a:sym typeface="Segoe UI" panose="020B0502040204020203" pitchFamily="34" charset="0"/>
              </a:rPr>
            </a:br>
            <a:r>
              <a:rPr kumimoji="0" lang="en-US" sz="2000" b="0" i="0" u="none" strike="noStrike" kern="1200" cap="none" spc="0" normalizeH="0" baseline="0" noProof="0">
                <a:ln>
                  <a:noFill/>
                </a:ln>
                <a:gradFill>
                  <a:gsLst>
                    <a:gs pos="62238">
                      <a:schemeClr val="tx1"/>
                    </a:gs>
                    <a:gs pos="45804">
                      <a:schemeClr val="tx1"/>
                    </a:gs>
                  </a:gsLst>
                  <a:lin ang="5400000" scaled="0"/>
                </a:gradFill>
                <a:effectLst/>
                <a:uLnTx/>
                <a:uFillTx/>
                <a:ea typeface="+mn-ea"/>
                <a:cs typeface="Segoe UI Light" panose="020B0502040204020203" pitchFamily="34" charset="0"/>
                <a:sym typeface="Segoe UI" panose="020B0502040204020203" pitchFamily="34" charset="0"/>
              </a:rPr>
              <a:t>the personality, tone of voice…</a:t>
            </a:r>
            <a:endParaRPr kumimoji="0" lang="en-GB" sz="2000" b="0" i="0" u="none" strike="noStrike" kern="1200" cap="none" spc="0" normalizeH="0" baseline="0" noProof="0">
              <a:ln>
                <a:noFill/>
              </a:ln>
              <a:gradFill>
                <a:gsLst>
                  <a:gs pos="62238">
                    <a:schemeClr val="tx1"/>
                  </a:gs>
                  <a:gs pos="45804">
                    <a:schemeClr val="tx1"/>
                  </a:gs>
                </a:gsLst>
                <a:lin ang="5400000" scaled="0"/>
              </a:gradFill>
              <a:effectLst/>
              <a:uLnTx/>
              <a:uFillTx/>
              <a:ea typeface="+mn-ea"/>
              <a:cs typeface="Segoe UI Light" panose="020B0502040204020203" pitchFamily="34" charset="0"/>
              <a:sym typeface="Segoe UI" panose="020B0502040204020203" pitchFamily="34" charset="0"/>
            </a:endParaRPr>
          </a:p>
        </p:txBody>
      </p:sp>
      <p:sp>
        <p:nvSpPr>
          <p:cNvPr id="11" name="create" title="Icon of a pencil with an arrow around it pointing counterclockwise">
            <a:extLst>
              <a:ext uri="{FF2B5EF4-FFF2-40B4-BE49-F238E27FC236}">
                <a16:creationId xmlns:a16="http://schemas.microsoft.com/office/drawing/2014/main" id="{3B6677BA-AE5F-4FCE-9E25-ACB42BD3A48A}"/>
              </a:ext>
            </a:extLst>
          </p:cNvPr>
          <p:cNvSpPr>
            <a:spLocks noChangeAspect="1" noEditPoints="1"/>
          </p:cNvSpPr>
          <p:nvPr/>
        </p:nvSpPr>
        <p:spPr bwMode="auto">
          <a:xfrm>
            <a:off x="11559627" y="1486387"/>
            <a:ext cx="324952" cy="318265"/>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2700"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2" name="Manufacturing_E99C" title="Icon of a robotic arm">
            <a:extLst>
              <a:ext uri="{FF2B5EF4-FFF2-40B4-BE49-F238E27FC236}">
                <a16:creationId xmlns:a16="http://schemas.microsoft.com/office/drawing/2014/main" id="{9DC86E84-0772-4D9E-9AAC-C02F825976AE}"/>
              </a:ext>
            </a:extLst>
          </p:cNvPr>
          <p:cNvSpPr>
            <a:spLocks noChangeAspect="1" noEditPoints="1"/>
          </p:cNvSpPr>
          <p:nvPr/>
        </p:nvSpPr>
        <p:spPr bwMode="auto">
          <a:xfrm>
            <a:off x="11605941" y="2244111"/>
            <a:ext cx="232326" cy="22710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st_4" title="Icon of a checklist">
            <a:extLst>
              <a:ext uri="{FF2B5EF4-FFF2-40B4-BE49-F238E27FC236}">
                <a16:creationId xmlns:a16="http://schemas.microsoft.com/office/drawing/2014/main" id="{397EF3DD-5669-4316-A0D8-8F88B0AD5940}"/>
              </a:ext>
            </a:extLst>
          </p:cNvPr>
          <p:cNvSpPr>
            <a:spLocks noChangeAspect="1" noEditPoints="1"/>
          </p:cNvSpPr>
          <p:nvPr/>
        </p:nvSpPr>
        <p:spPr bwMode="auto">
          <a:xfrm>
            <a:off x="11583254" y="2975962"/>
            <a:ext cx="277697" cy="187693"/>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Browser_3" title="Icon of a browser window with an arrow pointing from the outside to the center">
            <a:extLst>
              <a:ext uri="{FF2B5EF4-FFF2-40B4-BE49-F238E27FC236}">
                <a16:creationId xmlns:a16="http://schemas.microsoft.com/office/drawing/2014/main" id="{3DE1596F-04F5-4B89-A80A-515747907432}"/>
              </a:ext>
            </a:extLst>
          </p:cNvPr>
          <p:cNvSpPr>
            <a:spLocks noChangeAspect="1" noEditPoints="1"/>
          </p:cNvSpPr>
          <p:nvPr/>
        </p:nvSpPr>
        <p:spPr bwMode="auto">
          <a:xfrm>
            <a:off x="11602721" y="3668399"/>
            <a:ext cx="238764" cy="2271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Org_ECA6" title="Icon of three boxes in a bracket chart">
            <a:extLst>
              <a:ext uri="{FF2B5EF4-FFF2-40B4-BE49-F238E27FC236}">
                <a16:creationId xmlns:a16="http://schemas.microsoft.com/office/drawing/2014/main" id="{EC89397F-70D3-4645-9F65-C366B40FB55A}"/>
              </a:ext>
            </a:extLst>
          </p:cNvPr>
          <p:cNvSpPr>
            <a:spLocks noChangeAspect="1" noEditPoints="1"/>
          </p:cNvSpPr>
          <p:nvPr/>
        </p:nvSpPr>
        <p:spPr bwMode="auto">
          <a:xfrm>
            <a:off x="11608603" y="4380542"/>
            <a:ext cx="226997" cy="2271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6" name="PageEdit_EFB8" title="Icon of a document with a pencil on top of it">
            <a:extLst>
              <a:ext uri="{FF2B5EF4-FFF2-40B4-BE49-F238E27FC236}">
                <a16:creationId xmlns:a16="http://schemas.microsoft.com/office/drawing/2014/main" id="{35DB8FC5-C3E7-4A5F-8CBB-FB5BE78BE5E8}"/>
              </a:ext>
            </a:extLst>
          </p:cNvPr>
          <p:cNvSpPr>
            <a:spLocks noChangeAspect="1" noEditPoints="1"/>
          </p:cNvSpPr>
          <p:nvPr/>
        </p:nvSpPr>
        <p:spPr bwMode="auto">
          <a:xfrm>
            <a:off x="11648183" y="5097284"/>
            <a:ext cx="193639" cy="206462"/>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391210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7998471-3915-41CB-8EEB-862E925303AA}"/>
              </a:ext>
            </a:extLst>
          </p:cNvPr>
          <p:cNvSpPr txBox="1"/>
          <p:nvPr/>
        </p:nvSpPr>
        <p:spPr>
          <a:xfrm>
            <a:off x="8374680" y="943309"/>
            <a:ext cx="400751" cy="246221"/>
          </a:xfrm>
          <a:prstGeom prst="rect">
            <a:avLst/>
          </a:prstGeom>
          <a:noFill/>
        </p:spPr>
        <p:txBody>
          <a:bodyPr wrap="none" lIns="0" tIns="0" rIns="0" bIns="0" rtlCol="0" anchor="ctr" anchorCtr="0">
            <a:spAutoFit/>
          </a:bodyPr>
          <a:lstStyle/>
          <a:p>
            <a:r>
              <a:rPr lang="en-US" sz="1600">
                <a:gradFill>
                  <a:gsLst>
                    <a:gs pos="77273">
                      <a:schemeClr val="tx1">
                        <a:alpha val="25000"/>
                      </a:schemeClr>
                    </a:gs>
                    <a:gs pos="62238">
                      <a:schemeClr val="tx1">
                        <a:alpha val="25000"/>
                      </a:schemeClr>
                    </a:gs>
                  </a:gsLst>
                  <a:lin ang="5400000" scaled="0"/>
                </a:gradFill>
                <a:latin typeface="+mj-lt"/>
              </a:rPr>
              <a:t>Plan</a:t>
            </a:r>
          </a:p>
        </p:txBody>
      </p:sp>
      <p:sp>
        <p:nvSpPr>
          <p:cNvPr id="32" name="TextBox 31">
            <a:extLst>
              <a:ext uri="{FF2B5EF4-FFF2-40B4-BE49-F238E27FC236}">
                <a16:creationId xmlns:a16="http://schemas.microsoft.com/office/drawing/2014/main" id="{B8CA9F02-77C3-4552-B5BC-FE6497FB39AE}"/>
              </a:ext>
            </a:extLst>
          </p:cNvPr>
          <p:cNvSpPr txBox="1"/>
          <p:nvPr/>
        </p:nvSpPr>
        <p:spPr>
          <a:xfrm>
            <a:off x="8374680" y="1829618"/>
            <a:ext cx="711733" cy="369332"/>
          </a:xfrm>
          <a:prstGeom prst="rect">
            <a:avLst/>
          </a:prstGeom>
          <a:noFill/>
        </p:spPr>
        <p:txBody>
          <a:bodyPr wrap="none" lIns="0" tIns="0" rIns="0" bIns="0" rtlCol="0" anchor="ctr" anchorCtr="0">
            <a:spAutoFit/>
          </a:bodyPr>
          <a:lstStyle/>
          <a:p>
            <a:r>
              <a:rPr lang="en-US" sz="2400">
                <a:gradFill>
                  <a:gsLst>
                    <a:gs pos="62238">
                      <a:schemeClr val="tx1"/>
                    </a:gs>
                    <a:gs pos="45804">
                      <a:schemeClr val="tx1"/>
                    </a:gs>
                  </a:gsLst>
                  <a:lin ang="5400000" scaled="0"/>
                </a:gradFill>
                <a:latin typeface="+mj-lt"/>
              </a:rPr>
              <a:t>Build</a:t>
            </a:r>
          </a:p>
        </p:txBody>
      </p:sp>
      <p:sp>
        <p:nvSpPr>
          <p:cNvPr id="33" name="TextBox 32">
            <a:extLst>
              <a:ext uri="{FF2B5EF4-FFF2-40B4-BE49-F238E27FC236}">
                <a16:creationId xmlns:a16="http://schemas.microsoft.com/office/drawing/2014/main" id="{4D1109AD-994A-4064-A0E4-0E7B99AE43E1}"/>
              </a:ext>
            </a:extLst>
          </p:cNvPr>
          <p:cNvSpPr txBox="1"/>
          <p:nvPr/>
        </p:nvSpPr>
        <p:spPr>
          <a:xfrm>
            <a:off x="8374680" y="2839037"/>
            <a:ext cx="364780" cy="246221"/>
          </a:xfrm>
          <a:prstGeom prst="rect">
            <a:avLst/>
          </a:prstGeom>
          <a:noFill/>
        </p:spPr>
        <p:txBody>
          <a:bodyPr wrap="none" lIns="0" tIns="0" rIns="0" bIns="0" rtlCol="0" anchor="ctr" anchorCtr="0">
            <a:spAutoFit/>
          </a:bodyPr>
          <a:lstStyle/>
          <a:p>
            <a:pPr algn="l"/>
            <a:r>
              <a:rPr lang="en-US" sz="1600">
                <a:gradFill>
                  <a:gsLst>
                    <a:gs pos="77273">
                      <a:schemeClr val="tx1">
                        <a:alpha val="25000"/>
                      </a:schemeClr>
                    </a:gs>
                    <a:gs pos="62238">
                      <a:schemeClr val="tx1">
                        <a:alpha val="25000"/>
                      </a:schemeClr>
                    </a:gs>
                  </a:gsLst>
                  <a:lin ang="5400000" scaled="0"/>
                </a:gradFill>
                <a:latin typeface="+mj-lt"/>
              </a:rPr>
              <a:t>Test</a:t>
            </a:r>
          </a:p>
        </p:txBody>
      </p:sp>
      <p:sp>
        <p:nvSpPr>
          <p:cNvPr id="9" name="TextBox 8">
            <a:extLst>
              <a:ext uri="{FF2B5EF4-FFF2-40B4-BE49-F238E27FC236}">
                <a16:creationId xmlns:a16="http://schemas.microsoft.com/office/drawing/2014/main" id="{864E407A-43C1-4EB1-AE05-198910F9A3D5}"/>
              </a:ext>
            </a:extLst>
          </p:cNvPr>
          <p:cNvSpPr txBox="1"/>
          <p:nvPr/>
        </p:nvSpPr>
        <p:spPr>
          <a:xfrm>
            <a:off x="8374680" y="3786901"/>
            <a:ext cx="678071" cy="246221"/>
          </a:xfrm>
          <a:prstGeom prst="rect">
            <a:avLst/>
          </a:prstGeom>
          <a:noFill/>
        </p:spPr>
        <p:txBody>
          <a:bodyPr wrap="none" lIns="0" tIns="0" rIns="0" bIns="0" rtlCol="0" anchor="ctr" anchorCtr="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a:gradFill>
                  <a:gsLst>
                    <a:gs pos="77273">
                      <a:schemeClr val="tx1">
                        <a:alpha val="25000"/>
                      </a:schemeClr>
                    </a:gs>
                    <a:gs pos="62238">
                      <a:schemeClr val="tx1">
                        <a:alpha val="25000"/>
                      </a:schemeClr>
                    </a:gs>
                  </a:gsLst>
                  <a:lin ang="5400000" scaled="0"/>
                </a:gradFill>
              </a:rPr>
              <a:t>Publish</a:t>
            </a:r>
          </a:p>
        </p:txBody>
      </p:sp>
      <p:sp>
        <p:nvSpPr>
          <p:cNvPr id="37" name="TextBox 36">
            <a:extLst>
              <a:ext uri="{FF2B5EF4-FFF2-40B4-BE49-F238E27FC236}">
                <a16:creationId xmlns:a16="http://schemas.microsoft.com/office/drawing/2014/main" id="{4041FF7D-2764-498D-8B6D-CD8FDB72F683}"/>
              </a:ext>
            </a:extLst>
          </p:cNvPr>
          <p:cNvSpPr txBox="1"/>
          <p:nvPr/>
        </p:nvSpPr>
        <p:spPr>
          <a:xfrm>
            <a:off x="8374680" y="4734765"/>
            <a:ext cx="769441" cy="246221"/>
          </a:xfrm>
          <a:prstGeom prst="rect">
            <a:avLst/>
          </a:prstGeom>
          <a:noFill/>
        </p:spPr>
        <p:txBody>
          <a:bodyPr wrap="none" lIns="0" tIns="0" rIns="0" bIns="0" rtlCol="0" anchor="ctr" anchorCtr="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a:gradFill>
                  <a:gsLst>
                    <a:gs pos="77273">
                      <a:schemeClr val="tx1">
                        <a:alpha val="25000"/>
                      </a:schemeClr>
                    </a:gs>
                    <a:gs pos="62238">
                      <a:schemeClr val="tx1">
                        <a:alpha val="25000"/>
                      </a:schemeClr>
                    </a:gs>
                  </a:gsLst>
                  <a:lin ang="5400000" scaled="0"/>
                </a:gradFill>
              </a:rPr>
              <a:t>Connect</a:t>
            </a:r>
          </a:p>
        </p:txBody>
      </p:sp>
      <p:sp>
        <p:nvSpPr>
          <p:cNvPr id="38" name="TextBox 37">
            <a:extLst>
              <a:ext uri="{FF2B5EF4-FFF2-40B4-BE49-F238E27FC236}">
                <a16:creationId xmlns:a16="http://schemas.microsoft.com/office/drawing/2014/main" id="{0A0C7A26-AF0B-4D48-A87A-A80F202DF714}"/>
              </a:ext>
            </a:extLst>
          </p:cNvPr>
          <p:cNvSpPr txBox="1"/>
          <p:nvPr/>
        </p:nvSpPr>
        <p:spPr>
          <a:xfrm>
            <a:off x="8374680" y="5682628"/>
            <a:ext cx="776046" cy="246221"/>
          </a:xfrm>
          <a:prstGeom prst="rect">
            <a:avLst/>
          </a:prstGeom>
          <a:noFill/>
        </p:spPr>
        <p:txBody>
          <a:bodyPr wrap="none" lIns="0" tIns="0" rIns="0" bIns="0" rtlCol="0" anchor="ctr" anchorCtr="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a:gradFill>
                  <a:gsLst>
                    <a:gs pos="77273">
                      <a:schemeClr val="tx1">
                        <a:alpha val="25000"/>
                      </a:schemeClr>
                    </a:gs>
                    <a:gs pos="62238">
                      <a:schemeClr val="tx1">
                        <a:alpha val="25000"/>
                      </a:schemeClr>
                    </a:gs>
                  </a:gsLst>
                  <a:lin ang="5400000" scaled="0"/>
                </a:gradFill>
              </a:rPr>
              <a:t>Evaluate</a:t>
            </a:r>
          </a:p>
        </p:txBody>
      </p:sp>
      <p:sp>
        <p:nvSpPr>
          <p:cNvPr id="41" name="create" title="Icon of a pencil with an arrow around it pointing counterclockwise">
            <a:extLst>
              <a:ext uri="{FF2B5EF4-FFF2-40B4-BE49-F238E27FC236}">
                <a16:creationId xmlns:a16="http://schemas.microsoft.com/office/drawing/2014/main" id="{D1C25D64-FCAC-4E64-9E6B-B48CC9053A7F}"/>
              </a:ext>
            </a:extLst>
          </p:cNvPr>
          <p:cNvSpPr>
            <a:spLocks noChangeAspect="1" noEditPoints="1"/>
          </p:cNvSpPr>
          <p:nvPr/>
        </p:nvSpPr>
        <p:spPr bwMode="auto">
          <a:xfrm>
            <a:off x="7666216" y="907286"/>
            <a:ext cx="324952" cy="318266"/>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5875" cap="flat">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Manufacturing_E99C" title="Icon of a robotic arm">
            <a:extLst>
              <a:ext uri="{FF2B5EF4-FFF2-40B4-BE49-F238E27FC236}">
                <a16:creationId xmlns:a16="http://schemas.microsoft.com/office/drawing/2014/main" id="{C9D3203B-FBD1-4F4A-8181-8933D682914B}"/>
              </a:ext>
            </a:extLst>
          </p:cNvPr>
          <p:cNvSpPr>
            <a:spLocks noChangeAspect="1" noEditPoints="1"/>
          </p:cNvSpPr>
          <p:nvPr/>
        </p:nvSpPr>
        <p:spPr bwMode="auto">
          <a:xfrm>
            <a:off x="7622903" y="1813115"/>
            <a:ext cx="411579" cy="402336"/>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st_4" title="Icon of a checklist">
            <a:extLst>
              <a:ext uri="{FF2B5EF4-FFF2-40B4-BE49-F238E27FC236}">
                <a16:creationId xmlns:a16="http://schemas.microsoft.com/office/drawing/2014/main" id="{4A39E827-9CEF-45AA-9AEA-5B7C615B9B8F}"/>
              </a:ext>
            </a:extLst>
          </p:cNvPr>
          <p:cNvSpPr>
            <a:spLocks noChangeAspect="1" noEditPoints="1"/>
          </p:cNvSpPr>
          <p:nvPr/>
        </p:nvSpPr>
        <p:spPr bwMode="auto">
          <a:xfrm>
            <a:off x="7643885" y="2837238"/>
            <a:ext cx="369615" cy="249819"/>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Browser_3" title="Icon of a browser window with an arrow pointing from the outside to the center">
            <a:extLst>
              <a:ext uri="{FF2B5EF4-FFF2-40B4-BE49-F238E27FC236}">
                <a16:creationId xmlns:a16="http://schemas.microsoft.com/office/drawing/2014/main" id="{586A96D0-D6EE-4986-B10B-56598E3524E0}"/>
              </a:ext>
            </a:extLst>
          </p:cNvPr>
          <p:cNvSpPr>
            <a:spLocks noChangeAspect="1" noEditPoints="1"/>
          </p:cNvSpPr>
          <p:nvPr/>
        </p:nvSpPr>
        <p:spPr bwMode="auto">
          <a:xfrm>
            <a:off x="7669795" y="3758871"/>
            <a:ext cx="317795" cy="302281"/>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Org_ECA6" title="Icon of three boxes in a bracket chart">
            <a:extLst>
              <a:ext uri="{FF2B5EF4-FFF2-40B4-BE49-F238E27FC236}">
                <a16:creationId xmlns:a16="http://schemas.microsoft.com/office/drawing/2014/main" id="{EEBA6343-6D3A-49DD-A7D2-D6BAE1627C98}"/>
              </a:ext>
            </a:extLst>
          </p:cNvPr>
          <p:cNvSpPr>
            <a:spLocks noChangeAspect="1" noEditPoints="1"/>
          </p:cNvSpPr>
          <p:nvPr/>
        </p:nvSpPr>
        <p:spPr bwMode="auto">
          <a:xfrm>
            <a:off x="7677625" y="4706735"/>
            <a:ext cx="302134" cy="302281"/>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7" name="PageEdit_EFB8" title="Icon of a document with a pencil on top of it">
            <a:extLst>
              <a:ext uri="{FF2B5EF4-FFF2-40B4-BE49-F238E27FC236}">
                <a16:creationId xmlns:a16="http://schemas.microsoft.com/office/drawing/2014/main" id="{B003CC7C-4344-4599-8174-FC0FFCFBDD18}"/>
              </a:ext>
            </a:extLst>
          </p:cNvPr>
          <p:cNvSpPr>
            <a:spLocks noChangeAspect="1" noEditPoints="1"/>
          </p:cNvSpPr>
          <p:nvPr/>
        </p:nvSpPr>
        <p:spPr bwMode="auto">
          <a:xfrm>
            <a:off x="7730305" y="5660718"/>
            <a:ext cx="257734" cy="274801"/>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8" name="Straight Arrow Connector 17">
            <a:extLst>
              <a:ext uri="{FF2B5EF4-FFF2-40B4-BE49-F238E27FC236}">
                <a16:creationId xmlns:a16="http://schemas.microsoft.com/office/drawing/2014/main" id="{36741003-DA26-436F-BDBD-FA159EFA212C}"/>
              </a:ext>
            </a:extLst>
          </p:cNvPr>
          <p:cNvCxnSpPr/>
          <p:nvPr/>
        </p:nvCxnSpPr>
        <p:spPr>
          <a:xfrm>
            <a:off x="7828692" y="1427158"/>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4C3226B-0BEE-4D41-8C9E-48D86A59EEBA}"/>
              </a:ext>
            </a:extLst>
          </p:cNvPr>
          <p:cNvGrpSpPr/>
          <p:nvPr/>
        </p:nvGrpSpPr>
        <p:grpSpPr>
          <a:xfrm>
            <a:off x="7742931" y="2386056"/>
            <a:ext cx="171522" cy="236059"/>
            <a:chOff x="6937474" y="2386056"/>
            <a:chExt cx="171522" cy="236059"/>
          </a:xfrm>
        </p:grpSpPr>
        <p:cxnSp>
          <p:nvCxnSpPr>
            <p:cNvPr id="64" name="Straight Arrow Connector 63">
              <a:extLst>
                <a:ext uri="{FF2B5EF4-FFF2-40B4-BE49-F238E27FC236}">
                  <a16:creationId xmlns:a16="http://schemas.microsoft.com/office/drawing/2014/main" id="{DEAED9EC-2BBF-45A0-83F3-A50A3F2F4FA9}"/>
                </a:ext>
              </a:extLst>
            </p:cNvPr>
            <p:cNvCxnSpPr/>
            <p:nvPr/>
          </p:nvCxnSpPr>
          <p:spPr>
            <a:xfrm>
              <a:off x="6937474" y="2427025"/>
              <a:ext cx="0" cy="195090"/>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D9D322D-EFF7-400E-A29F-CC86EFB22F0F}"/>
                </a:ext>
              </a:extLst>
            </p:cNvPr>
            <p:cNvCxnSpPr>
              <a:cxnSpLocks/>
            </p:cNvCxnSpPr>
            <p:nvPr/>
          </p:nvCxnSpPr>
          <p:spPr>
            <a:xfrm flipV="1">
              <a:off x="7108996" y="2386056"/>
              <a:ext cx="0" cy="195090"/>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cxnSp>
        <p:nvCxnSpPr>
          <p:cNvPr id="69" name="Straight Arrow Connector 68">
            <a:extLst>
              <a:ext uri="{FF2B5EF4-FFF2-40B4-BE49-F238E27FC236}">
                <a16:creationId xmlns:a16="http://schemas.microsoft.com/office/drawing/2014/main" id="{D9A943CF-73F7-45A1-B2A9-FDB3CB9EB877}"/>
              </a:ext>
            </a:extLst>
          </p:cNvPr>
          <p:cNvCxnSpPr/>
          <p:nvPr/>
        </p:nvCxnSpPr>
        <p:spPr>
          <a:xfrm>
            <a:off x="7828692" y="3302180"/>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D316D43-F2CB-4955-A231-75D1FEEF6D60}"/>
              </a:ext>
            </a:extLst>
          </p:cNvPr>
          <p:cNvCxnSpPr/>
          <p:nvPr/>
        </p:nvCxnSpPr>
        <p:spPr>
          <a:xfrm>
            <a:off x="7828692" y="4265913"/>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2B17D8D-46A2-49BC-82A6-F52332620025}"/>
              </a:ext>
            </a:extLst>
          </p:cNvPr>
          <p:cNvCxnSpPr/>
          <p:nvPr/>
        </p:nvCxnSpPr>
        <p:spPr>
          <a:xfrm>
            <a:off x="7828692" y="5213777"/>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6E3FE29-71CD-42DE-96D7-8533B7B8EBE2}"/>
              </a:ext>
            </a:extLst>
          </p:cNvPr>
          <p:cNvGrpSpPr/>
          <p:nvPr/>
        </p:nvGrpSpPr>
        <p:grpSpPr>
          <a:xfrm flipH="1">
            <a:off x="7200446" y="2014283"/>
            <a:ext cx="236060" cy="3791456"/>
            <a:chOff x="7300529" y="2014283"/>
            <a:chExt cx="236060" cy="3791456"/>
          </a:xfrm>
        </p:grpSpPr>
        <p:cxnSp>
          <p:nvCxnSpPr>
            <p:cNvPr id="78" name="Straight Arrow Connector 77">
              <a:extLst>
                <a:ext uri="{FF2B5EF4-FFF2-40B4-BE49-F238E27FC236}">
                  <a16:creationId xmlns:a16="http://schemas.microsoft.com/office/drawing/2014/main" id="{9A67F170-EF3C-4625-8EBB-A6700B8D62C6}"/>
                </a:ext>
              </a:extLst>
            </p:cNvPr>
            <p:cNvCxnSpPr>
              <a:cxnSpLocks/>
            </p:cNvCxnSpPr>
            <p:nvPr/>
          </p:nvCxnSpPr>
          <p:spPr>
            <a:xfrm rot="5400000">
              <a:off x="7418559" y="1896254"/>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4000DC1-E941-4394-9DB0-5475796AEDD2}"/>
                </a:ext>
              </a:extLst>
            </p:cNvPr>
            <p:cNvCxnSpPr>
              <a:cxnSpLocks/>
            </p:cNvCxnSpPr>
            <p:nvPr/>
          </p:nvCxnSpPr>
          <p:spPr>
            <a:xfrm rot="5400000">
              <a:off x="7418559" y="5687709"/>
              <a:ext cx="0" cy="236059"/>
            </a:xfrm>
            <a:prstGeom prst="straightConnector1">
              <a:avLst/>
            </a:prstGeom>
            <a:ln w="19050">
              <a:solidFill>
                <a:schemeClr val="tx1">
                  <a:alpha val="25000"/>
                </a:schemeClr>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31F0691-81A1-4708-A48F-597A6058C77C}"/>
                </a:ext>
              </a:extLst>
            </p:cNvPr>
            <p:cNvCxnSpPr>
              <a:cxnSpLocks/>
            </p:cNvCxnSpPr>
            <p:nvPr/>
          </p:nvCxnSpPr>
          <p:spPr>
            <a:xfrm>
              <a:off x="7536589" y="2014283"/>
              <a:ext cx="0" cy="3791455"/>
            </a:xfrm>
            <a:prstGeom prst="straightConnector1">
              <a:avLst/>
            </a:prstGeom>
            <a:ln w="19050">
              <a:solidFill>
                <a:schemeClr val="tx1">
                  <a:alpha val="25000"/>
                </a:schemeClr>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grpSp>
      <p:sp>
        <p:nvSpPr>
          <p:cNvPr id="55" name="Title 16">
            <a:extLst>
              <a:ext uri="{FF2B5EF4-FFF2-40B4-BE49-F238E27FC236}">
                <a16:creationId xmlns:a16="http://schemas.microsoft.com/office/drawing/2014/main" id="{DF3E2B80-6316-48AF-BDA2-7533D6B57A70}"/>
              </a:ext>
            </a:extLst>
          </p:cNvPr>
          <p:cNvSpPr txBox="1">
            <a:spLocks/>
          </p:cNvSpPr>
          <p:nvPr/>
        </p:nvSpPr>
        <p:spPr>
          <a:xfrm>
            <a:off x="584200" y="2601989"/>
            <a:ext cx="3481388" cy="1400383"/>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800"/>
              </a:spcBef>
            </a:pPr>
            <a:r>
              <a:rPr lang="en-US"/>
              <a:t>Build</a:t>
            </a:r>
          </a:p>
          <a:p>
            <a:pPr>
              <a:spcBef>
                <a:spcPts val="1800"/>
              </a:spcBef>
              <a:buSzPct val="90000"/>
              <a:defRPr/>
            </a:pPr>
            <a:r>
              <a:rPr lang="en-US" sz="2000" b="0" spc="0">
                <a:ln>
                  <a:noFill/>
                </a:ln>
                <a:gradFill>
                  <a:gsLst>
                    <a:gs pos="37063">
                      <a:schemeClr val="tx1"/>
                    </a:gs>
                    <a:gs pos="52000">
                      <a:schemeClr val="tx1"/>
                    </a:gs>
                  </a:gsLst>
                  <a:lin ang="5400000" scaled="0"/>
                </a:gradFill>
                <a:latin typeface="+mn-lt"/>
                <a:cs typeface="Segoe UI Semilight" panose="020B0402040204020203" pitchFamily="34" charset="0"/>
              </a:rPr>
              <a:t>Comprehensive framework for the lifecycle of your project</a:t>
            </a:r>
          </a:p>
        </p:txBody>
      </p:sp>
    </p:spTree>
    <p:extLst>
      <p:ext uri="{BB962C8B-B14F-4D97-AF65-F5344CB8AC3E}">
        <p14:creationId xmlns:p14="http://schemas.microsoft.com/office/powerpoint/2010/main" val="2944482534"/>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B0B9639-1B36-46FE-9E53-17D9525ABA6C}"/>
              </a:ext>
            </a:extLst>
          </p:cNvPr>
          <p:cNvSpPr>
            <a:spLocks noGrp="1"/>
          </p:cNvSpPr>
          <p:nvPr>
            <p:ph type="title"/>
          </p:nvPr>
        </p:nvSpPr>
        <p:spPr>
          <a:xfrm>
            <a:off x="588263" y="457200"/>
            <a:ext cx="11018520" cy="553998"/>
          </a:xfrm>
        </p:spPr>
        <p:txBody>
          <a:bodyPr/>
          <a:lstStyle/>
          <a:p>
            <a:r>
              <a:rPr lang="en-US"/>
              <a:t>Bot Builder SDK</a:t>
            </a:r>
          </a:p>
        </p:txBody>
      </p:sp>
      <p:sp>
        <p:nvSpPr>
          <p:cNvPr id="14" name="Rectangle 13">
            <a:extLst>
              <a:ext uri="{FF2B5EF4-FFF2-40B4-BE49-F238E27FC236}">
                <a16:creationId xmlns:a16="http://schemas.microsoft.com/office/drawing/2014/main" id="{CE4665CD-FE2F-4351-AA84-6DC63DC76815}"/>
              </a:ext>
            </a:extLst>
          </p:cNvPr>
          <p:cNvSpPr/>
          <p:nvPr/>
        </p:nvSpPr>
        <p:spPr bwMode="auto">
          <a:xfrm>
            <a:off x="917872" y="1683104"/>
            <a:ext cx="4131353" cy="4001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defTabSz="914367"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gradFill>
                  <a:gsLst>
                    <a:gs pos="1748">
                      <a:schemeClr val="accent1"/>
                    </a:gs>
                    <a:gs pos="8042">
                      <a:schemeClr val="accent1"/>
                    </a:gs>
                  </a:gsLst>
                  <a:lin ang="5400000" scaled="0"/>
                </a:gradFill>
                <a:effectLst/>
                <a:uLnTx/>
                <a:uFillTx/>
                <a:latin typeface="Segoe UI Semibold"/>
                <a:ea typeface="+mn-ea"/>
                <a:cs typeface="+mn-cs"/>
              </a:rPr>
              <a:t>Bot Builder v3</a:t>
            </a:r>
          </a:p>
        </p:txBody>
      </p:sp>
      <p:sp>
        <p:nvSpPr>
          <p:cNvPr id="15" name="Rectangle 14">
            <a:extLst>
              <a:ext uri="{FF2B5EF4-FFF2-40B4-BE49-F238E27FC236}">
                <a16:creationId xmlns:a16="http://schemas.microsoft.com/office/drawing/2014/main" id="{80E18224-67F4-47BD-92CB-B9D9ECD1DE94}"/>
              </a:ext>
            </a:extLst>
          </p:cNvPr>
          <p:cNvSpPr/>
          <p:nvPr/>
        </p:nvSpPr>
        <p:spPr bwMode="auto">
          <a:xfrm>
            <a:off x="6571336" y="1683104"/>
            <a:ext cx="3335282" cy="4001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gradFill>
                  <a:gsLst>
                    <a:gs pos="1748">
                      <a:schemeClr val="accent1"/>
                    </a:gs>
                    <a:gs pos="8042">
                      <a:schemeClr val="accent1"/>
                    </a:gs>
                  </a:gsLst>
                  <a:lin ang="5400000" scaled="0"/>
                </a:gradFill>
                <a:effectLst/>
                <a:uLnTx/>
                <a:uFillTx/>
                <a:latin typeface="Segoe UI Semibold"/>
                <a:ea typeface="+mn-ea"/>
                <a:cs typeface="+mn-cs"/>
              </a:rPr>
              <a:t>Bot Builder v4</a:t>
            </a:r>
          </a:p>
        </p:txBody>
      </p:sp>
      <p:sp>
        <p:nvSpPr>
          <p:cNvPr id="21" name="Rectangle 20">
            <a:extLst>
              <a:ext uri="{FF2B5EF4-FFF2-40B4-BE49-F238E27FC236}">
                <a16:creationId xmlns:a16="http://schemas.microsoft.com/office/drawing/2014/main" id="{1ACF5463-9B4E-490C-8B73-0988EB6580C9}"/>
              </a:ext>
            </a:extLst>
          </p:cNvPr>
          <p:cNvSpPr/>
          <p:nvPr/>
        </p:nvSpPr>
        <p:spPr>
          <a:xfrm>
            <a:off x="917872" y="2544274"/>
            <a:ext cx="4322100" cy="3385542"/>
          </a:xfrm>
          <a:prstGeom prst="rect">
            <a:avLst/>
          </a:prstGeom>
          <a:noFill/>
        </p:spPr>
        <p:txBody>
          <a:bodyPr wrap="square" lIns="0" tIns="0" rIns="0" bIns="0">
            <a:spAutoFit/>
          </a:bodyPr>
          <a:lstStyle/>
          <a:p>
            <a:pPr marL="0" marR="0" lvl="0" indent="0" algn="l" defTabSz="932742" rtl="0" eaLnBrk="1" fontAlgn="auto" latinLnBrk="0" hangingPunct="1">
              <a:lnSpc>
                <a:spcPct val="100000"/>
              </a:lnSpc>
              <a:spcBef>
                <a:spcPts val="2400"/>
              </a:spcBef>
              <a:spcAft>
                <a:spcPts val="0"/>
              </a:spcAft>
              <a:buClrTx/>
              <a:buSzPct val="100000"/>
              <a:buFontTx/>
              <a:buNone/>
              <a:tabLst/>
              <a:defRPr/>
            </a:pPr>
            <a:r>
              <a:rPr kumimoji="0" lang="en-US" sz="2000" b="0" i="0" u="none" strike="noStrike" kern="1200" cap="none" spc="0" normalizeH="0" baseline="0" noProof="0">
                <a:ln>
                  <a:noFill/>
                </a:ln>
                <a:gradFill>
                  <a:gsLst>
                    <a:gs pos="35664">
                      <a:schemeClr val="tx1"/>
                    </a:gs>
                    <a:gs pos="56000">
                      <a:schemeClr val="tx1"/>
                    </a:gs>
                  </a:gsLst>
                  <a:lin ang="5400000" scaled="0"/>
                </a:gradFill>
                <a:effectLst/>
                <a:uLnTx/>
                <a:uFillTx/>
                <a:latin typeface="Segoe UI"/>
                <a:ea typeface="+mn-ea"/>
                <a:cs typeface="Segoe UI Semilight" panose="020B0402040204020203" pitchFamily="34" charset="0"/>
              </a:rPr>
              <a:t>Current GA release</a:t>
            </a:r>
          </a:p>
          <a:p>
            <a:pPr marL="0" marR="0" lvl="0" indent="0" algn="l" defTabSz="932742" rtl="0" eaLnBrk="1" fontAlgn="auto" latinLnBrk="0" hangingPunct="1">
              <a:lnSpc>
                <a:spcPct val="100000"/>
              </a:lnSpc>
              <a:spcBef>
                <a:spcPts val="2400"/>
              </a:spcBef>
              <a:spcAft>
                <a:spcPts val="0"/>
              </a:spcAft>
              <a:buClrTx/>
              <a:buSzPct val="100000"/>
              <a:buFontTx/>
              <a:buNone/>
              <a:tabLst/>
              <a:defRPr/>
            </a:pPr>
            <a:r>
              <a:rPr kumimoji="0" lang="en-US" sz="2000" b="0" i="0" u="none" strike="noStrike" kern="1200" cap="none" spc="0" normalizeH="0" baseline="0" noProof="0">
                <a:ln>
                  <a:noFill/>
                </a:ln>
                <a:gradFill>
                  <a:gsLst>
                    <a:gs pos="35664">
                      <a:schemeClr val="tx1"/>
                    </a:gs>
                    <a:gs pos="56000">
                      <a:schemeClr val="tx1"/>
                    </a:gs>
                  </a:gsLst>
                  <a:lin ang="5400000" scaled="0"/>
                </a:gradFill>
                <a:effectLst/>
                <a:uLnTx/>
                <a:uFillTx/>
                <a:latin typeface="Segoe UI"/>
                <a:ea typeface="+mn-ea"/>
                <a:cs typeface="Segoe UI Semilight" panose="020B0402040204020203" pitchFamily="34" charset="0"/>
              </a:rPr>
              <a:t>Open source</a:t>
            </a:r>
          </a:p>
          <a:p>
            <a:pPr marL="0" marR="0" lvl="0" indent="0" algn="l" defTabSz="932742" rtl="0" eaLnBrk="1" fontAlgn="auto" latinLnBrk="0" hangingPunct="1">
              <a:lnSpc>
                <a:spcPct val="100000"/>
              </a:lnSpc>
              <a:spcBef>
                <a:spcPts val="2400"/>
              </a:spcBef>
              <a:spcAft>
                <a:spcPts val="0"/>
              </a:spcAft>
              <a:buClrTx/>
              <a:buSzPct val="100000"/>
              <a:buFontTx/>
              <a:buNone/>
              <a:tabLst/>
              <a:defRPr/>
            </a:pPr>
            <a:r>
              <a:rPr kumimoji="0" lang="en-US" sz="2000" b="0" i="0" u="none" strike="noStrike" kern="1200" cap="none" spc="0" normalizeH="0" baseline="0" noProof="0">
                <a:ln>
                  <a:noFill/>
                </a:ln>
                <a:gradFill>
                  <a:gsLst>
                    <a:gs pos="35664">
                      <a:schemeClr val="tx1"/>
                    </a:gs>
                    <a:gs pos="56000">
                      <a:schemeClr val="tx1"/>
                    </a:gs>
                  </a:gsLst>
                  <a:lin ang="5400000" scaled="0"/>
                </a:gradFill>
                <a:effectLst/>
                <a:uLnTx/>
                <a:uFillTx/>
                <a:latin typeface="Segoe UI"/>
                <a:ea typeface="+mn-ea"/>
                <a:cs typeface="Segoe UI Semilight" panose="020B0402040204020203" pitchFamily="34" charset="0"/>
              </a:rPr>
              <a:t>Strong momentum</a:t>
            </a:r>
          </a:p>
          <a:p>
            <a:pPr marL="0" marR="0" lvl="0" indent="0" algn="l" defTabSz="932742" rtl="0" eaLnBrk="1" fontAlgn="auto" latinLnBrk="0" hangingPunct="1">
              <a:lnSpc>
                <a:spcPct val="100000"/>
              </a:lnSpc>
              <a:spcBef>
                <a:spcPts val="2400"/>
              </a:spcBef>
              <a:spcAft>
                <a:spcPts val="0"/>
              </a:spcAft>
              <a:buClrTx/>
              <a:buSzPct val="100000"/>
              <a:buFontTx/>
              <a:buNone/>
              <a:tabLst/>
              <a:defRPr/>
            </a:pPr>
            <a:r>
              <a:rPr lang="en-US" sz="2000">
                <a:gradFill>
                  <a:gsLst>
                    <a:gs pos="35664">
                      <a:schemeClr val="tx1"/>
                    </a:gs>
                    <a:gs pos="56000">
                      <a:schemeClr val="tx1"/>
                    </a:gs>
                  </a:gsLst>
                  <a:lin ang="5400000" scaled="0"/>
                </a:gradFill>
                <a:latin typeface="Segoe UI"/>
                <a:cs typeface="Segoe UI Semilight" panose="020B0402040204020203" pitchFamily="34" charset="0"/>
              </a:rPr>
              <a:t>300</a:t>
            </a:r>
            <a:r>
              <a:rPr kumimoji="0" lang="en-US" sz="2000" b="0" i="0" u="none" strike="noStrike" kern="1200" cap="none" spc="0" normalizeH="0" baseline="0" noProof="0">
                <a:ln>
                  <a:noFill/>
                </a:ln>
                <a:gradFill>
                  <a:gsLst>
                    <a:gs pos="35664">
                      <a:schemeClr val="tx1"/>
                    </a:gs>
                    <a:gs pos="56000">
                      <a:schemeClr val="tx1"/>
                    </a:gs>
                  </a:gsLst>
                  <a:lin ang="5400000" scaled="0"/>
                </a:gradFill>
                <a:effectLst/>
                <a:uLnTx/>
                <a:uFillTx/>
                <a:latin typeface="Segoe UI"/>
                <a:ea typeface="+mn-ea"/>
                <a:cs typeface="Segoe UI Semilight" panose="020B0402040204020203" pitchFamily="34" charset="0"/>
              </a:rPr>
              <a:t>k+ developers</a:t>
            </a:r>
          </a:p>
          <a:p>
            <a:pPr marL="0" marR="0" lvl="0" indent="0" algn="l" defTabSz="932742" rtl="0" eaLnBrk="1" fontAlgn="auto" latinLnBrk="0" hangingPunct="1">
              <a:lnSpc>
                <a:spcPct val="100000"/>
              </a:lnSpc>
              <a:spcBef>
                <a:spcPts val="2400"/>
              </a:spcBef>
              <a:spcAft>
                <a:spcPts val="0"/>
              </a:spcAft>
              <a:buClrTx/>
              <a:buSzPct val="100000"/>
              <a:buFontTx/>
              <a:buNone/>
              <a:tabLst/>
              <a:defRPr/>
            </a:pPr>
            <a:r>
              <a:rPr kumimoji="0" lang="en-US" sz="2000" b="0" i="0" u="none" strike="noStrike" kern="1200" cap="none" spc="0" normalizeH="0" baseline="0" noProof="0">
                <a:ln>
                  <a:noFill/>
                </a:ln>
                <a:gradFill>
                  <a:gsLst>
                    <a:gs pos="35664">
                      <a:schemeClr val="tx1"/>
                    </a:gs>
                    <a:gs pos="56000">
                      <a:schemeClr val="tx1"/>
                    </a:gs>
                  </a:gsLst>
                  <a:lin ang="5400000" scaled="0"/>
                </a:gradFill>
                <a:effectLst/>
                <a:uLnTx/>
                <a:uFillTx/>
                <a:latin typeface="Segoe UI"/>
                <a:ea typeface="+mn-ea"/>
                <a:cs typeface="Segoe UI Semilight" panose="020B0402040204020203" pitchFamily="34" charset="0"/>
              </a:rPr>
              <a:t>150k+ bots</a:t>
            </a:r>
          </a:p>
          <a:p>
            <a:pPr marL="0" marR="0" lvl="0" indent="0" algn="l" defTabSz="932742" rtl="0" eaLnBrk="1" fontAlgn="auto" latinLnBrk="0" hangingPunct="1">
              <a:lnSpc>
                <a:spcPct val="100000"/>
              </a:lnSpc>
              <a:spcBef>
                <a:spcPts val="2400"/>
              </a:spcBef>
              <a:spcAft>
                <a:spcPts val="0"/>
              </a:spcAft>
              <a:buClrTx/>
              <a:buSzPct val="100000"/>
              <a:buFontTx/>
              <a:buNone/>
              <a:tabLst/>
              <a:defRPr/>
            </a:pPr>
            <a:r>
              <a:rPr kumimoji="0" lang="en-US" sz="2000" b="0" i="0" u="none" strike="noStrike" kern="1200" cap="none" spc="0" normalizeH="0" baseline="0" noProof="0">
                <a:ln>
                  <a:noFill/>
                </a:ln>
                <a:gradFill>
                  <a:gsLst>
                    <a:gs pos="35664">
                      <a:schemeClr val="tx1"/>
                    </a:gs>
                    <a:gs pos="56000">
                      <a:schemeClr val="tx1"/>
                    </a:gs>
                  </a:gsLst>
                  <a:lin ang="5400000" scaled="0"/>
                </a:gradFill>
                <a:effectLst/>
                <a:uLnTx/>
                <a:uFillTx/>
                <a:latin typeface="Segoe UI"/>
                <a:ea typeface="+mn-ea"/>
                <a:cs typeface="Segoe UI Semilight" panose="020B0402040204020203" pitchFamily="34" charset="0"/>
              </a:rPr>
              <a:t>C#, Node.js, samples, docs</a:t>
            </a:r>
          </a:p>
        </p:txBody>
      </p:sp>
      <p:sp>
        <p:nvSpPr>
          <p:cNvPr id="22" name="Rectangle 21">
            <a:extLst>
              <a:ext uri="{FF2B5EF4-FFF2-40B4-BE49-F238E27FC236}">
                <a16:creationId xmlns:a16="http://schemas.microsoft.com/office/drawing/2014/main" id="{4EFB61E0-250B-474F-AB38-010477F32C02}"/>
              </a:ext>
            </a:extLst>
          </p:cNvPr>
          <p:cNvSpPr/>
          <p:nvPr/>
        </p:nvSpPr>
        <p:spPr>
          <a:xfrm>
            <a:off x="6571336" y="2544274"/>
            <a:ext cx="4322100" cy="2769989"/>
          </a:xfrm>
          <a:prstGeom prst="rect">
            <a:avLst/>
          </a:prstGeom>
          <a:noFill/>
        </p:spPr>
        <p:txBody>
          <a:bodyPr wrap="square" lIns="0" tIns="0" rIns="0" bIns="0" anchor="t">
            <a:spAutoFit/>
          </a:bodyPr>
          <a:lstStyle/>
          <a:p>
            <a:pPr marL="0" marR="0" lvl="0" indent="0" algn="l" defTabSz="932742" rtl="0" eaLnBrk="1" fontAlgn="auto" latinLnBrk="0" hangingPunct="1">
              <a:lnSpc>
                <a:spcPct val="100000"/>
              </a:lnSpc>
              <a:spcBef>
                <a:spcPts val="2400"/>
              </a:spcBef>
              <a:spcAft>
                <a:spcPts val="0"/>
              </a:spcAft>
              <a:buClrTx/>
              <a:buSzPct val="100000"/>
              <a:buFontTx/>
              <a:buNone/>
              <a:tabLst/>
              <a:defRPr/>
            </a:pPr>
            <a:r>
              <a:rPr kumimoji="0" lang="en-GB" sz="2000" b="0" i="0" u="none" strike="noStrike" kern="1200" cap="none" spc="0" normalizeH="0" baseline="0" noProof="0">
                <a:ln>
                  <a:noFill/>
                </a:ln>
                <a:gradFill>
                  <a:gsLst>
                    <a:gs pos="35664">
                      <a:schemeClr val="tx1"/>
                    </a:gs>
                    <a:gs pos="56000">
                      <a:schemeClr val="tx1"/>
                    </a:gs>
                  </a:gsLst>
                  <a:lin ang="5400000" scaled="0"/>
                </a:gradFill>
                <a:effectLst/>
                <a:uLnTx/>
                <a:uFillTx/>
                <a:latin typeface="Segoe UI"/>
                <a:ea typeface="+mn-ea"/>
                <a:cs typeface="Segoe UI Semilight" panose="020B0402040204020203" pitchFamily="34" charset="0"/>
              </a:rPr>
              <a:t>In preview</a:t>
            </a:r>
          </a:p>
          <a:p>
            <a:pPr marL="0" marR="0" lvl="0" indent="0" algn="l" defTabSz="932742" rtl="0" eaLnBrk="1" fontAlgn="auto" latinLnBrk="0" hangingPunct="1">
              <a:lnSpc>
                <a:spcPct val="100000"/>
              </a:lnSpc>
              <a:spcBef>
                <a:spcPts val="2400"/>
              </a:spcBef>
              <a:spcAft>
                <a:spcPts val="0"/>
              </a:spcAft>
              <a:buClrTx/>
              <a:buSzPct val="100000"/>
              <a:buFontTx/>
              <a:buNone/>
              <a:tabLst/>
              <a:defRPr/>
            </a:pPr>
            <a:r>
              <a:rPr kumimoji="0" lang="en-GB" sz="2000" b="0" i="0" u="none" strike="noStrike" kern="1200" cap="none" spc="0" normalizeH="0" baseline="0" noProof="0">
                <a:ln>
                  <a:noFill/>
                </a:ln>
                <a:gradFill>
                  <a:gsLst>
                    <a:gs pos="35664">
                      <a:schemeClr val="tx1"/>
                    </a:gs>
                    <a:gs pos="56000">
                      <a:schemeClr val="tx1"/>
                    </a:gs>
                  </a:gsLst>
                  <a:lin ang="5400000" scaled="0"/>
                </a:gradFill>
                <a:effectLst/>
                <a:uLnTx/>
                <a:uFillTx/>
                <a:latin typeface="Segoe UI"/>
                <a:cs typeface="Segoe UI Semilight" panose="020B0402040204020203" pitchFamily="34" charset="0"/>
              </a:rPr>
              <a:t>Architected for extensibility</a:t>
            </a:r>
            <a:endParaRPr lang="en-GB" sz="2000" b="0" i="0" u="none" strike="noStrike" kern="1200" cap="none" spc="0" baseline="0" noProof="0">
              <a:gradFill>
                <a:gsLst>
                  <a:gs pos="35664">
                    <a:schemeClr val="tx1"/>
                  </a:gs>
                  <a:gs pos="56000">
                    <a:schemeClr val="tx1"/>
                  </a:gs>
                </a:gsLst>
                <a:lin ang="5400000" scaled="0"/>
              </a:gradFill>
              <a:latin typeface="Segoe UI"/>
              <a:cs typeface="Segoe UI"/>
            </a:endParaRPr>
          </a:p>
          <a:p>
            <a:pPr marL="0" marR="0" lvl="0" indent="0" algn="l" defTabSz="932742" rtl="0" eaLnBrk="1" fontAlgn="auto" latinLnBrk="0" hangingPunct="1">
              <a:lnSpc>
                <a:spcPct val="100000"/>
              </a:lnSpc>
              <a:spcBef>
                <a:spcPts val="2400"/>
              </a:spcBef>
              <a:spcAft>
                <a:spcPts val="0"/>
              </a:spcAft>
              <a:buClrTx/>
              <a:buSzPct val="100000"/>
              <a:buFontTx/>
              <a:buNone/>
              <a:tabLst/>
              <a:defRPr/>
            </a:pPr>
            <a:r>
              <a:rPr kumimoji="0" lang="en-GB" sz="2000" b="0" i="0" u="none" strike="noStrike" kern="1200" cap="none" spc="0" normalizeH="0" baseline="0" noProof="0">
                <a:ln>
                  <a:noFill/>
                </a:ln>
                <a:gradFill>
                  <a:gsLst>
                    <a:gs pos="35664">
                      <a:schemeClr val="tx1"/>
                    </a:gs>
                    <a:gs pos="56000">
                      <a:schemeClr val="tx1"/>
                    </a:gs>
                  </a:gsLst>
                  <a:lin ang="5400000" scaled="0"/>
                </a:gradFill>
                <a:effectLst/>
                <a:uLnTx/>
                <a:uFillTx/>
                <a:latin typeface="Segoe UI"/>
                <a:cs typeface="Segoe UI Semilight" panose="020B0402040204020203" pitchFamily="34" charset="0"/>
              </a:rPr>
              <a:t>Modular</a:t>
            </a:r>
            <a:endParaRPr lang="en-GB" sz="2000" b="0" i="0" u="none" strike="noStrike" kern="1200" cap="none" spc="0" baseline="0" noProof="0">
              <a:gradFill>
                <a:gsLst>
                  <a:gs pos="35664">
                    <a:schemeClr val="tx1"/>
                  </a:gs>
                  <a:gs pos="56000">
                    <a:schemeClr val="tx1"/>
                  </a:gs>
                </a:gsLst>
                <a:lin ang="5400000" scaled="0"/>
              </a:gradFill>
              <a:latin typeface="Segoe UI"/>
              <a:cs typeface="Segoe UI"/>
            </a:endParaRPr>
          </a:p>
          <a:p>
            <a:pPr marL="0" marR="0" lvl="0" indent="0" algn="l" defTabSz="932742" rtl="0" eaLnBrk="1" fontAlgn="auto" latinLnBrk="0" hangingPunct="1">
              <a:lnSpc>
                <a:spcPct val="100000"/>
              </a:lnSpc>
              <a:spcBef>
                <a:spcPts val="2400"/>
              </a:spcBef>
              <a:spcAft>
                <a:spcPts val="0"/>
              </a:spcAft>
              <a:buClrTx/>
              <a:buSzPct val="100000"/>
              <a:buFontTx/>
              <a:buNone/>
              <a:tabLst/>
              <a:defRPr/>
            </a:pPr>
            <a:r>
              <a:rPr kumimoji="0" lang="en-GB" sz="2000" b="0" i="0" u="none" strike="noStrike" kern="1200" cap="none" spc="0" normalizeH="0" baseline="0" noProof="0">
                <a:ln>
                  <a:noFill/>
                </a:ln>
                <a:gradFill>
                  <a:gsLst>
                    <a:gs pos="35664">
                      <a:schemeClr val="tx1"/>
                    </a:gs>
                    <a:gs pos="56000">
                      <a:schemeClr val="tx1"/>
                    </a:gs>
                  </a:gsLst>
                  <a:lin ang="5400000" scaled="0"/>
                </a:gradFill>
                <a:effectLst/>
                <a:uLnTx/>
                <a:uFillTx/>
                <a:latin typeface="Segoe UI"/>
                <a:ea typeface="+mn-ea"/>
                <a:cs typeface="Segoe UI Semilight" panose="020B0402040204020203" pitchFamily="34" charset="0"/>
              </a:rPr>
              <a:t>C#, </a:t>
            </a:r>
            <a:r>
              <a:rPr lang="en-GB" sz="2000">
                <a:gradFill>
                  <a:gsLst>
                    <a:gs pos="35664">
                      <a:schemeClr val="tx1"/>
                    </a:gs>
                    <a:gs pos="56000">
                      <a:schemeClr val="tx1"/>
                    </a:gs>
                  </a:gsLst>
                  <a:lin ang="5400000" scaled="0"/>
                </a:gradFill>
                <a:latin typeface="Segoe UI"/>
                <a:cs typeface="Segoe UI Semilight" panose="020B0402040204020203" pitchFamily="34" charset="0"/>
              </a:rPr>
              <a:t>JavaScript</a:t>
            </a:r>
            <a:r>
              <a:rPr kumimoji="0" lang="en-GB" sz="2000" b="0" i="0" u="none" strike="noStrike" kern="1200" cap="none" spc="0" normalizeH="0" baseline="0" noProof="0">
                <a:ln>
                  <a:noFill/>
                </a:ln>
                <a:gradFill>
                  <a:gsLst>
                    <a:gs pos="35664">
                      <a:schemeClr val="tx1"/>
                    </a:gs>
                    <a:gs pos="56000">
                      <a:schemeClr val="tx1"/>
                    </a:gs>
                  </a:gsLst>
                  <a:lin ang="5400000" scaled="0"/>
                </a:gradFill>
                <a:effectLst/>
                <a:uLnTx/>
                <a:uFillTx/>
                <a:latin typeface="Segoe UI"/>
                <a:cs typeface="Segoe UI Semilight" panose="020B0402040204020203" pitchFamily="34" charset="0"/>
              </a:rPr>
              <a:t>, Python, Java</a:t>
            </a:r>
            <a:endParaRPr lang="en-GB" sz="2000" b="0" i="0" u="none" strike="noStrike" kern="1200" cap="none" spc="0" baseline="0" noProof="0">
              <a:gradFill>
                <a:gsLst>
                  <a:gs pos="35664">
                    <a:schemeClr val="tx1"/>
                  </a:gs>
                  <a:gs pos="56000">
                    <a:schemeClr val="tx1"/>
                  </a:gs>
                </a:gsLst>
                <a:lin ang="5400000" scaled="0"/>
              </a:gradFill>
              <a:latin typeface="Segoe UI"/>
              <a:cs typeface="Segoe UI"/>
            </a:endParaRPr>
          </a:p>
          <a:p>
            <a:pPr marL="0" marR="0" lvl="0" indent="0" algn="l" defTabSz="932742" rtl="0" eaLnBrk="1" fontAlgn="auto" latinLnBrk="0" hangingPunct="1">
              <a:lnSpc>
                <a:spcPct val="100000"/>
              </a:lnSpc>
              <a:spcBef>
                <a:spcPts val="2400"/>
              </a:spcBef>
              <a:spcAft>
                <a:spcPts val="0"/>
              </a:spcAft>
              <a:buClrTx/>
              <a:buSzPct val="100000"/>
              <a:buFontTx/>
              <a:buNone/>
              <a:tabLst/>
              <a:defRPr/>
            </a:pPr>
            <a:r>
              <a:rPr kumimoji="0" lang="en-GB" sz="2000" b="0" i="0" u="none" strike="noStrike" kern="1200" cap="none" spc="0" normalizeH="0" baseline="0" noProof="0">
                <a:ln>
                  <a:noFill/>
                </a:ln>
                <a:gradFill>
                  <a:gsLst>
                    <a:gs pos="35664">
                      <a:schemeClr val="tx1"/>
                    </a:gs>
                    <a:gs pos="56000">
                      <a:schemeClr val="tx1"/>
                    </a:gs>
                  </a:gsLst>
                  <a:lin ang="5400000" scaled="0"/>
                </a:gradFill>
                <a:effectLst/>
                <a:uLnTx/>
                <a:uFillTx/>
                <a:latin typeface="Segoe UI"/>
                <a:cs typeface="Segoe UI Semilight" panose="020B0402040204020203" pitchFamily="34" charset="0"/>
              </a:rPr>
              <a:t>Incorporates feedback from v3</a:t>
            </a:r>
            <a:endParaRPr lang="en-GB" sz="2000" b="0" i="0" u="none" strike="noStrike" kern="1200" cap="none" spc="0" baseline="0" noProof="0">
              <a:gradFill>
                <a:gsLst>
                  <a:gs pos="35664">
                    <a:schemeClr val="tx1"/>
                  </a:gs>
                  <a:gs pos="56000">
                    <a:schemeClr val="tx1"/>
                  </a:gs>
                </a:gsLst>
                <a:lin ang="5400000" scaled="0"/>
              </a:gradFill>
              <a:latin typeface="Segoe UI"/>
              <a:cs typeface="Segoe UI"/>
            </a:endParaRPr>
          </a:p>
        </p:txBody>
      </p:sp>
      <p:sp>
        <p:nvSpPr>
          <p:cNvPr id="37" name="create" title="Icon of a pencil with an arrow around it pointing counterclockwise">
            <a:extLst>
              <a:ext uri="{FF2B5EF4-FFF2-40B4-BE49-F238E27FC236}">
                <a16:creationId xmlns:a16="http://schemas.microsoft.com/office/drawing/2014/main" id="{38D218B2-8124-410E-A616-0F2EEAF8FE0A}"/>
              </a:ext>
            </a:extLst>
          </p:cNvPr>
          <p:cNvSpPr>
            <a:spLocks noChangeAspect="1" noEditPoints="1"/>
          </p:cNvSpPr>
          <p:nvPr/>
        </p:nvSpPr>
        <p:spPr bwMode="auto">
          <a:xfrm>
            <a:off x="11600033" y="1525961"/>
            <a:ext cx="244141" cy="239117"/>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Manufacturing_E99C" title="Icon of a robotic arm">
            <a:extLst>
              <a:ext uri="{FF2B5EF4-FFF2-40B4-BE49-F238E27FC236}">
                <a16:creationId xmlns:a16="http://schemas.microsoft.com/office/drawing/2014/main" id="{A74B3074-B6F8-431F-BE19-9620E4F8EA67}"/>
              </a:ext>
            </a:extLst>
          </p:cNvPr>
          <p:cNvSpPr>
            <a:spLocks noChangeAspect="1" noEditPoints="1"/>
          </p:cNvSpPr>
          <p:nvPr/>
        </p:nvSpPr>
        <p:spPr bwMode="auto">
          <a:xfrm>
            <a:off x="11567491" y="2206525"/>
            <a:ext cx="309227" cy="302281"/>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st_4" title="Icon of a checklist">
            <a:extLst>
              <a:ext uri="{FF2B5EF4-FFF2-40B4-BE49-F238E27FC236}">
                <a16:creationId xmlns:a16="http://schemas.microsoft.com/office/drawing/2014/main" id="{32A163DA-AB7E-4571-9CD8-B04A3D491F6F}"/>
              </a:ext>
            </a:extLst>
          </p:cNvPr>
          <p:cNvSpPr>
            <a:spLocks noChangeAspect="1" noEditPoints="1"/>
          </p:cNvSpPr>
          <p:nvPr/>
        </p:nvSpPr>
        <p:spPr bwMode="auto">
          <a:xfrm>
            <a:off x="11583254" y="2975962"/>
            <a:ext cx="277697" cy="187693"/>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Browser_3" title="Icon of a browser window with an arrow pointing from the outside to the center">
            <a:extLst>
              <a:ext uri="{FF2B5EF4-FFF2-40B4-BE49-F238E27FC236}">
                <a16:creationId xmlns:a16="http://schemas.microsoft.com/office/drawing/2014/main" id="{977596A0-3F6B-467B-A7F6-391B52C3FEDA}"/>
              </a:ext>
            </a:extLst>
          </p:cNvPr>
          <p:cNvSpPr>
            <a:spLocks noChangeAspect="1" noEditPoints="1"/>
          </p:cNvSpPr>
          <p:nvPr/>
        </p:nvSpPr>
        <p:spPr bwMode="auto">
          <a:xfrm>
            <a:off x="11602721" y="3668399"/>
            <a:ext cx="238764" cy="2271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Org_ECA6" title="Icon of three boxes in a bracket chart">
            <a:extLst>
              <a:ext uri="{FF2B5EF4-FFF2-40B4-BE49-F238E27FC236}">
                <a16:creationId xmlns:a16="http://schemas.microsoft.com/office/drawing/2014/main" id="{706F78AF-7499-4EE3-A4F1-048F8CC61F01}"/>
              </a:ext>
            </a:extLst>
          </p:cNvPr>
          <p:cNvSpPr>
            <a:spLocks noChangeAspect="1" noEditPoints="1"/>
          </p:cNvSpPr>
          <p:nvPr/>
        </p:nvSpPr>
        <p:spPr bwMode="auto">
          <a:xfrm>
            <a:off x="11608603" y="4380542"/>
            <a:ext cx="226997" cy="2271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PageEdit_EFB8" title="Icon of a document with a pencil on top of it">
            <a:extLst>
              <a:ext uri="{FF2B5EF4-FFF2-40B4-BE49-F238E27FC236}">
                <a16:creationId xmlns:a16="http://schemas.microsoft.com/office/drawing/2014/main" id="{CE8C452A-0ACA-4754-AD3D-C9CE4F829999}"/>
              </a:ext>
            </a:extLst>
          </p:cNvPr>
          <p:cNvSpPr>
            <a:spLocks noChangeAspect="1" noEditPoints="1"/>
          </p:cNvSpPr>
          <p:nvPr/>
        </p:nvSpPr>
        <p:spPr bwMode="auto">
          <a:xfrm>
            <a:off x="11648183" y="5097284"/>
            <a:ext cx="193639" cy="206462"/>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BCC7D516-26A4-4CBE-A4C1-54395BFD8E8C}"/>
              </a:ext>
            </a:extLst>
          </p:cNvPr>
          <p:cNvSpPr/>
          <p:nvPr/>
        </p:nvSpPr>
        <p:spPr bwMode="auto">
          <a:xfrm>
            <a:off x="588263" y="1889915"/>
            <a:ext cx="182880" cy="3878025"/>
          </a:xfrm>
          <a:custGeom>
            <a:avLst/>
            <a:gdLst>
              <a:gd name="connsiteX0" fmla="*/ 0 w 365760"/>
              <a:gd name="connsiteY0" fmla="*/ 0 h 4572000"/>
              <a:gd name="connsiteX1" fmla="*/ 365760 w 365760"/>
              <a:gd name="connsiteY1" fmla="*/ 0 h 4572000"/>
              <a:gd name="connsiteX2" fmla="*/ 365760 w 365760"/>
              <a:gd name="connsiteY2" fmla="*/ 4572000 h 4572000"/>
              <a:gd name="connsiteX3" fmla="*/ 0 w 365760"/>
              <a:gd name="connsiteY3" fmla="*/ 4572000 h 4572000"/>
              <a:gd name="connsiteX4" fmla="*/ 0 w 365760"/>
              <a:gd name="connsiteY4" fmla="*/ 0 h 4572000"/>
              <a:gd name="connsiteX0" fmla="*/ 365760 w 457200"/>
              <a:gd name="connsiteY0" fmla="*/ 4572000 h 4663440"/>
              <a:gd name="connsiteX1" fmla="*/ 0 w 457200"/>
              <a:gd name="connsiteY1" fmla="*/ 4572000 h 4663440"/>
              <a:gd name="connsiteX2" fmla="*/ 0 w 457200"/>
              <a:gd name="connsiteY2" fmla="*/ 0 h 4663440"/>
              <a:gd name="connsiteX3" fmla="*/ 365760 w 457200"/>
              <a:gd name="connsiteY3" fmla="*/ 0 h 4663440"/>
              <a:gd name="connsiteX4" fmla="*/ 457200 w 457200"/>
              <a:gd name="connsiteY4" fmla="*/ 4663440 h 4663440"/>
              <a:gd name="connsiteX0" fmla="*/ 365760 w 365760"/>
              <a:gd name="connsiteY0" fmla="*/ 4572000 h 4572000"/>
              <a:gd name="connsiteX1" fmla="*/ 0 w 365760"/>
              <a:gd name="connsiteY1" fmla="*/ 4572000 h 4572000"/>
              <a:gd name="connsiteX2" fmla="*/ 0 w 365760"/>
              <a:gd name="connsiteY2" fmla="*/ 0 h 4572000"/>
              <a:gd name="connsiteX3" fmla="*/ 365760 w 365760"/>
              <a:gd name="connsiteY3" fmla="*/ 0 h 4572000"/>
            </a:gdLst>
            <a:ahLst/>
            <a:cxnLst>
              <a:cxn ang="0">
                <a:pos x="connsiteX0" y="connsiteY0"/>
              </a:cxn>
              <a:cxn ang="0">
                <a:pos x="connsiteX1" y="connsiteY1"/>
              </a:cxn>
              <a:cxn ang="0">
                <a:pos x="connsiteX2" y="connsiteY2"/>
              </a:cxn>
              <a:cxn ang="0">
                <a:pos x="connsiteX3" y="connsiteY3"/>
              </a:cxn>
            </a:cxnLst>
            <a:rect l="l" t="t" r="r" b="b"/>
            <a:pathLst>
              <a:path w="365760" h="4572000">
                <a:moveTo>
                  <a:pt x="365760" y="4572000"/>
                </a:moveTo>
                <a:lnTo>
                  <a:pt x="0" y="4572000"/>
                </a:lnTo>
                <a:lnTo>
                  <a:pt x="0" y="0"/>
                </a:lnTo>
                <a:lnTo>
                  <a:pt x="365760" y="0"/>
                </a:lnTo>
              </a:path>
            </a:pathLst>
          </a:cu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3" name="Oval 22">
            <a:extLst>
              <a:ext uri="{FF2B5EF4-FFF2-40B4-BE49-F238E27FC236}">
                <a16:creationId xmlns:a16="http://schemas.microsoft.com/office/drawing/2014/main" id="{AE603FB1-7875-402A-B51D-7D66062AEB6B}"/>
              </a:ext>
            </a:extLst>
          </p:cNvPr>
          <p:cNvSpPr/>
          <p:nvPr/>
        </p:nvSpPr>
        <p:spPr bwMode="auto">
          <a:xfrm>
            <a:off x="525808" y="2641184"/>
            <a:ext cx="124910" cy="124910"/>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endParaRPr lang="en-IN" err="1">
              <a:solidFill>
                <a:srgbClr val="FFFFFF"/>
              </a:solidFill>
              <a:latin typeface="Segoe UI Semibold"/>
            </a:endParaRPr>
          </a:p>
        </p:txBody>
      </p:sp>
      <p:sp>
        <p:nvSpPr>
          <p:cNvPr id="24" name="Oval 23">
            <a:extLst>
              <a:ext uri="{FF2B5EF4-FFF2-40B4-BE49-F238E27FC236}">
                <a16:creationId xmlns:a16="http://schemas.microsoft.com/office/drawing/2014/main" id="{130CC8DC-8B8F-4B69-9C17-1DBDE518C54A}"/>
              </a:ext>
            </a:extLst>
          </p:cNvPr>
          <p:cNvSpPr/>
          <p:nvPr/>
        </p:nvSpPr>
        <p:spPr bwMode="auto">
          <a:xfrm>
            <a:off x="525808" y="3253055"/>
            <a:ext cx="124910" cy="124910"/>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endParaRPr lang="en-IN" err="1">
              <a:solidFill>
                <a:srgbClr val="FFFFFF"/>
              </a:solidFill>
              <a:latin typeface="Segoe UI Semibold"/>
            </a:endParaRPr>
          </a:p>
        </p:txBody>
      </p:sp>
      <p:sp>
        <p:nvSpPr>
          <p:cNvPr id="25" name="Oval 24">
            <a:extLst>
              <a:ext uri="{FF2B5EF4-FFF2-40B4-BE49-F238E27FC236}">
                <a16:creationId xmlns:a16="http://schemas.microsoft.com/office/drawing/2014/main" id="{BD3AEFAB-5C88-4872-BF82-D98ECDA05663}"/>
              </a:ext>
            </a:extLst>
          </p:cNvPr>
          <p:cNvSpPr/>
          <p:nvPr/>
        </p:nvSpPr>
        <p:spPr bwMode="auto">
          <a:xfrm>
            <a:off x="525808" y="3864926"/>
            <a:ext cx="124910" cy="124910"/>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endParaRPr lang="en-IN" err="1">
              <a:solidFill>
                <a:srgbClr val="FFFFFF"/>
              </a:solidFill>
              <a:latin typeface="Segoe UI Semibold"/>
            </a:endParaRPr>
          </a:p>
        </p:txBody>
      </p:sp>
      <p:sp>
        <p:nvSpPr>
          <p:cNvPr id="26" name="Oval 25">
            <a:extLst>
              <a:ext uri="{FF2B5EF4-FFF2-40B4-BE49-F238E27FC236}">
                <a16:creationId xmlns:a16="http://schemas.microsoft.com/office/drawing/2014/main" id="{08153D64-86D0-42AA-B041-C421208AE77E}"/>
              </a:ext>
            </a:extLst>
          </p:cNvPr>
          <p:cNvSpPr/>
          <p:nvPr/>
        </p:nvSpPr>
        <p:spPr bwMode="auto">
          <a:xfrm>
            <a:off x="525808" y="4476797"/>
            <a:ext cx="124910" cy="124910"/>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endParaRPr lang="en-IN" err="1">
              <a:solidFill>
                <a:srgbClr val="FFFFFF"/>
              </a:solidFill>
              <a:latin typeface="Segoe UI Semibold"/>
            </a:endParaRPr>
          </a:p>
        </p:txBody>
      </p:sp>
      <p:sp>
        <p:nvSpPr>
          <p:cNvPr id="27" name="Oval 26">
            <a:extLst>
              <a:ext uri="{FF2B5EF4-FFF2-40B4-BE49-F238E27FC236}">
                <a16:creationId xmlns:a16="http://schemas.microsoft.com/office/drawing/2014/main" id="{A4629749-3659-4703-A577-7E98E7E97EA6}"/>
              </a:ext>
            </a:extLst>
          </p:cNvPr>
          <p:cNvSpPr/>
          <p:nvPr/>
        </p:nvSpPr>
        <p:spPr bwMode="auto">
          <a:xfrm>
            <a:off x="525808" y="5088668"/>
            <a:ext cx="124910" cy="124910"/>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endParaRPr lang="en-IN" err="1">
              <a:solidFill>
                <a:srgbClr val="FFFFFF"/>
              </a:solidFill>
              <a:latin typeface="Segoe UI Semibold"/>
            </a:endParaRPr>
          </a:p>
        </p:txBody>
      </p:sp>
      <p:sp>
        <p:nvSpPr>
          <p:cNvPr id="28" name="Oval 27">
            <a:extLst>
              <a:ext uri="{FF2B5EF4-FFF2-40B4-BE49-F238E27FC236}">
                <a16:creationId xmlns:a16="http://schemas.microsoft.com/office/drawing/2014/main" id="{3388E744-F14A-4626-8B8C-C20D0B86718A}"/>
              </a:ext>
            </a:extLst>
          </p:cNvPr>
          <p:cNvSpPr/>
          <p:nvPr/>
        </p:nvSpPr>
        <p:spPr bwMode="auto">
          <a:xfrm>
            <a:off x="525808" y="5700540"/>
            <a:ext cx="124910" cy="124910"/>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endParaRPr lang="en-IN" err="1">
              <a:solidFill>
                <a:srgbClr val="FFFFFF"/>
              </a:solidFill>
              <a:latin typeface="Segoe UI Semibold"/>
            </a:endParaRPr>
          </a:p>
        </p:txBody>
      </p:sp>
      <p:sp>
        <p:nvSpPr>
          <p:cNvPr id="44" name="Rectangle 17">
            <a:extLst>
              <a:ext uri="{FF2B5EF4-FFF2-40B4-BE49-F238E27FC236}">
                <a16:creationId xmlns:a16="http://schemas.microsoft.com/office/drawing/2014/main" id="{9EC7F92D-0B39-42D5-964A-354BC57A3A26}"/>
              </a:ext>
            </a:extLst>
          </p:cNvPr>
          <p:cNvSpPr/>
          <p:nvPr/>
        </p:nvSpPr>
        <p:spPr bwMode="auto">
          <a:xfrm>
            <a:off x="6241727" y="1889916"/>
            <a:ext cx="182880" cy="3263663"/>
          </a:xfrm>
          <a:custGeom>
            <a:avLst/>
            <a:gdLst>
              <a:gd name="connsiteX0" fmla="*/ 0 w 365760"/>
              <a:gd name="connsiteY0" fmla="*/ 0 h 4572000"/>
              <a:gd name="connsiteX1" fmla="*/ 365760 w 365760"/>
              <a:gd name="connsiteY1" fmla="*/ 0 h 4572000"/>
              <a:gd name="connsiteX2" fmla="*/ 365760 w 365760"/>
              <a:gd name="connsiteY2" fmla="*/ 4572000 h 4572000"/>
              <a:gd name="connsiteX3" fmla="*/ 0 w 365760"/>
              <a:gd name="connsiteY3" fmla="*/ 4572000 h 4572000"/>
              <a:gd name="connsiteX4" fmla="*/ 0 w 365760"/>
              <a:gd name="connsiteY4" fmla="*/ 0 h 4572000"/>
              <a:gd name="connsiteX0" fmla="*/ 365760 w 457200"/>
              <a:gd name="connsiteY0" fmla="*/ 4572000 h 4663440"/>
              <a:gd name="connsiteX1" fmla="*/ 0 w 457200"/>
              <a:gd name="connsiteY1" fmla="*/ 4572000 h 4663440"/>
              <a:gd name="connsiteX2" fmla="*/ 0 w 457200"/>
              <a:gd name="connsiteY2" fmla="*/ 0 h 4663440"/>
              <a:gd name="connsiteX3" fmla="*/ 365760 w 457200"/>
              <a:gd name="connsiteY3" fmla="*/ 0 h 4663440"/>
              <a:gd name="connsiteX4" fmla="*/ 457200 w 457200"/>
              <a:gd name="connsiteY4" fmla="*/ 4663440 h 4663440"/>
              <a:gd name="connsiteX0" fmla="*/ 365760 w 365760"/>
              <a:gd name="connsiteY0" fmla="*/ 4572000 h 4572000"/>
              <a:gd name="connsiteX1" fmla="*/ 0 w 365760"/>
              <a:gd name="connsiteY1" fmla="*/ 4572000 h 4572000"/>
              <a:gd name="connsiteX2" fmla="*/ 0 w 365760"/>
              <a:gd name="connsiteY2" fmla="*/ 0 h 4572000"/>
              <a:gd name="connsiteX3" fmla="*/ 365760 w 365760"/>
              <a:gd name="connsiteY3" fmla="*/ 0 h 4572000"/>
            </a:gdLst>
            <a:ahLst/>
            <a:cxnLst>
              <a:cxn ang="0">
                <a:pos x="connsiteX0" y="connsiteY0"/>
              </a:cxn>
              <a:cxn ang="0">
                <a:pos x="connsiteX1" y="connsiteY1"/>
              </a:cxn>
              <a:cxn ang="0">
                <a:pos x="connsiteX2" y="connsiteY2"/>
              </a:cxn>
              <a:cxn ang="0">
                <a:pos x="connsiteX3" y="connsiteY3"/>
              </a:cxn>
            </a:cxnLst>
            <a:rect l="l" t="t" r="r" b="b"/>
            <a:pathLst>
              <a:path w="365760" h="4572000">
                <a:moveTo>
                  <a:pt x="365760" y="4572000"/>
                </a:moveTo>
                <a:lnTo>
                  <a:pt x="0" y="4572000"/>
                </a:lnTo>
                <a:lnTo>
                  <a:pt x="0" y="0"/>
                </a:lnTo>
                <a:lnTo>
                  <a:pt x="365760" y="0"/>
                </a:lnTo>
              </a:path>
            </a:pathLst>
          </a:cu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5" name="Oval 44">
            <a:extLst>
              <a:ext uri="{FF2B5EF4-FFF2-40B4-BE49-F238E27FC236}">
                <a16:creationId xmlns:a16="http://schemas.microsoft.com/office/drawing/2014/main" id="{D8C1FEDD-5E07-44F6-829B-ACBA7A7ADA15}"/>
              </a:ext>
            </a:extLst>
          </p:cNvPr>
          <p:cNvSpPr/>
          <p:nvPr/>
        </p:nvSpPr>
        <p:spPr bwMode="auto">
          <a:xfrm>
            <a:off x="6179272" y="2641184"/>
            <a:ext cx="124910" cy="124910"/>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endParaRPr lang="en-IN" err="1">
              <a:solidFill>
                <a:srgbClr val="FFFFFF"/>
              </a:solidFill>
              <a:latin typeface="Segoe UI Semibold"/>
            </a:endParaRPr>
          </a:p>
        </p:txBody>
      </p:sp>
      <p:sp>
        <p:nvSpPr>
          <p:cNvPr id="46" name="Oval 45">
            <a:extLst>
              <a:ext uri="{FF2B5EF4-FFF2-40B4-BE49-F238E27FC236}">
                <a16:creationId xmlns:a16="http://schemas.microsoft.com/office/drawing/2014/main" id="{736B2613-F33D-4124-B9EA-F103B4375DDD}"/>
              </a:ext>
            </a:extLst>
          </p:cNvPr>
          <p:cNvSpPr/>
          <p:nvPr/>
        </p:nvSpPr>
        <p:spPr bwMode="auto">
          <a:xfrm>
            <a:off x="6179272" y="3253055"/>
            <a:ext cx="124910" cy="124910"/>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endParaRPr lang="en-IN" err="1">
              <a:solidFill>
                <a:srgbClr val="FFFFFF"/>
              </a:solidFill>
              <a:latin typeface="Segoe UI Semibold"/>
            </a:endParaRPr>
          </a:p>
        </p:txBody>
      </p:sp>
      <p:sp>
        <p:nvSpPr>
          <p:cNvPr id="47" name="Oval 46">
            <a:extLst>
              <a:ext uri="{FF2B5EF4-FFF2-40B4-BE49-F238E27FC236}">
                <a16:creationId xmlns:a16="http://schemas.microsoft.com/office/drawing/2014/main" id="{888B3909-7032-48DF-ABBB-9F4F81CF4172}"/>
              </a:ext>
            </a:extLst>
          </p:cNvPr>
          <p:cNvSpPr/>
          <p:nvPr/>
        </p:nvSpPr>
        <p:spPr bwMode="auto">
          <a:xfrm>
            <a:off x="6179272" y="3864926"/>
            <a:ext cx="124910" cy="124910"/>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endParaRPr lang="en-IN" err="1">
              <a:solidFill>
                <a:srgbClr val="FFFFFF"/>
              </a:solidFill>
              <a:latin typeface="Segoe UI Semibold"/>
            </a:endParaRPr>
          </a:p>
        </p:txBody>
      </p:sp>
      <p:sp>
        <p:nvSpPr>
          <p:cNvPr id="48" name="Oval 47">
            <a:extLst>
              <a:ext uri="{FF2B5EF4-FFF2-40B4-BE49-F238E27FC236}">
                <a16:creationId xmlns:a16="http://schemas.microsoft.com/office/drawing/2014/main" id="{0FA3FD0C-43BE-4F2F-AA98-2FE793B8FFF7}"/>
              </a:ext>
            </a:extLst>
          </p:cNvPr>
          <p:cNvSpPr/>
          <p:nvPr/>
        </p:nvSpPr>
        <p:spPr bwMode="auto">
          <a:xfrm>
            <a:off x="6179272" y="4476797"/>
            <a:ext cx="124910" cy="124910"/>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endParaRPr lang="en-IN" err="1">
              <a:solidFill>
                <a:srgbClr val="FFFFFF"/>
              </a:solidFill>
              <a:latin typeface="Segoe UI Semibold"/>
            </a:endParaRPr>
          </a:p>
        </p:txBody>
      </p:sp>
      <p:sp>
        <p:nvSpPr>
          <p:cNvPr id="49" name="Oval 48">
            <a:extLst>
              <a:ext uri="{FF2B5EF4-FFF2-40B4-BE49-F238E27FC236}">
                <a16:creationId xmlns:a16="http://schemas.microsoft.com/office/drawing/2014/main" id="{2AEB6900-F81D-408E-BBF0-152CBACE4C57}"/>
              </a:ext>
            </a:extLst>
          </p:cNvPr>
          <p:cNvSpPr/>
          <p:nvPr/>
        </p:nvSpPr>
        <p:spPr bwMode="auto">
          <a:xfrm>
            <a:off x="6179272" y="5088668"/>
            <a:ext cx="124910" cy="124910"/>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endParaRPr lang="en-IN" err="1">
              <a:solidFill>
                <a:srgbClr val="FFFFFF"/>
              </a:solidFill>
              <a:latin typeface="Segoe UI Semibold"/>
            </a:endParaRPr>
          </a:p>
        </p:txBody>
      </p:sp>
    </p:spTree>
    <p:extLst>
      <p:ext uri="{BB962C8B-B14F-4D97-AF65-F5344CB8AC3E}">
        <p14:creationId xmlns:p14="http://schemas.microsoft.com/office/powerpoint/2010/main" val="14030953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CD39E05A-4B5D-4E6D-A100-BB8566EFDC42}"/>
              </a:ext>
            </a:extLst>
          </p:cNvPr>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6324" name="think-cell Slide" r:id="rId6" imgW="425" imgH="424" progId="TCLayout.ActiveDocument.1">
                  <p:embed/>
                </p:oleObj>
              </mc:Choice>
              <mc:Fallback>
                <p:oleObj name="think-cell Slide" r:id="rId6" imgW="425" imgH="424" progId="TCLayout.ActiveDocument.1">
                  <p:embed/>
                  <p:pic>
                    <p:nvPicPr>
                      <p:cNvPr id="30" name="Object 29" hidden="1">
                        <a:extLst>
                          <a:ext uri="{FF2B5EF4-FFF2-40B4-BE49-F238E27FC236}">
                            <a16:creationId xmlns:a16="http://schemas.microsoft.com/office/drawing/2014/main" id="{CD39E05A-4B5D-4E6D-A100-BB8566EFDC42}"/>
                          </a:ext>
                        </a:extLst>
                      </p:cNvPr>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847481A1-63BA-4311-834E-4B64CE1A60DD}"/>
              </a:ext>
            </a:extLst>
          </p:cNvPr>
          <p:cNvSpPr>
            <a:spLocks noGrp="1"/>
          </p:cNvSpPr>
          <p:nvPr>
            <p:ph type="title"/>
          </p:nvPr>
        </p:nvSpPr>
        <p:spPr>
          <a:xfrm>
            <a:off x="588263" y="457200"/>
            <a:ext cx="11018520" cy="553998"/>
          </a:xfrm>
        </p:spPr>
        <p:txBody>
          <a:bodyPr/>
          <a:lstStyle/>
          <a:p>
            <a:r>
              <a:rPr lang="en-US"/>
              <a:t>Command line tools</a:t>
            </a:r>
          </a:p>
        </p:txBody>
      </p:sp>
      <p:sp>
        <p:nvSpPr>
          <p:cNvPr id="35" name="TextBox 34">
            <a:extLst>
              <a:ext uri="{FF2B5EF4-FFF2-40B4-BE49-F238E27FC236}">
                <a16:creationId xmlns:a16="http://schemas.microsoft.com/office/drawing/2014/main" id="{F5E66EDF-C0AB-44E9-9BCE-214ED8DA19FF}"/>
              </a:ext>
            </a:extLst>
          </p:cNvPr>
          <p:cNvSpPr txBox="1"/>
          <p:nvPr/>
        </p:nvSpPr>
        <p:spPr>
          <a:xfrm>
            <a:off x="588262" y="2636249"/>
            <a:ext cx="779059" cy="276999"/>
          </a:xfrm>
          <a:custGeom>
            <a:avLst/>
            <a:gdLst>
              <a:gd name="connsiteX0" fmla="*/ 0 w 2052000"/>
              <a:gd name="connsiteY0" fmla="*/ 0 h 394082"/>
              <a:gd name="connsiteX1" fmla="*/ 2052000 w 2052000"/>
              <a:gd name="connsiteY1" fmla="*/ 0 h 394082"/>
              <a:gd name="connsiteX2" fmla="*/ 2052000 w 2052000"/>
              <a:gd name="connsiteY2" fmla="*/ 394082 h 394082"/>
              <a:gd name="connsiteX3" fmla="*/ 0 w 2052000"/>
              <a:gd name="connsiteY3" fmla="*/ 394082 h 394082"/>
              <a:gd name="connsiteX4" fmla="*/ 0 w 2052000"/>
              <a:gd name="connsiteY4" fmla="*/ 0 h 39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000" h="394082">
                <a:moveTo>
                  <a:pt x="0" y="0"/>
                </a:moveTo>
                <a:lnTo>
                  <a:pt x="2052000" y="0"/>
                </a:lnTo>
                <a:lnTo>
                  <a:pt x="2052000" y="394082"/>
                </a:lnTo>
                <a:lnTo>
                  <a:pt x="0" y="394082"/>
                </a:lnTo>
                <a:lnTo>
                  <a:pt x="0" y="0"/>
                </a:lnTo>
                <a:close/>
              </a:path>
            </a:pathLst>
          </a:custGeom>
          <a:noFill/>
        </p:spPr>
        <p:txBody>
          <a:bodyPr wrap="none" lIns="0" tIns="0" rIns="0" bIns="0" rtlCol="0">
            <a:spAutoFit/>
          </a:bodyPr>
          <a:lstStyle>
            <a:defPPr>
              <a:defRPr lang="en-US"/>
            </a:defPPr>
            <a:lvl1pPr>
              <a:defRPr>
                <a:solidFill>
                  <a:schemeClr val="bg2"/>
                </a:solidFill>
                <a:latin typeface="+mj-lt"/>
              </a:defRPr>
            </a:lvl1pPr>
          </a:lstStyle>
          <a:p>
            <a:pPr marL="0" marR="0" lvl="0" indent="0" defTabSz="734269"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err="1">
                <a:ln>
                  <a:noFill/>
                </a:ln>
                <a:gradFill>
                  <a:gsLst>
                    <a:gs pos="15734">
                      <a:schemeClr val="accent1"/>
                    </a:gs>
                    <a:gs pos="35664">
                      <a:schemeClr val="accent1"/>
                    </a:gs>
                  </a:gsLst>
                  <a:lin ang="5400000" scaled="0"/>
                </a:gradFill>
                <a:effectLst/>
                <a:uLnTx/>
                <a:uFillTx/>
                <a:latin typeface="Segoe UI Semibold"/>
                <a:ea typeface="+mn-ea"/>
                <a:cs typeface="+mn-cs"/>
              </a:rPr>
              <a:t>MSBot</a:t>
            </a:r>
            <a:endParaRPr kumimoji="0" lang="en-US" sz="2000" b="0" i="0" u="none" strike="noStrike" kern="1200" cap="none" spc="0" normalizeH="0" baseline="0" noProof="0">
              <a:ln>
                <a:noFill/>
              </a:ln>
              <a:gradFill>
                <a:gsLst>
                  <a:gs pos="15734">
                    <a:schemeClr val="accent1"/>
                  </a:gs>
                  <a:gs pos="35664">
                    <a:schemeClr val="accent1"/>
                  </a:gs>
                </a:gsLst>
                <a:lin ang="5400000" scaled="0"/>
              </a:gradFill>
              <a:effectLst/>
              <a:uLnTx/>
              <a:uFillTx/>
              <a:latin typeface="Segoe UI Semibold"/>
              <a:ea typeface="+mn-ea"/>
              <a:cs typeface="+mn-cs"/>
            </a:endParaRPr>
          </a:p>
        </p:txBody>
      </p:sp>
      <p:sp>
        <p:nvSpPr>
          <p:cNvPr id="36" name="TextBox 35">
            <a:extLst>
              <a:ext uri="{FF2B5EF4-FFF2-40B4-BE49-F238E27FC236}">
                <a16:creationId xmlns:a16="http://schemas.microsoft.com/office/drawing/2014/main" id="{86AC1131-00FE-4A99-A724-D8938B9027AC}"/>
              </a:ext>
            </a:extLst>
          </p:cNvPr>
          <p:cNvSpPr txBox="1"/>
          <p:nvPr/>
        </p:nvSpPr>
        <p:spPr>
          <a:xfrm>
            <a:off x="3323908" y="2636249"/>
            <a:ext cx="955390" cy="276999"/>
          </a:xfrm>
          <a:custGeom>
            <a:avLst/>
            <a:gdLst>
              <a:gd name="connsiteX0" fmla="*/ 0 w 2052000"/>
              <a:gd name="connsiteY0" fmla="*/ 0 h 394082"/>
              <a:gd name="connsiteX1" fmla="*/ 2052000 w 2052000"/>
              <a:gd name="connsiteY1" fmla="*/ 0 h 394082"/>
              <a:gd name="connsiteX2" fmla="*/ 2052000 w 2052000"/>
              <a:gd name="connsiteY2" fmla="*/ 394082 h 394082"/>
              <a:gd name="connsiteX3" fmla="*/ 0 w 2052000"/>
              <a:gd name="connsiteY3" fmla="*/ 394082 h 394082"/>
              <a:gd name="connsiteX4" fmla="*/ 0 w 2052000"/>
              <a:gd name="connsiteY4" fmla="*/ 0 h 39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000" h="394082">
                <a:moveTo>
                  <a:pt x="0" y="0"/>
                </a:moveTo>
                <a:lnTo>
                  <a:pt x="2052000" y="0"/>
                </a:lnTo>
                <a:lnTo>
                  <a:pt x="2052000" y="394082"/>
                </a:lnTo>
                <a:lnTo>
                  <a:pt x="0" y="394082"/>
                </a:lnTo>
                <a:lnTo>
                  <a:pt x="0" y="0"/>
                </a:lnTo>
                <a:close/>
              </a:path>
            </a:pathLst>
          </a:custGeom>
          <a:noFill/>
        </p:spPr>
        <p:txBody>
          <a:bodyPr wrap="none" lIns="0" tIns="0" rIns="0" bIns="0" rtlCol="0">
            <a:spAutoFit/>
          </a:bodyPr>
          <a:lstStyle>
            <a:defPPr>
              <a:defRPr lang="en-US"/>
            </a:defPPr>
            <a:lvl1pPr>
              <a:defRPr>
                <a:solidFill>
                  <a:schemeClr val="bg2"/>
                </a:solidFill>
                <a:latin typeface="+mj-lt"/>
              </a:defRPr>
            </a:lvl1pPr>
          </a:lstStyle>
          <a:p>
            <a:pPr marL="0" marR="0" lvl="0" indent="0" defTabSz="734269"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err="1">
                <a:ln>
                  <a:noFill/>
                </a:ln>
                <a:gradFill>
                  <a:gsLst>
                    <a:gs pos="15734">
                      <a:schemeClr val="accent1"/>
                    </a:gs>
                    <a:gs pos="35664">
                      <a:schemeClr val="accent1"/>
                    </a:gs>
                  </a:gsLst>
                  <a:lin ang="5400000" scaled="0"/>
                </a:gradFill>
                <a:effectLst/>
                <a:uLnTx/>
                <a:uFillTx/>
                <a:latin typeface="Segoe UI Semibold"/>
                <a:ea typeface="+mn-ea"/>
                <a:cs typeface="+mn-cs"/>
              </a:rPr>
              <a:t>LuDown</a:t>
            </a:r>
            <a:endParaRPr kumimoji="0" lang="en-US" sz="2000" b="0" i="0" u="none" strike="noStrike" kern="1200" cap="none" spc="0" normalizeH="0" baseline="0" noProof="0">
              <a:ln>
                <a:noFill/>
              </a:ln>
              <a:gradFill>
                <a:gsLst>
                  <a:gs pos="15734">
                    <a:schemeClr val="accent1"/>
                  </a:gs>
                  <a:gs pos="35664">
                    <a:schemeClr val="accent1"/>
                  </a:gs>
                </a:gsLst>
                <a:lin ang="5400000" scaled="0"/>
              </a:gra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C34515A1-A7E5-4119-84E0-BEF11DDAC4BC}"/>
              </a:ext>
            </a:extLst>
          </p:cNvPr>
          <p:cNvSpPr txBox="1"/>
          <p:nvPr/>
        </p:nvSpPr>
        <p:spPr>
          <a:xfrm>
            <a:off x="5399723" y="2636249"/>
            <a:ext cx="516745" cy="276999"/>
          </a:xfrm>
          <a:custGeom>
            <a:avLst/>
            <a:gdLst>
              <a:gd name="connsiteX0" fmla="*/ 0 w 2052000"/>
              <a:gd name="connsiteY0" fmla="*/ 0 h 394082"/>
              <a:gd name="connsiteX1" fmla="*/ 2052000 w 2052000"/>
              <a:gd name="connsiteY1" fmla="*/ 0 h 394082"/>
              <a:gd name="connsiteX2" fmla="*/ 2052000 w 2052000"/>
              <a:gd name="connsiteY2" fmla="*/ 394082 h 394082"/>
              <a:gd name="connsiteX3" fmla="*/ 0 w 2052000"/>
              <a:gd name="connsiteY3" fmla="*/ 394082 h 394082"/>
              <a:gd name="connsiteX4" fmla="*/ 0 w 2052000"/>
              <a:gd name="connsiteY4" fmla="*/ 0 h 39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000" h="394082">
                <a:moveTo>
                  <a:pt x="0" y="0"/>
                </a:moveTo>
                <a:lnTo>
                  <a:pt x="2052000" y="0"/>
                </a:lnTo>
                <a:lnTo>
                  <a:pt x="2052000" y="394082"/>
                </a:lnTo>
                <a:lnTo>
                  <a:pt x="0" y="394082"/>
                </a:lnTo>
                <a:lnTo>
                  <a:pt x="0" y="0"/>
                </a:lnTo>
                <a:close/>
              </a:path>
            </a:pathLst>
          </a:custGeom>
          <a:noFill/>
        </p:spPr>
        <p:txBody>
          <a:bodyPr wrap="none" lIns="0" tIns="0" rIns="0" bIns="0" rtlCol="0">
            <a:spAutoFit/>
          </a:bodyPr>
          <a:lstStyle>
            <a:defPPr>
              <a:defRPr lang="en-US"/>
            </a:defPPr>
            <a:lvl1pPr>
              <a:defRPr>
                <a:solidFill>
                  <a:schemeClr val="bg2"/>
                </a:solidFill>
                <a:latin typeface="+mj-lt"/>
              </a:defRPr>
            </a:lvl1pPr>
          </a:lstStyle>
          <a:p>
            <a:pPr marL="0" marR="0" lvl="0" indent="0" defTabSz="734269"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5734">
                      <a:schemeClr val="accent1"/>
                    </a:gs>
                    <a:gs pos="35664">
                      <a:schemeClr val="accent1"/>
                    </a:gs>
                  </a:gsLst>
                  <a:lin ang="5400000" scaled="0"/>
                </a:gradFill>
                <a:effectLst/>
                <a:uLnTx/>
                <a:uFillTx/>
                <a:latin typeface="Segoe UI Semibold"/>
                <a:ea typeface="+mn-ea"/>
                <a:cs typeface="+mn-cs"/>
              </a:rPr>
              <a:t>LUIS</a:t>
            </a:r>
          </a:p>
        </p:txBody>
      </p:sp>
      <p:sp>
        <p:nvSpPr>
          <p:cNvPr id="38" name="TextBox 37">
            <a:extLst>
              <a:ext uri="{FF2B5EF4-FFF2-40B4-BE49-F238E27FC236}">
                <a16:creationId xmlns:a16="http://schemas.microsoft.com/office/drawing/2014/main" id="{B9EF23F9-B63F-4279-8654-25BAEA45ED57}"/>
              </a:ext>
            </a:extLst>
          </p:cNvPr>
          <p:cNvSpPr txBox="1"/>
          <p:nvPr/>
        </p:nvSpPr>
        <p:spPr>
          <a:xfrm>
            <a:off x="7475537" y="2636249"/>
            <a:ext cx="761427" cy="276999"/>
          </a:xfrm>
          <a:custGeom>
            <a:avLst/>
            <a:gdLst>
              <a:gd name="connsiteX0" fmla="*/ 0 w 2052000"/>
              <a:gd name="connsiteY0" fmla="*/ 0 h 394082"/>
              <a:gd name="connsiteX1" fmla="*/ 2052000 w 2052000"/>
              <a:gd name="connsiteY1" fmla="*/ 0 h 394082"/>
              <a:gd name="connsiteX2" fmla="*/ 2052000 w 2052000"/>
              <a:gd name="connsiteY2" fmla="*/ 394082 h 394082"/>
              <a:gd name="connsiteX3" fmla="*/ 0 w 2052000"/>
              <a:gd name="connsiteY3" fmla="*/ 394082 h 394082"/>
              <a:gd name="connsiteX4" fmla="*/ 0 w 2052000"/>
              <a:gd name="connsiteY4" fmla="*/ 0 h 39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000" h="394082">
                <a:moveTo>
                  <a:pt x="0" y="0"/>
                </a:moveTo>
                <a:lnTo>
                  <a:pt x="2052000" y="0"/>
                </a:lnTo>
                <a:lnTo>
                  <a:pt x="2052000" y="394082"/>
                </a:lnTo>
                <a:lnTo>
                  <a:pt x="0" y="394082"/>
                </a:lnTo>
                <a:lnTo>
                  <a:pt x="0" y="0"/>
                </a:lnTo>
                <a:close/>
              </a:path>
            </a:pathLst>
          </a:custGeom>
          <a:noFill/>
        </p:spPr>
        <p:txBody>
          <a:bodyPr wrap="none" lIns="0" tIns="0" rIns="0" bIns="0" rtlCol="0">
            <a:spAutoFit/>
          </a:bodyPr>
          <a:lstStyle>
            <a:defPPr>
              <a:defRPr lang="en-US"/>
            </a:defPPr>
            <a:lvl1pPr>
              <a:defRPr>
                <a:solidFill>
                  <a:schemeClr val="bg2"/>
                </a:solidFill>
                <a:latin typeface="+mj-lt"/>
              </a:defRPr>
            </a:lvl1pPr>
          </a:lstStyle>
          <a:p>
            <a:pPr marL="0" marR="0" lvl="0" indent="0" defTabSz="734269"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5734">
                      <a:schemeClr val="accent1"/>
                    </a:gs>
                    <a:gs pos="35664">
                      <a:schemeClr val="accent1"/>
                    </a:gs>
                  </a:gsLst>
                  <a:lin ang="5400000" scaled="0"/>
                </a:gradFill>
                <a:effectLst/>
                <a:uLnTx/>
                <a:uFillTx/>
                <a:latin typeface="Segoe UI Semibold"/>
                <a:ea typeface="+mn-ea"/>
                <a:cs typeface="+mn-cs"/>
              </a:rPr>
              <a:t>Az Bot</a:t>
            </a:r>
          </a:p>
        </p:txBody>
      </p:sp>
      <p:sp>
        <p:nvSpPr>
          <p:cNvPr id="27" name="TextBox 26">
            <a:extLst>
              <a:ext uri="{FF2B5EF4-FFF2-40B4-BE49-F238E27FC236}">
                <a16:creationId xmlns:a16="http://schemas.microsoft.com/office/drawing/2014/main" id="{260C9EA2-8C26-4072-9F69-0518B046E00C}"/>
              </a:ext>
            </a:extLst>
          </p:cNvPr>
          <p:cNvSpPr txBox="1"/>
          <p:nvPr/>
        </p:nvSpPr>
        <p:spPr>
          <a:xfrm>
            <a:off x="588262" y="3306202"/>
            <a:ext cx="1844013" cy="443198"/>
          </a:xfrm>
          <a:custGeom>
            <a:avLst/>
            <a:gdLst>
              <a:gd name="connsiteX0" fmla="*/ 0 w 1844013"/>
              <a:gd name="connsiteY0" fmla="*/ 0 h 563478"/>
              <a:gd name="connsiteX1" fmla="*/ 1844013 w 1844013"/>
              <a:gd name="connsiteY1" fmla="*/ 0 h 563478"/>
              <a:gd name="connsiteX2" fmla="*/ 1844013 w 1844013"/>
              <a:gd name="connsiteY2" fmla="*/ 563478 h 563478"/>
              <a:gd name="connsiteX3" fmla="*/ 0 w 1844013"/>
              <a:gd name="connsiteY3" fmla="*/ 563478 h 563478"/>
              <a:gd name="connsiteX4" fmla="*/ 0 w 1844013"/>
              <a:gd name="connsiteY4" fmla="*/ 0 h 563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013" h="563478">
                <a:moveTo>
                  <a:pt x="0" y="0"/>
                </a:moveTo>
                <a:lnTo>
                  <a:pt x="1844013" y="0"/>
                </a:lnTo>
                <a:lnTo>
                  <a:pt x="1844013" y="563478"/>
                </a:lnTo>
                <a:lnTo>
                  <a:pt x="0" y="563478"/>
                </a:lnTo>
                <a:lnTo>
                  <a:pt x="0" y="0"/>
                </a:lnTo>
                <a:close/>
              </a:path>
            </a:pathLst>
          </a:custGeom>
          <a:noFill/>
        </p:spPr>
        <p:txBody>
          <a:bodyPr wrap="square" lIns="0" tIns="0" rIns="0" bIns="0" rtlCol="0">
            <a:spAutoFit/>
          </a:bodyPr>
          <a:lstStyle/>
          <a:p>
            <a:pPr>
              <a:lnSpc>
                <a:spcPct val="90000"/>
              </a:lnSpc>
            </a:pPr>
            <a:r>
              <a:rPr lang="en-US" sz="1600">
                <a:gradFill>
                  <a:gsLst>
                    <a:gs pos="35664">
                      <a:schemeClr val="tx1"/>
                    </a:gs>
                    <a:gs pos="56000">
                      <a:schemeClr val="tx1"/>
                    </a:gs>
                  </a:gsLst>
                  <a:lin ang="5400000" scaled="0"/>
                </a:gradFill>
              </a:rPr>
              <a:t>Manage your bot configuration file</a:t>
            </a:r>
            <a:endParaRPr lang="en-US">
              <a:gradFill>
                <a:gsLst>
                  <a:gs pos="35664">
                    <a:schemeClr val="tx1"/>
                  </a:gs>
                  <a:gs pos="56000">
                    <a:schemeClr val="tx1"/>
                  </a:gs>
                </a:gsLst>
                <a:lin ang="5400000" scaled="0"/>
              </a:gradFill>
            </a:endParaRPr>
          </a:p>
        </p:txBody>
      </p:sp>
      <p:sp>
        <p:nvSpPr>
          <p:cNvPr id="28" name="TextBox 27">
            <a:extLst>
              <a:ext uri="{FF2B5EF4-FFF2-40B4-BE49-F238E27FC236}">
                <a16:creationId xmlns:a16="http://schemas.microsoft.com/office/drawing/2014/main" id="{682905FC-8CC7-45B1-908A-F52386201425}"/>
              </a:ext>
            </a:extLst>
          </p:cNvPr>
          <p:cNvSpPr txBox="1"/>
          <p:nvPr/>
        </p:nvSpPr>
        <p:spPr>
          <a:xfrm>
            <a:off x="3323908" y="3306202"/>
            <a:ext cx="1874520" cy="443198"/>
          </a:xfrm>
          <a:custGeom>
            <a:avLst/>
            <a:gdLst>
              <a:gd name="connsiteX0" fmla="*/ 0 w 2001790"/>
              <a:gd name="connsiteY0" fmla="*/ 0 h 543226"/>
              <a:gd name="connsiteX1" fmla="*/ 2001790 w 2001790"/>
              <a:gd name="connsiteY1" fmla="*/ 0 h 543226"/>
              <a:gd name="connsiteX2" fmla="*/ 2001790 w 2001790"/>
              <a:gd name="connsiteY2" fmla="*/ 543226 h 543226"/>
              <a:gd name="connsiteX3" fmla="*/ 0 w 2001790"/>
              <a:gd name="connsiteY3" fmla="*/ 543226 h 543226"/>
              <a:gd name="connsiteX4" fmla="*/ 0 w 2001790"/>
              <a:gd name="connsiteY4" fmla="*/ 0 h 543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790" h="543226">
                <a:moveTo>
                  <a:pt x="0" y="0"/>
                </a:moveTo>
                <a:lnTo>
                  <a:pt x="2001790" y="0"/>
                </a:lnTo>
                <a:lnTo>
                  <a:pt x="2001790" y="543226"/>
                </a:lnTo>
                <a:lnTo>
                  <a:pt x="0" y="543226"/>
                </a:lnTo>
                <a:lnTo>
                  <a:pt x="0" y="0"/>
                </a:lnTo>
                <a:close/>
              </a:path>
            </a:pathLst>
          </a:custGeom>
          <a:noFill/>
        </p:spPr>
        <p:txBody>
          <a:bodyPr wrap="square" lIns="0" tIns="0" rIns="0" bIns="0" rtlCol="0">
            <a:spAutoFit/>
          </a:bodyPr>
          <a:lstStyle/>
          <a:p>
            <a:pPr>
              <a:lnSpc>
                <a:spcPct val="90000"/>
              </a:lnSpc>
            </a:pPr>
            <a:r>
              <a:rPr lang="en-US" sz="1600">
                <a:gradFill>
                  <a:gsLst>
                    <a:gs pos="35664">
                      <a:schemeClr val="tx1"/>
                    </a:gs>
                    <a:gs pos="56000">
                      <a:schemeClr val="tx1"/>
                    </a:gs>
                  </a:gsLst>
                  <a:lin ang="5400000" scaled="0"/>
                </a:gradFill>
              </a:rPr>
              <a:t>Bootstrap language understanding </a:t>
            </a:r>
            <a:endParaRPr lang="en-US">
              <a:gradFill>
                <a:gsLst>
                  <a:gs pos="35664">
                    <a:schemeClr val="tx1"/>
                  </a:gs>
                  <a:gs pos="56000">
                    <a:schemeClr val="tx1"/>
                  </a:gs>
                </a:gsLst>
                <a:lin ang="5400000" scaled="0"/>
              </a:gradFill>
            </a:endParaRPr>
          </a:p>
        </p:txBody>
      </p:sp>
      <p:sp>
        <p:nvSpPr>
          <p:cNvPr id="31" name="TextBox 30">
            <a:extLst>
              <a:ext uri="{FF2B5EF4-FFF2-40B4-BE49-F238E27FC236}">
                <a16:creationId xmlns:a16="http://schemas.microsoft.com/office/drawing/2014/main" id="{1EB59E4D-E9D4-4D49-9ED6-6C53E066A145}"/>
              </a:ext>
            </a:extLst>
          </p:cNvPr>
          <p:cNvSpPr txBox="1"/>
          <p:nvPr/>
        </p:nvSpPr>
        <p:spPr>
          <a:xfrm>
            <a:off x="5399723" y="3306202"/>
            <a:ext cx="1844013" cy="443198"/>
          </a:xfrm>
          <a:custGeom>
            <a:avLst/>
            <a:gdLst>
              <a:gd name="connsiteX0" fmla="*/ 0 w 1844013"/>
              <a:gd name="connsiteY0" fmla="*/ 0 h 543226"/>
              <a:gd name="connsiteX1" fmla="*/ 1844013 w 1844013"/>
              <a:gd name="connsiteY1" fmla="*/ 0 h 543226"/>
              <a:gd name="connsiteX2" fmla="*/ 1844013 w 1844013"/>
              <a:gd name="connsiteY2" fmla="*/ 543226 h 543226"/>
              <a:gd name="connsiteX3" fmla="*/ 0 w 1844013"/>
              <a:gd name="connsiteY3" fmla="*/ 543226 h 543226"/>
              <a:gd name="connsiteX4" fmla="*/ 0 w 1844013"/>
              <a:gd name="connsiteY4" fmla="*/ 0 h 543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013" h="543226">
                <a:moveTo>
                  <a:pt x="0" y="0"/>
                </a:moveTo>
                <a:lnTo>
                  <a:pt x="1844013" y="0"/>
                </a:lnTo>
                <a:lnTo>
                  <a:pt x="1844013" y="543226"/>
                </a:lnTo>
                <a:lnTo>
                  <a:pt x="0" y="543226"/>
                </a:lnTo>
                <a:lnTo>
                  <a:pt x="0" y="0"/>
                </a:lnTo>
                <a:close/>
              </a:path>
            </a:pathLst>
          </a:custGeom>
          <a:noFill/>
        </p:spPr>
        <p:txBody>
          <a:bodyPr wrap="square" lIns="0" tIns="0" rIns="0" bIns="0" rtlCol="0">
            <a:spAutoFit/>
          </a:bodyPr>
          <a:lstStyle/>
          <a:p>
            <a:pPr>
              <a:lnSpc>
                <a:spcPct val="90000"/>
              </a:lnSpc>
            </a:pPr>
            <a:r>
              <a:rPr lang="en-US" sz="1600">
                <a:gradFill>
                  <a:gsLst>
                    <a:gs pos="35664">
                      <a:schemeClr val="tx1"/>
                    </a:gs>
                    <a:gs pos="56000">
                      <a:schemeClr val="tx1"/>
                    </a:gs>
                  </a:gsLst>
                  <a:lin ang="5400000" scaled="0"/>
                </a:gradFill>
              </a:rPr>
              <a:t>Manage your </a:t>
            </a:r>
            <a:br>
              <a:rPr lang="en-US" sz="1600">
                <a:gradFill>
                  <a:gsLst>
                    <a:gs pos="35664">
                      <a:schemeClr val="tx1"/>
                    </a:gs>
                    <a:gs pos="56000">
                      <a:schemeClr val="tx1"/>
                    </a:gs>
                  </a:gsLst>
                  <a:lin ang="5400000" scaled="0"/>
                </a:gradFill>
              </a:rPr>
            </a:br>
            <a:r>
              <a:rPr lang="en-US" sz="1600">
                <a:gradFill>
                  <a:gsLst>
                    <a:gs pos="35664">
                      <a:schemeClr val="tx1"/>
                    </a:gs>
                    <a:gs pos="56000">
                      <a:schemeClr val="tx1"/>
                    </a:gs>
                  </a:gsLst>
                  <a:lin ang="5400000" scaled="0"/>
                </a:gradFill>
                <a:hlinkClick r:id="rId8"/>
              </a:rPr>
              <a:t>LUIS</a:t>
            </a:r>
            <a:r>
              <a:rPr lang="en-US" sz="1600">
                <a:gradFill>
                  <a:gsLst>
                    <a:gs pos="35664">
                      <a:schemeClr val="tx1"/>
                    </a:gs>
                    <a:gs pos="56000">
                      <a:schemeClr val="tx1"/>
                    </a:gs>
                  </a:gsLst>
                  <a:lin ang="5400000" scaled="0"/>
                </a:gradFill>
              </a:rPr>
              <a:t> applications</a:t>
            </a:r>
            <a:endParaRPr lang="en-US">
              <a:gradFill>
                <a:gsLst>
                  <a:gs pos="35664">
                    <a:schemeClr val="tx1"/>
                  </a:gs>
                  <a:gs pos="56000">
                    <a:schemeClr val="tx1"/>
                  </a:gs>
                </a:gsLst>
                <a:lin ang="5400000" scaled="0"/>
              </a:gradFill>
            </a:endParaRPr>
          </a:p>
        </p:txBody>
      </p:sp>
      <p:sp>
        <p:nvSpPr>
          <p:cNvPr id="32" name="TextBox 31">
            <a:extLst>
              <a:ext uri="{FF2B5EF4-FFF2-40B4-BE49-F238E27FC236}">
                <a16:creationId xmlns:a16="http://schemas.microsoft.com/office/drawing/2014/main" id="{1E959E72-34F9-410B-AE0B-C6C4FE8AB2F9}"/>
              </a:ext>
            </a:extLst>
          </p:cNvPr>
          <p:cNvSpPr txBox="1"/>
          <p:nvPr/>
        </p:nvSpPr>
        <p:spPr>
          <a:xfrm>
            <a:off x="7475537" y="3306202"/>
            <a:ext cx="2001790" cy="443198"/>
          </a:xfrm>
          <a:custGeom>
            <a:avLst/>
            <a:gdLst>
              <a:gd name="connsiteX0" fmla="*/ 0 w 2001790"/>
              <a:gd name="connsiteY0" fmla="*/ 0 h 543226"/>
              <a:gd name="connsiteX1" fmla="*/ 2001790 w 2001790"/>
              <a:gd name="connsiteY1" fmla="*/ 0 h 543226"/>
              <a:gd name="connsiteX2" fmla="*/ 2001790 w 2001790"/>
              <a:gd name="connsiteY2" fmla="*/ 543226 h 543226"/>
              <a:gd name="connsiteX3" fmla="*/ 0 w 2001790"/>
              <a:gd name="connsiteY3" fmla="*/ 543226 h 543226"/>
              <a:gd name="connsiteX4" fmla="*/ 0 w 2001790"/>
              <a:gd name="connsiteY4" fmla="*/ 0 h 543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790" h="543226">
                <a:moveTo>
                  <a:pt x="0" y="0"/>
                </a:moveTo>
                <a:lnTo>
                  <a:pt x="2001790" y="0"/>
                </a:lnTo>
                <a:lnTo>
                  <a:pt x="2001790" y="543226"/>
                </a:lnTo>
                <a:lnTo>
                  <a:pt x="0" y="543226"/>
                </a:lnTo>
                <a:lnTo>
                  <a:pt x="0" y="0"/>
                </a:lnTo>
                <a:close/>
              </a:path>
            </a:pathLst>
          </a:custGeom>
          <a:noFill/>
        </p:spPr>
        <p:txBody>
          <a:bodyPr wrap="square" lIns="0" tIns="0" rIns="0" bIns="0" rtlCol="0">
            <a:spAutoFit/>
          </a:bodyPr>
          <a:lstStyle/>
          <a:p>
            <a:pPr>
              <a:lnSpc>
                <a:spcPct val="90000"/>
              </a:lnSpc>
            </a:pPr>
            <a:r>
              <a:rPr lang="en-US" sz="1600">
                <a:gradFill>
                  <a:gsLst>
                    <a:gs pos="35664">
                      <a:schemeClr val="tx1"/>
                    </a:gs>
                    <a:gs pos="56000">
                      <a:schemeClr val="tx1"/>
                    </a:gs>
                  </a:gsLst>
                  <a:lin ang="5400000" scaled="0"/>
                </a:gradFill>
              </a:rPr>
              <a:t>Manage Azure </a:t>
            </a:r>
            <a:br>
              <a:rPr lang="en-US" sz="1600">
                <a:gradFill>
                  <a:gsLst>
                    <a:gs pos="35664">
                      <a:schemeClr val="tx1"/>
                    </a:gs>
                    <a:gs pos="56000">
                      <a:schemeClr val="tx1"/>
                    </a:gs>
                  </a:gsLst>
                  <a:lin ang="5400000" scaled="0"/>
                </a:gradFill>
              </a:rPr>
            </a:br>
            <a:r>
              <a:rPr lang="en-US" sz="1600">
                <a:gradFill>
                  <a:gsLst>
                    <a:gs pos="35664">
                      <a:schemeClr val="tx1"/>
                    </a:gs>
                    <a:gs pos="56000">
                      <a:schemeClr val="tx1"/>
                    </a:gs>
                  </a:gsLst>
                  <a:lin ang="5400000" scaled="0"/>
                </a:gradFill>
              </a:rPr>
              <a:t>Bot Services</a:t>
            </a:r>
            <a:endParaRPr lang="en-US">
              <a:gradFill>
                <a:gsLst>
                  <a:gs pos="35664">
                    <a:schemeClr val="tx1"/>
                  </a:gs>
                  <a:gs pos="56000">
                    <a:schemeClr val="tx1"/>
                  </a:gs>
                </a:gsLst>
                <a:lin ang="5400000" scaled="0"/>
              </a:gradFill>
            </a:endParaRPr>
          </a:p>
        </p:txBody>
      </p:sp>
      <p:graphicFrame>
        <p:nvGraphicFramePr>
          <p:cNvPr id="41" name="Table 40">
            <a:extLst>
              <a:ext uri="{FF2B5EF4-FFF2-40B4-BE49-F238E27FC236}">
                <a16:creationId xmlns:a16="http://schemas.microsoft.com/office/drawing/2014/main" id="{FB2DC45B-FCC1-4103-87B7-5D9036F3415E}"/>
              </a:ext>
            </a:extLst>
          </p:cNvPr>
          <p:cNvGraphicFramePr>
            <a:graphicFrameLocks noGrp="1"/>
          </p:cNvGraphicFramePr>
          <p:nvPr>
            <p:extLst>
              <p:ext uri="{D42A27DB-BD31-4B8C-83A1-F6EECF244321}">
                <p14:modId xmlns:p14="http://schemas.microsoft.com/office/powerpoint/2010/main" val="3519877809"/>
              </p:ext>
            </p:extLst>
          </p:nvPr>
        </p:nvGraphicFramePr>
        <p:xfrm>
          <a:off x="588262" y="3913979"/>
          <a:ext cx="2534351" cy="1920240"/>
        </p:xfrm>
        <a:graphic>
          <a:graphicData uri="http://schemas.openxmlformats.org/drawingml/2006/table">
            <a:tbl>
              <a:tblPr firstRow="1" bandRow="1">
                <a:tableStyleId>{5C22544A-7EE6-4342-B048-85BDC9FD1C3A}</a:tableStyleId>
              </a:tblPr>
              <a:tblGrid>
                <a:gridCol w="2534351">
                  <a:extLst>
                    <a:ext uri="{9D8B030D-6E8A-4147-A177-3AD203B41FA5}">
                      <a16:colId xmlns:a16="http://schemas.microsoft.com/office/drawing/2014/main" val="3724828565"/>
                    </a:ext>
                  </a:extLst>
                </a:gridCol>
              </a:tblGrid>
              <a:tr h="1920240">
                <a:tc>
                  <a:txBody>
                    <a:bodyPr/>
                    <a:lstStyle/>
                    <a:p>
                      <a:pPr marL="0" algn="l" defTabSz="932742" rtl="0" eaLnBrk="1" latinLnBrk="0" hangingPunct="1"/>
                      <a:r>
                        <a:rPr lang="en-US" sz="1200" b="1" kern="1200">
                          <a:gradFill>
                            <a:gsLst>
                              <a:gs pos="35664">
                                <a:schemeClr val="tx1"/>
                              </a:gs>
                              <a:gs pos="56000">
                                <a:schemeClr val="tx1"/>
                              </a:gs>
                            </a:gsLst>
                            <a:lin ang="5400000" scaled="0"/>
                          </a:gradFill>
                          <a:latin typeface="Consolas" panose="020B0609020204030204" pitchFamily="49" charset="0"/>
                          <a:ea typeface="+mn-ea"/>
                          <a:cs typeface="+mn-cs"/>
                        </a:rPr>
                        <a:t># Connect to an Azure bot</a:t>
                      </a:r>
                    </a:p>
                    <a:p>
                      <a:pPr marL="0" algn="l" defTabSz="932742" rtl="0" eaLnBrk="1" latinLnBrk="0" hangingPunct="1"/>
                      <a:r>
                        <a:rPr lang="en-US" sz="1200" b="1" kern="1200" err="1">
                          <a:gradFill>
                            <a:gsLst>
                              <a:gs pos="35664">
                                <a:schemeClr val="tx1"/>
                              </a:gs>
                              <a:gs pos="56000">
                                <a:schemeClr val="tx1"/>
                              </a:gs>
                            </a:gsLst>
                            <a:lin ang="5400000" scaled="0"/>
                          </a:gradFill>
                          <a:latin typeface="Consolas" panose="020B0609020204030204" pitchFamily="49" charset="0"/>
                          <a:ea typeface="+mn-ea"/>
                          <a:cs typeface="+mn-cs"/>
                        </a:rPr>
                        <a:t>msbot</a:t>
                      </a:r>
                      <a:r>
                        <a:rPr lang="en-US" sz="1200" b="1" kern="1200">
                          <a:gradFill>
                            <a:gsLst>
                              <a:gs pos="35664">
                                <a:schemeClr val="tx1"/>
                              </a:gs>
                              <a:gs pos="56000">
                                <a:schemeClr val="tx1"/>
                              </a:gs>
                            </a:gsLst>
                            <a:lin ang="5400000" scaled="0"/>
                          </a:gradFill>
                          <a:latin typeface="Consolas" panose="020B0609020204030204" pitchFamily="49" charset="0"/>
                          <a:ea typeface="+mn-ea"/>
                          <a:cs typeface="+mn-cs"/>
                        </a:rPr>
                        <a:t> connect azure […]</a:t>
                      </a:r>
                    </a:p>
                    <a:p>
                      <a:pPr marL="0" algn="l" defTabSz="932742" rtl="0" eaLnBrk="1" latinLnBrk="0" hangingPunct="1"/>
                      <a:endParaRPr lang="en-US" sz="1200" b="1" kern="1200">
                        <a:gradFill>
                          <a:gsLst>
                            <a:gs pos="35664">
                              <a:schemeClr val="tx1"/>
                            </a:gs>
                            <a:gs pos="56000">
                              <a:schemeClr val="tx1"/>
                            </a:gs>
                          </a:gsLst>
                          <a:lin ang="5400000" scaled="0"/>
                        </a:gradFill>
                        <a:latin typeface="Consolas" panose="020B0609020204030204" pitchFamily="49" charset="0"/>
                        <a:ea typeface="+mn-ea"/>
                        <a:cs typeface="+mn-cs"/>
                      </a:endParaRPr>
                    </a:p>
                    <a:p>
                      <a:pPr marL="0" algn="l" defTabSz="932742" rtl="0" eaLnBrk="1" latinLnBrk="0" hangingPunct="1"/>
                      <a:r>
                        <a:rPr lang="en-US" sz="1200" b="1" kern="1200">
                          <a:gradFill>
                            <a:gsLst>
                              <a:gs pos="35664">
                                <a:schemeClr val="tx1"/>
                              </a:gs>
                              <a:gs pos="56000">
                                <a:schemeClr val="tx1"/>
                              </a:gs>
                            </a:gsLst>
                            <a:lin ang="5400000" scaled="0"/>
                          </a:gradFill>
                          <a:latin typeface="Consolas" panose="020B0609020204030204" pitchFamily="49" charset="0"/>
                          <a:ea typeface="+mn-ea"/>
                          <a:cs typeface="+mn-cs"/>
                        </a:rPr>
                        <a:t># Connect to LUIS</a:t>
                      </a:r>
                    </a:p>
                    <a:p>
                      <a:pPr marL="0" algn="l" defTabSz="932742" rtl="0" eaLnBrk="1" latinLnBrk="0" hangingPunct="1"/>
                      <a:r>
                        <a:rPr lang="en-US" sz="1200" b="1" kern="1200" err="1">
                          <a:gradFill>
                            <a:gsLst>
                              <a:gs pos="35664">
                                <a:schemeClr val="tx1"/>
                              </a:gs>
                              <a:gs pos="56000">
                                <a:schemeClr val="tx1"/>
                              </a:gs>
                            </a:gsLst>
                            <a:lin ang="5400000" scaled="0"/>
                          </a:gradFill>
                          <a:latin typeface="Consolas" panose="020B0609020204030204" pitchFamily="49" charset="0"/>
                          <a:ea typeface="+mn-ea"/>
                          <a:cs typeface="+mn-cs"/>
                        </a:rPr>
                        <a:t>msbot</a:t>
                      </a:r>
                      <a:r>
                        <a:rPr lang="en-US" sz="1200" b="1" kern="1200">
                          <a:gradFill>
                            <a:gsLst>
                              <a:gs pos="35664">
                                <a:schemeClr val="tx1"/>
                              </a:gs>
                              <a:gs pos="56000">
                                <a:schemeClr val="tx1"/>
                              </a:gs>
                            </a:gsLst>
                            <a:lin ang="5400000" scaled="0"/>
                          </a:gradFill>
                          <a:latin typeface="Consolas" panose="020B0609020204030204" pitchFamily="49" charset="0"/>
                          <a:ea typeface="+mn-ea"/>
                          <a:cs typeface="+mn-cs"/>
                        </a:rPr>
                        <a:t> connect </a:t>
                      </a:r>
                      <a:r>
                        <a:rPr lang="en-US" sz="1200" b="1" kern="1200" err="1">
                          <a:gradFill>
                            <a:gsLst>
                              <a:gs pos="35664">
                                <a:schemeClr val="tx1"/>
                              </a:gs>
                              <a:gs pos="56000">
                                <a:schemeClr val="tx1"/>
                              </a:gs>
                            </a:gsLst>
                            <a:lin ang="5400000" scaled="0"/>
                          </a:gradFill>
                          <a:latin typeface="Consolas" panose="020B0609020204030204" pitchFamily="49" charset="0"/>
                          <a:ea typeface="+mn-ea"/>
                          <a:cs typeface="+mn-cs"/>
                        </a:rPr>
                        <a:t>luis</a:t>
                      </a:r>
                      <a:r>
                        <a:rPr lang="en-US" sz="1200" b="1" kern="1200">
                          <a:gradFill>
                            <a:gsLst>
                              <a:gs pos="35664">
                                <a:schemeClr val="tx1"/>
                              </a:gs>
                              <a:gs pos="56000">
                                <a:schemeClr val="tx1"/>
                              </a:gs>
                            </a:gsLst>
                            <a:lin ang="5400000" scaled="0"/>
                          </a:gradFill>
                          <a:latin typeface="Consolas" panose="020B0609020204030204" pitchFamily="49" charset="0"/>
                          <a:ea typeface="+mn-ea"/>
                          <a:cs typeface="+mn-cs"/>
                        </a:rPr>
                        <a:t>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0668300"/>
                  </a:ext>
                </a:extLst>
              </a:tr>
            </a:tbl>
          </a:graphicData>
        </a:graphic>
      </p:graphicFrame>
      <p:graphicFrame>
        <p:nvGraphicFramePr>
          <p:cNvPr id="43" name="Table 42">
            <a:extLst>
              <a:ext uri="{FF2B5EF4-FFF2-40B4-BE49-F238E27FC236}">
                <a16:creationId xmlns:a16="http://schemas.microsoft.com/office/drawing/2014/main" id="{1A719433-C0D6-4601-B3FD-34A8FC78FE7A}"/>
              </a:ext>
            </a:extLst>
          </p:cNvPr>
          <p:cNvGraphicFramePr>
            <a:graphicFrameLocks noGrp="1"/>
          </p:cNvGraphicFramePr>
          <p:nvPr>
            <p:extLst>
              <p:ext uri="{D42A27DB-BD31-4B8C-83A1-F6EECF244321}">
                <p14:modId xmlns:p14="http://schemas.microsoft.com/office/powerpoint/2010/main" val="3420840528"/>
              </p:ext>
            </p:extLst>
          </p:nvPr>
        </p:nvGraphicFramePr>
        <p:xfrm>
          <a:off x="3323908" y="3913979"/>
          <a:ext cx="1874520" cy="1920240"/>
        </p:xfrm>
        <a:graphic>
          <a:graphicData uri="http://schemas.openxmlformats.org/drawingml/2006/table">
            <a:tbl>
              <a:tblPr firstRow="1" bandRow="1">
                <a:tableStyleId>{5C22544A-7EE6-4342-B048-85BDC9FD1C3A}</a:tableStyleId>
              </a:tblPr>
              <a:tblGrid>
                <a:gridCol w="1874520">
                  <a:extLst>
                    <a:ext uri="{9D8B030D-6E8A-4147-A177-3AD203B41FA5}">
                      <a16:colId xmlns:a16="http://schemas.microsoft.com/office/drawing/2014/main" val="3724828565"/>
                    </a:ext>
                  </a:extLst>
                </a:gridCol>
              </a:tblGrid>
              <a:tr h="1920240">
                <a:tc>
                  <a:txBody>
                    <a:bodyPr/>
                    <a:lstStyle/>
                    <a:p>
                      <a:r>
                        <a:rPr lang="en-US" sz="1200">
                          <a:gradFill>
                            <a:gsLst>
                              <a:gs pos="35664">
                                <a:schemeClr val="tx1"/>
                              </a:gs>
                              <a:gs pos="56000">
                                <a:schemeClr val="tx1"/>
                              </a:gs>
                            </a:gsLst>
                            <a:lin ang="5400000" scaled="0"/>
                          </a:gradFill>
                          <a:latin typeface="Consolas" panose="020B0609020204030204" pitchFamily="49" charset="0"/>
                        </a:rPr>
                        <a:t># Greeting</a:t>
                      </a:r>
                    </a:p>
                    <a:p>
                      <a:r>
                        <a:rPr lang="en-US" sz="1200">
                          <a:gradFill>
                            <a:gsLst>
                              <a:gs pos="35664">
                                <a:schemeClr val="tx1"/>
                              </a:gs>
                              <a:gs pos="56000">
                                <a:schemeClr val="tx1"/>
                              </a:gs>
                            </a:gsLst>
                            <a:lin ang="5400000" scaled="0"/>
                          </a:gradFill>
                          <a:latin typeface="Consolas" panose="020B0609020204030204" pitchFamily="49" charset="0"/>
                        </a:rPr>
                        <a:t>- Hi</a:t>
                      </a:r>
                    </a:p>
                    <a:p>
                      <a:r>
                        <a:rPr lang="en-US" sz="1200">
                          <a:gradFill>
                            <a:gsLst>
                              <a:gs pos="35664">
                                <a:schemeClr val="tx1"/>
                              </a:gs>
                              <a:gs pos="56000">
                                <a:schemeClr val="tx1"/>
                              </a:gs>
                            </a:gsLst>
                            <a:lin ang="5400000" scaled="0"/>
                          </a:gradFill>
                          <a:latin typeface="Consolas" panose="020B0609020204030204" pitchFamily="49" charset="0"/>
                        </a:rPr>
                        <a:t>- Hello</a:t>
                      </a:r>
                    </a:p>
                    <a:p>
                      <a:r>
                        <a:rPr lang="en-US" sz="1200">
                          <a:gradFill>
                            <a:gsLst>
                              <a:gs pos="35664">
                                <a:schemeClr val="tx1"/>
                              </a:gs>
                              <a:gs pos="56000">
                                <a:schemeClr val="tx1"/>
                              </a:gs>
                            </a:gsLst>
                            <a:lin ang="5400000" scaled="0"/>
                          </a:gradFill>
                          <a:latin typeface="Consolas" panose="020B0609020204030204" pitchFamily="49" charset="0"/>
                        </a:rPr>
                        <a:t>- Good morning</a:t>
                      </a:r>
                    </a:p>
                    <a:p>
                      <a:r>
                        <a:rPr lang="en-US" sz="1200">
                          <a:gradFill>
                            <a:gsLst>
                              <a:gs pos="35664">
                                <a:schemeClr val="tx1"/>
                              </a:gs>
                              <a:gs pos="56000">
                                <a:schemeClr val="tx1"/>
                              </a:gs>
                            </a:gsLst>
                            <a:lin ang="5400000" scaled="0"/>
                          </a:gradFill>
                          <a:latin typeface="Consolas" panose="020B0609020204030204" pitchFamily="49" charset="0"/>
                        </a:rPr>
                        <a:t>- Good evening</a:t>
                      </a:r>
                    </a:p>
                    <a:p>
                      <a:r>
                        <a:rPr lang="en-US" sz="1200">
                          <a:gradFill>
                            <a:gsLst>
                              <a:gs pos="35664">
                                <a:schemeClr val="tx1"/>
                              </a:gs>
                              <a:gs pos="56000">
                                <a:schemeClr val="tx1"/>
                              </a:gs>
                            </a:gsLst>
                            <a:lin ang="5400000" scaled="0"/>
                          </a:gradFill>
                          <a:latin typeface="Consolas" panose="020B0609020204030204" pitchFamily="49" charset="0"/>
                        </a:rPr>
                        <a:t># Help</a:t>
                      </a:r>
                    </a:p>
                    <a:p>
                      <a:r>
                        <a:rPr lang="en-US" sz="1200">
                          <a:gradFill>
                            <a:gsLst>
                              <a:gs pos="35664">
                                <a:schemeClr val="tx1"/>
                              </a:gs>
                              <a:gs pos="56000">
                                <a:schemeClr val="tx1"/>
                              </a:gs>
                            </a:gsLst>
                            <a:lin ang="5400000" scaled="0"/>
                          </a:gradFill>
                          <a:latin typeface="Consolas" panose="020B0609020204030204" pitchFamily="49" charset="0"/>
                        </a:rPr>
                        <a:t>- help</a:t>
                      </a:r>
                    </a:p>
                    <a:p>
                      <a:r>
                        <a:rPr lang="en-US" sz="1200">
                          <a:gradFill>
                            <a:gsLst>
                              <a:gs pos="35664">
                                <a:schemeClr val="tx1"/>
                              </a:gs>
                              <a:gs pos="56000">
                                <a:schemeClr val="tx1"/>
                              </a:gs>
                            </a:gsLst>
                            <a:lin ang="5400000" scaled="0"/>
                          </a:gradFill>
                          <a:latin typeface="Consolas" panose="020B0609020204030204" pitchFamily="49" charset="0"/>
                        </a:rPr>
                        <a:t>- I need help</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0668300"/>
                  </a:ext>
                </a:extLst>
              </a:tr>
            </a:tbl>
          </a:graphicData>
        </a:graphic>
      </p:graphicFrame>
      <p:graphicFrame>
        <p:nvGraphicFramePr>
          <p:cNvPr id="45" name="Table 44">
            <a:extLst>
              <a:ext uri="{FF2B5EF4-FFF2-40B4-BE49-F238E27FC236}">
                <a16:creationId xmlns:a16="http://schemas.microsoft.com/office/drawing/2014/main" id="{3BA4A6CF-279C-4FFA-AAF5-EFFCBCB306DC}"/>
              </a:ext>
            </a:extLst>
          </p:cNvPr>
          <p:cNvGraphicFramePr>
            <a:graphicFrameLocks noGrp="1"/>
          </p:cNvGraphicFramePr>
          <p:nvPr>
            <p:extLst>
              <p:ext uri="{D42A27DB-BD31-4B8C-83A1-F6EECF244321}">
                <p14:modId xmlns:p14="http://schemas.microsoft.com/office/powerpoint/2010/main" val="2031200840"/>
              </p:ext>
            </p:extLst>
          </p:nvPr>
        </p:nvGraphicFramePr>
        <p:xfrm>
          <a:off x="5399723" y="3913979"/>
          <a:ext cx="1874520" cy="1920240"/>
        </p:xfrm>
        <a:graphic>
          <a:graphicData uri="http://schemas.openxmlformats.org/drawingml/2006/table">
            <a:tbl>
              <a:tblPr firstRow="1" bandRow="1">
                <a:tableStyleId>{5C22544A-7EE6-4342-B048-85BDC9FD1C3A}</a:tableStyleId>
              </a:tblPr>
              <a:tblGrid>
                <a:gridCol w="1874520">
                  <a:extLst>
                    <a:ext uri="{9D8B030D-6E8A-4147-A177-3AD203B41FA5}">
                      <a16:colId xmlns:a16="http://schemas.microsoft.com/office/drawing/2014/main" val="3724828565"/>
                    </a:ext>
                  </a:extLst>
                </a:gridCol>
              </a:tblGrid>
              <a:tr h="1920240">
                <a:tc>
                  <a:txBody>
                    <a:bodyPr/>
                    <a:lstStyle/>
                    <a:p>
                      <a:r>
                        <a:rPr lang="en-US" sz="1200">
                          <a:gradFill>
                            <a:gsLst>
                              <a:gs pos="35664">
                                <a:schemeClr val="tx1"/>
                              </a:gs>
                              <a:gs pos="56000">
                                <a:schemeClr val="tx1"/>
                              </a:gs>
                            </a:gsLst>
                            <a:lin ang="5400000" scaled="0"/>
                          </a:gradFill>
                          <a:latin typeface="Consolas" panose="020B0609020204030204" pitchFamily="49" charset="0"/>
                        </a:rPr>
                        <a:t># Import LUIS model</a:t>
                      </a:r>
                    </a:p>
                    <a:p>
                      <a:r>
                        <a:rPr lang="en-US" sz="1200" err="1">
                          <a:gradFill>
                            <a:gsLst>
                              <a:gs pos="35664">
                                <a:schemeClr val="tx1"/>
                              </a:gs>
                              <a:gs pos="56000">
                                <a:schemeClr val="tx1"/>
                              </a:gs>
                            </a:gsLst>
                            <a:lin ang="5400000" scaled="0"/>
                          </a:gradFill>
                          <a:latin typeface="Consolas" panose="020B0609020204030204" pitchFamily="49" charset="0"/>
                        </a:rPr>
                        <a:t>luis</a:t>
                      </a:r>
                      <a:r>
                        <a:rPr lang="en-US" sz="1200">
                          <a:gradFill>
                            <a:gsLst>
                              <a:gs pos="35664">
                                <a:schemeClr val="tx1"/>
                              </a:gs>
                              <a:gs pos="56000">
                                <a:schemeClr val="tx1"/>
                              </a:gs>
                            </a:gsLst>
                            <a:lin ang="5400000" scaled="0"/>
                          </a:gradFill>
                          <a:latin typeface="Consolas" panose="020B0609020204030204" pitchFamily="49" charset="0"/>
                        </a:rPr>
                        <a:t> import version </a:t>
                      </a:r>
                    </a:p>
                    <a:p>
                      <a:endParaRPr lang="en-US" sz="1200">
                        <a:gradFill>
                          <a:gsLst>
                            <a:gs pos="35664">
                              <a:schemeClr val="tx1"/>
                            </a:gs>
                            <a:gs pos="56000">
                              <a:schemeClr val="tx1"/>
                            </a:gs>
                          </a:gsLst>
                          <a:lin ang="5400000" scaled="0"/>
                        </a:gradFill>
                        <a:latin typeface="Consolas" panose="020B0609020204030204" pitchFamily="49" charset="0"/>
                      </a:endParaRPr>
                    </a:p>
                    <a:p>
                      <a:r>
                        <a:rPr lang="en-US" sz="1200">
                          <a:gradFill>
                            <a:gsLst>
                              <a:gs pos="35664">
                                <a:schemeClr val="tx1"/>
                              </a:gs>
                              <a:gs pos="56000">
                                <a:schemeClr val="tx1"/>
                              </a:gs>
                            </a:gsLst>
                            <a:lin ang="5400000" scaled="0"/>
                          </a:gradFill>
                          <a:latin typeface="Consolas" panose="020B0609020204030204" pitchFamily="49" charset="0"/>
                        </a:rPr>
                        <a:t># Train</a:t>
                      </a:r>
                    </a:p>
                    <a:p>
                      <a:r>
                        <a:rPr lang="en-US" sz="1200" err="1">
                          <a:gradFill>
                            <a:gsLst>
                              <a:gs pos="35664">
                                <a:schemeClr val="tx1"/>
                              </a:gs>
                              <a:gs pos="56000">
                                <a:schemeClr val="tx1"/>
                              </a:gs>
                            </a:gsLst>
                            <a:lin ang="5400000" scaled="0"/>
                          </a:gradFill>
                          <a:latin typeface="Consolas" panose="020B0609020204030204" pitchFamily="49" charset="0"/>
                        </a:rPr>
                        <a:t>luis</a:t>
                      </a:r>
                      <a:r>
                        <a:rPr lang="en-US" sz="1200">
                          <a:gradFill>
                            <a:gsLst>
                              <a:gs pos="35664">
                                <a:schemeClr val="tx1"/>
                              </a:gs>
                              <a:gs pos="56000">
                                <a:schemeClr val="tx1"/>
                              </a:gs>
                            </a:gsLst>
                            <a:lin ang="5400000" scaled="0"/>
                          </a:gradFill>
                          <a:latin typeface="Consolas" panose="020B0609020204030204" pitchFamily="49" charset="0"/>
                        </a:rPr>
                        <a:t> train version</a:t>
                      </a:r>
                    </a:p>
                    <a:p>
                      <a:endParaRPr lang="en-US" sz="1200">
                        <a:gradFill>
                          <a:gsLst>
                            <a:gs pos="35664">
                              <a:schemeClr val="tx1"/>
                            </a:gs>
                            <a:gs pos="56000">
                              <a:schemeClr val="tx1"/>
                            </a:gs>
                          </a:gsLst>
                          <a:lin ang="5400000" scaled="0"/>
                        </a:gradFill>
                        <a:latin typeface="Consolas" panose="020B0609020204030204" pitchFamily="49" charset="0"/>
                      </a:endParaRPr>
                    </a:p>
                    <a:p>
                      <a:r>
                        <a:rPr lang="en-US" sz="1200">
                          <a:gradFill>
                            <a:gsLst>
                              <a:gs pos="35664">
                                <a:schemeClr val="tx1"/>
                              </a:gs>
                              <a:gs pos="56000">
                                <a:schemeClr val="tx1"/>
                              </a:gs>
                            </a:gsLst>
                            <a:lin ang="5400000" scaled="0"/>
                          </a:gradFill>
                          <a:latin typeface="Consolas" panose="020B0609020204030204" pitchFamily="49" charset="0"/>
                        </a:rPr>
                        <a:t># Publish </a:t>
                      </a:r>
                    </a:p>
                    <a:p>
                      <a:r>
                        <a:rPr lang="en-US" sz="1200" err="1">
                          <a:gradFill>
                            <a:gsLst>
                              <a:gs pos="35664">
                                <a:schemeClr val="tx1"/>
                              </a:gs>
                              <a:gs pos="56000">
                                <a:schemeClr val="tx1"/>
                              </a:gs>
                            </a:gsLst>
                            <a:lin ang="5400000" scaled="0"/>
                          </a:gradFill>
                          <a:latin typeface="Consolas" panose="020B0609020204030204" pitchFamily="49" charset="0"/>
                        </a:rPr>
                        <a:t>luis</a:t>
                      </a:r>
                      <a:r>
                        <a:rPr lang="en-US" sz="1200">
                          <a:gradFill>
                            <a:gsLst>
                              <a:gs pos="35664">
                                <a:schemeClr val="tx1"/>
                              </a:gs>
                              <a:gs pos="56000">
                                <a:schemeClr val="tx1"/>
                              </a:gs>
                            </a:gsLst>
                            <a:lin ang="5400000" scaled="0"/>
                          </a:gradFill>
                          <a:latin typeface="Consolas" panose="020B0609020204030204" pitchFamily="49" charset="0"/>
                        </a:rPr>
                        <a:t> publish version</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0668300"/>
                  </a:ext>
                </a:extLst>
              </a:tr>
            </a:tbl>
          </a:graphicData>
        </a:graphic>
      </p:graphicFrame>
      <p:graphicFrame>
        <p:nvGraphicFramePr>
          <p:cNvPr id="46" name="Table 45">
            <a:extLst>
              <a:ext uri="{FF2B5EF4-FFF2-40B4-BE49-F238E27FC236}">
                <a16:creationId xmlns:a16="http://schemas.microsoft.com/office/drawing/2014/main" id="{7F3F88CB-7722-4B05-B81B-3E1D47997563}"/>
              </a:ext>
            </a:extLst>
          </p:cNvPr>
          <p:cNvGraphicFramePr>
            <a:graphicFrameLocks noGrp="1"/>
          </p:cNvGraphicFramePr>
          <p:nvPr>
            <p:extLst>
              <p:ext uri="{D42A27DB-BD31-4B8C-83A1-F6EECF244321}">
                <p14:modId xmlns:p14="http://schemas.microsoft.com/office/powerpoint/2010/main" val="1138292663"/>
              </p:ext>
            </p:extLst>
          </p:nvPr>
        </p:nvGraphicFramePr>
        <p:xfrm>
          <a:off x="7475537" y="3913979"/>
          <a:ext cx="3478213" cy="1920240"/>
        </p:xfrm>
        <a:graphic>
          <a:graphicData uri="http://schemas.openxmlformats.org/drawingml/2006/table">
            <a:tbl>
              <a:tblPr firstRow="1" bandRow="1">
                <a:tableStyleId>{5C22544A-7EE6-4342-B048-85BDC9FD1C3A}</a:tableStyleId>
              </a:tblPr>
              <a:tblGrid>
                <a:gridCol w="3478213">
                  <a:extLst>
                    <a:ext uri="{9D8B030D-6E8A-4147-A177-3AD203B41FA5}">
                      <a16:colId xmlns:a16="http://schemas.microsoft.com/office/drawing/2014/main" val="3724828565"/>
                    </a:ext>
                  </a:extLst>
                </a:gridCol>
              </a:tblGrid>
              <a:tr h="1920240">
                <a:tc>
                  <a:txBody>
                    <a:bodyPr/>
                    <a:lstStyle/>
                    <a:p>
                      <a:r>
                        <a:rPr lang="en-US" sz="1200">
                          <a:gradFill>
                            <a:gsLst>
                              <a:gs pos="35664">
                                <a:schemeClr val="tx1"/>
                              </a:gs>
                              <a:gs pos="56000">
                                <a:schemeClr val="tx1"/>
                              </a:gs>
                            </a:gsLst>
                            <a:lin ang="5400000" scaled="0"/>
                          </a:gradFill>
                          <a:latin typeface="Consolas" panose="020B0609020204030204" pitchFamily="49" charset="0"/>
                        </a:rPr>
                        <a:t># Create a web app bot</a:t>
                      </a:r>
                    </a:p>
                    <a:p>
                      <a:r>
                        <a:rPr lang="en-US" sz="1200">
                          <a:gradFill>
                            <a:gsLst>
                              <a:gs pos="35664">
                                <a:schemeClr val="tx1"/>
                              </a:gs>
                              <a:gs pos="56000">
                                <a:schemeClr val="tx1"/>
                              </a:gs>
                            </a:gsLst>
                            <a:lin ang="5400000" scaled="0"/>
                          </a:gradFill>
                          <a:latin typeface="Consolas" panose="020B0609020204030204" pitchFamily="49" charset="0"/>
                        </a:rPr>
                        <a:t>Az bot create –kind </a:t>
                      </a:r>
                      <a:r>
                        <a:rPr lang="en-US" sz="1200" err="1">
                          <a:gradFill>
                            <a:gsLst>
                              <a:gs pos="35664">
                                <a:schemeClr val="tx1"/>
                              </a:gs>
                              <a:gs pos="56000">
                                <a:schemeClr val="tx1"/>
                              </a:gs>
                            </a:gsLst>
                            <a:lin ang="5400000" scaled="0"/>
                          </a:gradFill>
                          <a:latin typeface="Consolas" panose="020B0609020204030204" pitchFamily="49" charset="0"/>
                        </a:rPr>
                        <a:t>webapp</a:t>
                      </a:r>
                      <a:r>
                        <a:rPr lang="en-US" sz="1200">
                          <a:gradFill>
                            <a:gsLst>
                              <a:gs pos="35664">
                                <a:schemeClr val="tx1"/>
                              </a:gs>
                              <a:gs pos="56000">
                                <a:schemeClr val="tx1"/>
                              </a:gs>
                            </a:gsLst>
                            <a:lin ang="5400000" scaled="0"/>
                          </a:gradFill>
                          <a:latin typeface="Consolas" panose="020B0609020204030204" pitchFamily="49" charset="0"/>
                        </a:rPr>
                        <a:t> –n “</a:t>
                      </a:r>
                      <a:r>
                        <a:rPr lang="en-US" sz="1200" err="1">
                          <a:gradFill>
                            <a:gsLst>
                              <a:gs pos="35664">
                                <a:schemeClr val="tx1"/>
                              </a:gs>
                              <a:gs pos="56000">
                                <a:schemeClr val="tx1"/>
                              </a:gs>
                            </a:gsLst>
                            <a:lin ang="5400000" scaled="0"/>
                          </a:gradFill>
                          <a:latin typeface="Consolas" panose="020B0609020204030204" pitchFamily="49" charset="0"/>
                        </a:rPr>
                        <a:t>mybot</a:t>
                      </a:r>
                      <a:r>
                        <a:rPr lang="en-US" sz="1200">
                          <a:gradFill>
                            <a:gsLst>
                              <a:gs pos="35664">
                                <a:schemeClr val="tx1"/>
                              </a:gs>
                              <a:gs pos="56000">
                                <a:schemeClr val="tx1"/>
                              </a:gs>
                            </a:gsLst>
                            <a:lin ang="5400000" scaled="0"/>
                          </a:gradFill>
                          <a:latin typeface="Consolas" panose="020B0609020204030204" pitchFamily="49" charset="0"/>
                        </a:rPr>
                        <a:t>”</a:t>
                      </a:r>
                    </a:p>
                    <a:p>
                      <a:endParaRPr lang="en-US" sz="1200">
                        <a:gradFill>
                          <a:gsLst>
                            <a:gs pos="35664">
                              <a:schemeClr val="tx1"/>
                            </a:gs>
                            <a:gs pos="56000">
                              <a:schemeClr val="tx1"/>
                            </a:gs>
                          </a:gsLst>
                          <a:lin ang="5400000" scaled="0"/>
                        </a:gradFill>
                        <a:latin typeface="Consolas" panose="020B0609020204030204" pitchFamily="49" charset="0"/>
                      </a:endParaRPr>
                    </a:p>
                    <a:p>
                      <a:r>
                        <a:rPr lang="en-US" sz="1200">
                          <a:gradFill>
                            <a:gsLst>
                              <a:gs pos="35664">
                                <a:schemeClr val="tx1"/>
                              </a:gs>
                              <a:gs pos="56000">
                                <a:schemeClr val="tx1"/>
                              </a:gs>
                            </a:gsLst>
                            <a:lin ang="5400000" scaled="0"/>
                          </a:gradFill>
                          <a:latin typeface="Consolas" panose="020B0609020204030204" pitchFamily="49" charset="0"/>
                        </a:rPr>
                        <a:t># Manage channel registration</a:t>
                      </a:r>
                    </a:p>
                    <a:p>
                      <a:r>
                        <a:rPr lang="en-US" sz="1200">
                          <a:gradFill>
                            <a:gsLst>
                              <a:gs pos="35664">
                                <a:schemeClr val="tx1"/>
                              </a:gs>
                              <a:gs pos="56000">
                                <a:schemeClr val="tx1"/>
                              </a:gs>
                            </a:gsLst>
                            <a:lin ang="5400000" scaled="0"/>
                          </a:gradFill>
                          <a:latin typeface="Consolas" panose="020B0609020204030204" pitchFamily="49" charset="0"/>
                        </a:rPr>
                        <a:t>Az bot skype create</a:t>
                      </a:r>
                    </a:p>
                    <a:p>
                      <a:r>
                        <a:rPr lang="en-US" sz="1200">
                          <a:gradFill>
                            <a:gsLst>
                              <a:gs pos="35664">
                                <a:schemeClr val="tx1"/>
                              </a:gs>
                              <a:gs pos="56000">
                                <a:schemeClr val="tx1"/>
                              </a:gs>
                            </a:gsLst>
                            <a:lin ang="5400000" scaled="0"/>
                          </a:gradFill>
                          <a:latin typeface="Consolas" panose="020B0609020204030204" pitchFamily="49" charset="0"/>
                        </a:rPr>
                        <a:t>Az bot </a:t>
                      </a:r>
                      <a:r>
                        <a:rPr lang="en-US" sz="1200" err="1">
                          <a:gradFill>
                            <a:gsLst>
                              <a:gs pos="35664">
                                <a:schemeClr val="tx1"/>
                              </a:gs>
                              <a:gs pos="56000">
                                <a:schemeClr val="tx1"/>
                              </a:gs>
                            </a:gsLst>
                            <a:lin ang="5400000" scaled="0"/>
                          </a:gradFill>
                          <a:latin typeface="Consolas" panose="020B0609020204030204" pitchFamily="49" charset="0"/>
                        </a:rPr>
                        <a:t>msteams</a:t>
                      </a:r>
                      <a:r>
                        <a:rPr lang="en-US" sz="1200">
                          <a:gradFill>
                            <a:gsLst>
                              <a:gs pos="35664">
                                <a:schemeClr val="tx1"/>
                              </a:gs>
                              <a:gs pos="56000">
                                <a:schemeClr val="tx1"/>
                              </a:gs>
                            </a:gsLst>
                            <a:lin ang="5400000" scaled="0"/>
                          </a:gradFill>
                          <a:latin typeface="Consolas" panose="020B0609020204030204" pitchFamily="49" charset="0"/>
                        </a:rPr>
                        <a:t> create</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gradFill>
                            <a:gsLst>
                              <a:gs pos="35664">
                                <a:schemeClr val="tx1"/>
                              </a:gs>
                              <a:gs pos="56000">
                                <a:schemeClr val="tx1"/>
                              </a:gs>
                            </a:gsLst>
                            <a:lin ang="5400000" scaled="0"/>
                          </a:gradFill>
                          <a:latin typeface="Consolas" panose="020B0609020204030204" pitchFamily="49" charset="0"/>
                        </a:rPr>
                        <a:t>Az bot </a:t>
                      </a:r>
                      <a:r>
                        <a:rPr lang="en-US" sz="1200" err="1">
                          <a:gradFill>
                            <a:gsLst>
                              <a:gs pos="35664">
                                <a:schemeClr val="tx1"/>
                              </a:gs>
                              <a:gs pos="56000">
                                <a:schemeClr val="tx1"/>
                              </a:gs>
                            </a:gsLst>
                            <a:lin ang="5400000" scaled="0"/>
                          </a:gradFill>
                          <a:latin typeface="Consolas" panose="020B0609020204030204" pitchFamily="49" charset="0"/>
                        </a:rPr>
                        <a:t>directline</a:t>
                      </a:r>
                      <a:r>
                        <a:rPr lang="en-US" sz="1200">
                          <a:gradFill>
                            <a:gsLst>
                              <a:gs pos="35664">
                                <a:schemeClr val="tx1"/>
                              </a:gs>
                              <a:gs pos="56000">
                                <a:schemeClr val="tx1"/>
                              </a:gs>
                            </a:gsLst>
                            <a:lin ang="5400000" scaled="0"/>
                          </a:gradFill>
                          <a:latin typeface="Consolas" panose="020B0609020204030204" pitchFamily="49" charset="0"/>
                        </a:rPr>
                        <a:t> create</a:t>
                      </a:r>
                    </a:p>
                    <a:p>
                      <a:endParaRPr lang="en-US" sz="1200">
                        <a:gradFill>
                          <a:gsLst>
                            <a:gs pos="35664">
                              <a:schemeClr val="tx1"/>
                            </a:gs>
                            <a:gs pos="56000">
                              <a:schemeClr val="tx1"/>
                            </a:gs>
                          </a:gsLst>
                          <a:lin ang="5400000" scaled="0"/>
                        </a:gradFill>
                        <a:latin typeface="Consolas" panose="020B0609020204030204" pitchFamily="49"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0668300"/>
                  </a:ext>
                </a:extLst>
              </a:tr>
            </a:tbl>
          </a:graphicData>
        </a:graphic>
      </p:graphicFrame>
      <p:cxnSp>
        <p:nvCxnSpPr>
          <p:cNvPr id="34" name="Straight Arrow Connector 33">
            <a:extLst>
              <a:ext uri="{FF2B5EF4-FFF2-40B4-BE49-F238E27FC236}">
                <a16:creationId xmlns:a16="http://schemas.microsoft.com/office/drawing/2014/main" id="{D5F8DB83-6309-4FA0-8274-56F206D240F2}"/>
              </a:ext>
            </a:extLst>
          </p:cNvPr>
          <p:cNvCxnSpPr/>
          <p:nvPr/>
        </p:nvCxnSpPr>
        <p:spPr>
          <a:xfrm flipV="1">
            <a:off x="598896" y="3109725"/>
            <a:ext cx="137160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3553CDA-354E-4422-B6D6-2E7697B788FE}"/>
              </a:ext>
            </a:extLst>
          </p:cNvPr>
          <p:cNvCxnSpPr/>
          <p:nvPr/>
        </p:nvCxnSpPr>
        <p:spPr>
          <a:xfrm flipV="1">
            <a:off x="3323908" y="3109725"/>
            <a:ext cx="137160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B1BFA44-3ACC-4E4B-8334-19AC71487ABF}"/>
              </a:ext>
            </a:extLst>
          </p:cNvPr>
          <p:cNvCxnSpPr/>
          <p:nvPr/>
        </p:nvCxnSpPr>
        <p:spPr>
          <a:xfrm flipV="1">
            <a:off x="5399723" y="3109725"/>
            <a:ext cx="137160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58CC292-8474-4B24-883F-BA4BCED32230}"/>
              </a:ext>
            </a:extLst>
          </p:cNvPr>
          <p:cNvCxnSpPr/>
          <p:nvPr/>
        </p:nvCxnSpPr>
        <p:spPr>
          <a:xfrm flipV="1">
            <a:off x="7475537" y="3109725"/>
            <a:ext cx="137160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create" title="Icon of a pencil with an arrow around it pointing counterclockwise">
            <a:extLst>
              <a:ext uri="{FF2B5EF4-FFF2-40B4-BE49-F238E27FC236}">
                <a16:creationId xmlns:a16="http://schemas.microsoft.com/office/drawing/2014/main" id="{B0ACEA22-F95B-496B-8C6A-55A05A446FB9}"/>
              </a:ext>
            </a:extLst>
          </p:cNvPr>
          <p:cNvSpPr>
            <a:spLocks noChangeAspect="1" noEditPoints="1"/>
          </p:cNvSpPr>
          <p:nvPr/>
        </p:nvSpPr>
        <p:spPr bwMode="auto">
          <a:xfrm>
            <a:off x="11600033" y="1525961"/>
            <a:ext cx="244141" cy="239117"/>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Manufacturing_E99C" title="Icon of a robotic arm">
            <a:extLst>
              <a:ext uri="{FF2B5EF4-FFF2-40B4-BE49-F238E27FC236}">
                <a16:creationId xmlns:a16="http://schemas.microsoft.com/office/drawing/2014/main" id="{5F24CADB-67F3-4765-B156-3AF94789D618}"/>
              </a:ext>
            </a:extLst>
          </p:cNvPr>
          <p:cNvSpPr>
            <a:spLocks noChangeAspect="1" noEditPoints="1"/>
          </p:cNvSpPr>
          <p:nvPr/>
        </p:nvSpPr>
        <p:spPr bwMode="auto">
          <a:xfrm>
            <a:off x="11567491" y="2206525"/>
            <a:ext cx="309227" cy="302281"/>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st_4" title="Icon of a checklist">
            <a:extLst>
              <a:ext uri="{FF2B5EF4-FFF2-40B4-BE49-F238E27FC236}">
                <a16:creationId xmlns:a16="http://schemas.microsoft.com/office/drawing/2014/main" id="{B0071535-7908-442A-873E-9D06BC18C43A}"/>
              </a:ext>
            </a:extLst>
          </p:cNvPr>
          <p:cNvSpPr>
            <a:spLocks noChangeAspect="1" noEditPoints="1"/>
          </p:cNvSpPr>
          <p:nvPr/>
        </p:nvSpPr>
        <p:spPr bwMode="auto">
          <a:xfrm>
            <a:off x="11583254" y="2975962"/>
            <a:ext cx="277697" cy="187693"/>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Browser_3" title="Icon of a browser window with an arrow pointing from the outside to the center">
            <a:extLst>
              <a:ext uri="{FF2B5EF4-FFF2-40B4-BE49-F238E27FC236}">
                <a16:creationId xmlns:a16="http://schemas.microsoft.com/office/drawing/2014/main" id="{A20DD7CF-9D4E-4C44-926C-7EE9035836CF}"/>
              </a:ext>
            </a:extLst>
          </p:cNvPr>
          <p:cNvSpPr>
            <a:spLocks noChangeAspect="1" noEditPoints="1"/>
          </p:cNvSpPr>
          <p:nvPr/>
        </p:nvSpPr>
        <p:spPr bwMode="auto">
          <a:xfrm>
            <a:off x="11602721" y="3668399"/>
            <a:ext cx="238764" cy="2271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Org_ECA6" title="Icon of three boxes in a bracket chart">
            <a:extLst>
              <a:ext uri="{FF2B5EF4-FFF2-40B4-BE49-F238E27FC236}">
                <a16:creationId xmlns:a16="http://schemas.microsoft.com/office/drawing/2014/main" id="{5A111646-7756-4FDE-83BC-2A1420B0CAF4}"/>
              </a:ext>
            </a:extLst>
          </p:cNvPr>
          <p:cNvSpPr>
            <a:spLocks noChangeAspect="1" noEditPoints="1"/>
          </p:cNvSpPr>
          <p:nvPr/>
        </p:nvSpPr>
        <p:spPr bwMode="auto">
          <a:xfrm>
            <a:off x="11608603" y="4380542"/>
            <a:ext cx="226997" cy="2271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1" name="PageEdit_EFB8" title="Icon of a document with a pencil on top of it">
            <a:extLst>
              <a:ext uri="{FF2B5EF4-FFF2-40B4-BE49-F238E27FC236}">
                <a16:creationId xmlns:a16="http://schemas.microsoft.com/office/drawing/2014/main" id="{15BE3D65-A396-4625-A79D-2CB9B454FFA5}"/>
              </a:ext>
            </a:extLst>
          </p:cNvPr>
          <p:cNvSpPr>
            <a:spLocks noChangeAspect="1" noEditPoints="1"/>
          </p:cNvSpPr>
          <p:nvPr/>
        </p:nvSpPr>
        <p:spPr bwMode="auto">
          <a:xfrm>
            <a:off x="11648183" y="5097284"/>
            <a:ext cx="193639" cy="206462"/>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Title 16">
            <a:extLst>
              <a:ext uri="{FF2B5EF4-FFF2-40B4-BE49-F238E27FC236}">
                <a16:creationId xmlns:a16="http://schemas.microsoft.com/office/drawing/2014/main" id="{E38E6E8F-6200-4BD9-9315-42429EAE39E5}"/>
              </a:ext>
            </a:extLst>
          </p:cNvPr>
          <p:cNvSpPr txBox="1">
            <a:spLocks/>
          </p:cNvSpPr>
          <p:nvPr/>
        </p:nvSpPr>
        <p:spPr>
          <a:xfrm>
            <a:off x="1088897" y="1442658"/>
            <a:ext cx="5588349" cy="664797"/>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90000"/>
              </a:lnSpc>
              <a:spcBef>
                <a:spcPts val="1800"/>
              </a:spcBef>
              <a:buSzPct val="90000"/>
              <a:defRPr/>
            </a:pPr>
            <a:r>
              <a:rPr lang="en-US" sz="2400" b="0" spc="0">
                <a:ln>
                  <a:noFill/>
                </a:ln>
                <a:gradFill>
                  <a:gsLst>
                    <a:gs pos="37063">
                      <a:schemeClr val="tx1"/>
                    </a:gs>
                    <a:gs pos="52000">
                      <a:schemeClr val="tx1"/>
                    </a:gs>
                  </a:gsLst>
                  <a:lin ang="5400000" scaled="0"/>
                </a:gradFill>
                <a:latin typeface="+mn-lt"/>
                <a:cs typeface="Segoe UI Semilight" panose="020B0402040204020203" pitchFamily="34" charset="0"/>
              </a:rPr>
              <a:t>Tools and file formats for building bots with Microsoft Bot Framework</a:t>
            </a:r>
          </a:p>
        </p:txBody>
      </p:sp>
      <p:sp>
        <p:nvSpPr>
          <p:cNvPr id="53" name="DeveloperTools_EC7A" title="Icon of a wrench and a screwdriver">
            <a:extLst>
              <a:ext uri="{FF2B5EF4-FFF2-40B4-BE49-F238E27FC236}">
                <a16:creationId xmlns:a16="http://schemas.microsoft.com/office/drawing/2014/main" id="{7385F267-CE6A-4A66-9E1B-37E4567F0F6A}"/>
              </a:ext>
            </a:extLst>
          </p:cNvPr>
          <p:cNvSpPr>
            <a:spLocks noChangeAspect="1" noEditPoints="1"/>
          </p:cNvSpPr>
          <p:nvPr/>
        </p:nvSpPr>
        <p:spPr bwMode="auto">
          <a:xfrm>
            <a:off x="608019" y="1567238"/>
            <a:ext cx="263786" cy="41563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ustDataLst>
      <p:tags r:id="rId2"/>
    </p:custDataLst>
    <p:extLst>
      <p:ext uri="{BB962C8B-B14F-4D97-AF65-F5344CB8AC3E}">
        <p14:creationId xmlns:p14="http://schemas.microsoft.com/office/powerpoint/2010/main" val="10366295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CF49B-5D61-4BC3-8209-1C2FA3C3053F}"/>
              </a:ext>
            </a:extLst>
          </p:cNvPr>
          <p:cNvSpPr>
            <a:spLocks noGrp="1"/>
          </p:cNvSpPr>
          <p:nvPr>
            <p:ph type="ctrTitle"/>
          </p:nvPr>
        </p:nvSpPr>
        <p:spPr>
          <a:xfrm>
            <a:off x="433136" y="5091762"/>
            <a:ext cx="7834193" cy="1264588"/>
          </a:xfrm>
        </p:spPr>
        <p:txBody>
          <a:bodyPr anchor="ctr">
            <a:normAutofit fontScale="90000"/>
          </a:bodyPr>
          <a:lstStyle/>
          <a:p>
            <a:pPr algn="r"/>
            <a:r>
              <a:rPr lang="en-US" sz="4200" b="1" dirty="0"/>
              <a:t>Welcome to Bots and Artificial Intelligence Meet Up</a:t>
            </a:r>
          </a:p>
        </p:txBody>
      </p:sp>
      <p:sp>
        <p:nvSpPr>
          <p:cNvPr id="7" name="Subtitle 2">
            <a:extLst>
              <a:ext uri="{FF2B5EF4-FFF2-40B4-BE49-F238E27FC236}">
                <a16:creationId xmlns:a16="http://schemas.microsoft.com/office/drawing/2014/main" id="{1BDBEC5A-B59D-48CE-BABD-437B48CC7BED}"/>
              </a:ext>
            </a:extLst>
          </p:cNvPr>
          <p:cNvSpPr>
            <a:spLocks noGrp="1"/>
          </p:cNvSpPr>
          <p:nvPr>
            <p:ph type="subTitle" idx="1"/>
          </p:nvPr>
        </p:nvSpPr>
        <p:spPr>
          <a:xfrm>
            <a:off x="8499107" y="5091763"/>
            <a:ext cx="2974207" cy="1264587"/>
          </a:xfrm>
        </p:spPr>
        <p:txBody>
          <a:bodyPr anchor="ctr">
            <a:normAutofit/>
          </a:bodyPr>
          <a:lstStyle/>
          <a:p>
            <a:pPr algn="l"/>
            <a:r>
              <a:rPr lang="en-US" sz="1300" dirty="0"/>
              <a:t>Presented By:</a:t>
            </a:r>
          </a:p>
          <a:p>
            <a:pPr algn="l"/>
            <a:r>
              <a:rPr lang="en-US" sz="1300" dirty="0"/>
              <a:t>Phil Coachman (Cloud Solution Architect)</a:t>
            </a:r>
          </a:p>
          <a:p>
            <a:pPr algn="l"/>
            <a:r>
              <a:rPr lang="en-US" sz="1300" dirty="0"/>
              <a:t>Priyanshi Singh (Data Scientist)</a:t>
            </a:r>
          </a:p>
          <a:p>
            <a:pPr algn="l"/>
            <a:r>
              <a:rPr lang="en-US" sz="1300" dirty="0"/>
              <a:t>Madhu Chanthati (DEP)</a:t>
            </a:r>
          </a:p>
        </p:txBody>
      </p:sp>
      <p:pic>
        <p:nvPicPr>
          <p:cNvPr id="5" name="Picture 4">
            <a:extLst>
              <a:ext uri="{FF2B5EF4-FFF2-40B4-BE49-F238E27FC236}">
                <a16:creationId xmlns:a16="http://schemas.microsoft.com/office/drawing/2014/main" id="{AD69FE40-30CE-4343-8EDC-3ED32DFBDD3D}"/>
              </a:ext>
            </a:extLst>
          </p:cNvPr>
          <p:cNvPicPr>
            <a:picLocks noChangeAspect="1"/>
          </p:cNvPicPr>
          <p:nvPr/>
        </p:nvPicPr>
        <p:blipFill rotWithShape="1">
          <a:blip r:embed="rId2">
            <a:extLst>
              <a:ext uri="{28A0092B-C50C-407E-A947-70E740481C1C}">
                <a14:useLocalDpi xmlns:a14="http://schemas.microsoft.com/office/drawing/2010/main" val="0"/>
              </a:ext>
            </a:extLst>
          </a:blip>
          <a:srcRect t="4925" b="18152"/>
          <a:stretch/>
        </p:blipFill>
        <p:spPr>
          <a:xfrm>
            <a:off x="-3983" y="10"/>
            <a:ext cx="12192000" cy="4571990"/>
          </a:xfrm>
          <a:prstGeom prst="rect">
            <a:avLst/>
          </a:prstGeom>
        </p:spPr>
      </p:pic>
    </p:spTree>
    <p:extLst>
      <p:ext uri="{BB962C8B-B14F-4D97-AF65-F5344CB8AC3E}">
        <p14:creationId xmlns:p14="http://schemas.microsoft.com/office/powerpoint/2010/main" val="3050070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t>Authentication</a:t>
            </a:r>
          </a:p>
        </p:txBody>
      </p:sp>
      <p:pic>
        <p:nvPicPr>
          <p:cNvPr id="6" name="Picture 1" descr="image001">
            <a:extLst>
              <a:ext uri="{FF2B5EF4-FFF2-40B4-BE49-F238E27FC236}">
                <a16:creationId xmlns:a16="http://schemas.microsoft.com/office/drawing/2014/main" id="{0A6692C7-F23E-461A-9ADE-64F1D55C0E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2616"/>
          <a:stretch/>
        </p:blipFill>
        <p:spPr bwMode="auto">
          <a:xfrm>
            <a:off x="588264" y="2017713"/>
            <a:ext cx="3705373" cy="4251325"/>
          </a:xfrm>
          <a:prstGeom prst="rect">
            <a:avLst/>
          </a:prstGeom>
          <a:ln>
            <a:noFill/>
          </a:ln>
          <a:effectLst>
            <a:outerShdw blurRad="38100" algn="ctr" rotWithShape="0">
              <a:prstClr val="black">
                <a:alpha val="3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653D1FDC-EC9E-444B-BC43-F25C468B264A}"/>
              </a:ext>
            </a:extLst>
          </p:cNvPr>
          <p:cNvSpPr txBox="1"/>
          <p:nvPr/>
        </p:nvSpPr>
        <p:spPr>
          <a:xfrm>
            <a:off x="6240150" y="1438633"/>
            <a:ext cx="3724712" cy="332399"/>
          </a:xfrm>
          <a:prstGeom prst="rect">
            <a:avLst/>
          </a:prstGeom>
        </p:spPr>
        <p:txBody>
          <a:bodyPr vert="horz" wrap="square" lIns="0" tIns="0" rIns="0" bIns="0" rtlCol="0" anchor="t" anchorCtr="0">
            <a:spAutoFit/>
          </a:bodyPr>
          <a:lstStyle>
            <a:defPPr>
              <a:defRPr lang="en-US"/>
            </a:defPPr>
            <a:lvl1pPr defTabSz="932742">
              <a:lnSpc>
                <a:spcPct val="90000"/>
              </a:lnSpc>
              <a:spcBef>
                <a:spcPts val="1800"/>
              </a:spcBef>
              <a:buSzPct val="90000"/>
              <a:buNone/>
              <a:defRPr sz="2000" b="0" cap="none" spc="0" baseline="0">
                <a:ln>
                  <a:noFill/>
                </a:ln>
                <a:gradFill>
                  <a:gsLst>
                    <a:gs pos="37063">
                      <a:schemeClr val="tx1"/>
                    </a:gs>
                    <a:gs pos="52000">
                      <a:schemeClr val="tx1"/>
                    </a:gs>
                  </a:gsLst>
                  <a:lin ang="5400000" scaled="0"/>
                </a:gradFill>
                <a:effectLst/>
                <a:cs typeface="Segoe UI Semilight" panose="020B0402040204020203" pitchFamily="34" charset="0"/>
              </a:defRPr>
            </a:lvl1pPr>
          </a:lstStyle>
          <a:p>
            <a:pPr>
              <a:defRPr/>
            </a:pPr>
            <a:r>
              <a:rPr lang="en-US" sz="2400"/>
              <a:t>Use OAuth in your bot</a:t>
            </a:r>
          </a:p>
        </p:txBody>
      </p:sp>
      <p:pic>
        <p:nvPicPr>
          <p:cNvPr id="2" name="OAuth Login Movie Compressed">
            <a:hlinkClick r:id="" action="ppaction://media"/>
            <a:extLst>
              <a:ext uri="{FF2B5EF4-FFF2-40B4-BE49-F238E27FC236}">
                <a16:creationId xmlns:a16="http://schemas.microsoft.com/office/drawing/2014/main" id="{91948CED-0233-4037-96FE-7610F004B5D3}"/>
              </a:ext>
            </a:extLst>
          </p:cNvPr>
          <p:cNvPicPr>
            <a:picLocks noChangeAspect="1"/>
          </p:cNvPicPr>
          <p:nvPr>
            <a:videoFile r:link="rId1"/>
            <p:extLst>
              <p:ext uri="{DAA4B4D4-6D71-4841-9C94-3DE7FCFB9230}">
                <p14:media xmlns:p14="http://schemas.microsoft.com/office/powerpoint/2010/main" r:embed="rId2">
                  <p14:trim st="1557" end="965.9888"/>
                </p14:media>
              </p:ext>
            </p:extLst>
          </p:nvPr>
        </p:nvPicPr>
        <p:blipFill>
          <a:blip r:embed="rId6"/>
          <a:stretch>
            <a:fillRect/>
          </a:stretch>
        </p:blipFill>
        <p:spPr>
          <a:xfrm>
            <a:off x="6240151" y="2017713"/>
            <a:ext cx="2462226" cy="4251325"/>
          </a:xfrm>
          <a:prstGeom prst="rect">
            <a:avLst/>
          </a:prstGeom>
          <a:ln>
            <a:noFill/>
          </a:ln>
          <a:effectLst>
            <a:outerShdw blurRad="38100" algn="ctr" rotWithShape="0">
              <a:prstClr val="black">
                <a:alpha val="30000"/>
              </a:prstClr>
            </a:outerShdw>
          </a:effectLst>
        </p:spPr>
      </p:pic>
      <p:sp>
        <p:nvSpPr>
          <p:cNvPr id="13" name="Title 16">
            <a:extLst>
              <a:ext uri="{FF2B5EF4-FFF2-40B4-BE49-F238E27FC236}">
                <a16:creationId xmlns:a16="http://schemas.microsoft.com/office/drawing/2014/main" id="{D48CF65F-9599-45BA-951D-40245D995B91}"/>
              </a:ext>
            </a:extLst>
          </p:cNvPr>
          <p:cNvSpPr txBox="1">
            <a:spLocks/>
          </p:cNvSpPr>
          <p:nvPr/>
        </p:nvSpPr>
        <p:spPr>
          <a:xfrm>
            <a:off x="588263" y="1442658"/>
            <a:ext cx="4016719" cy="332399"/>
          </a:xfrm>
          <a:prstGeom prst="rect">
            <a:avLst/>
          </a:prstGeom>
        </p:spPr>
        <p:txBody>
          <a:bodyPr vert="horz" wrap="square" lIns="0" tIns="0" rIns="0" bIns="0" rtlCol="0" anchor="t" anchorCtr="0">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90000"/>
              </a:lnSpc>
              <a:spcBef>
                <a:spcPts val="1800"/>
              </a:spcBef>
              <a:buSzPct val="90000"/>
              <a:defRPr/>
            </a:pPr>
            <a:r>
              <a:rPr lang="en-US" sz="2400" b="0" spc="0">
                <a:ln>
                  <a:noFill/>
                </a:ln>
                <a:gradFill>
                  <a:gsLst>
                    <a:gs pos="37063">
                      <a:schemeClr val="tx1"/>
                    </a:gs>
                    <a:gs pos="52000">
                      <a:schemeClr val="tx1"/>
                    </a:gs>
                  </a:gsLst>
                  <a:lin ang="5400000" scaled="0"/>
                </a:gradFill>
                <a:latin typeface="+mn-lt"/>
                <a:cs typeface="Segoe UI Semilight" panose="020B0402040204020203" pitchFamily="34" charset="0"/>
              </a:rPr>
              <a:t>Configure OAuth in Azure</a:t>
            </a:r>
          </a:p>
        </p:txBody>
      </p:sp>
      <p:sp>
        <p:nvSpPr>
          <p:cNvPr id="14" name="create" title="Icon of a pencil with an arrow around it pointing counterclockwise">
            <a:extLst>
              <a:ext uri="{FF2B5EF4-FFF2-40B4-BE49-F238E27FC236}">
                <a16:creationId xmlns:a16="http://schemas.microsoft.com/office/drawing/2014/main" id="{DD93B593-55FB-49D8-9629-AD2E455DE2CE}"/>
              </a:ext>
            </a:extLst>
          </p:cNvPr>
          <p:cNvSpPr>
            <a:spLocks noChangeAspect="1" noEditPoints="1"/>
          </p:cNvSpPr>
          <p:nvPr/>
        </p:nvSpPr>
        <p:spPr bwMode="auto">
          <a:xfrm>
            <a:off x="11600033" y="1525961"/>
            <a:ext cx="244141" cy="239117"/>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Manufacturing_E99C" title="Icon of a robotic arm">
            <a:extLst>
              <a:ext uri="{FF2B5EF4-FFF2-40B4-BE49-F238E27FC236}">
                <a16:creationId xmlns:a16="http://schemas.microsoft.com/office/drawing/2014/main" id="{58993D95-A604-4819-9C68-373C1AEF9AA5}"/>
              </a:ext>
            </a:extLst>
          </p:cNvPr>
          <p:cNvSpPr>
            <a:spLocks noChangeAspect="1" noEditPoints="1"/>
          </p:cNvSpPr>
          <p:nvPr/>
        </p:nvSpPr>
        <p:spPr bwMode="auto">
          <a:xfrm>
            <a:off x="11567491" y="2206525"/>
            <a:ext cx="309227" cy="302281"/>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st_4" title="Icon of a checklist">
            <a:extLst>
              <a:ext uri="{FF2B5EF4-FFF2-40B4-BE49-F238E27FC236}">
                <a16:creationId xmlns:a16="http://schemas.microsoft.com/office/drawing/2014/main" id="{C9CE83F3-A9F0-4B68-A2AF-C33E78C17064}"/>
              </a:ext>
            </a:extLst>
          </p:cNvPr>
          <p:cNvSpPr>
            <a:spLocks noChangeAspect="1" noEditPoints="1"/>
          </p:cNvSpPr>
          <p:nvPr/>
        </p:nvSpPr>
        <p:spPr bwMode="auto">
          <a:xfrm>
            <a:off x="11583254" y="2975962"/>
            <a:ext cx="277697" cy="187693"/>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Browser_3" title="Icon of a browser window with an arrow pointing from the outside to the center">
            <a:extLst>
              <a:ext uri="{FF2B5EF4-FFF2-40B4-BE49-F238E27FC236}">
                <a16:creationId xmlns:a16="http://schemas.microsoft.com/office/drawing/2014/main" id="{8B553E5F-0A93-4B63-BF42-8F1E11FA9BE3}"/>
              </a:ext>
            </a:extLst>
          </p:cNvPr>
          <p:cNvSpPr>
            <a:spLocks noChangeAspect="1" noEditPoints="1"/>
          </p:cNvSpPr>
          <p:nvPr/>
        </p:nvSpPr>
        <p:spPr bwMode="auto">
          <a:xfrm>
            <a:off x="11602721" y="3668399"/>
            <a:ext cx="238764" cy="2271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Org_ECA6" title="Icon of three boxes in a bracket chart">
            <a:extLst>
              <a:ext uri="{FF2B5EF4-FFF2-40B4-BE49-F238E27FC236}">
                <a16:creationId xmlns:a16="http://schemas.microsoft.com/office/drawing/2014/main" id="{FEADFF1F-764F-4AE9-B6BF-59F54F6BE4B9}"/>
              </a:ext>
            </a:extLst>
          </p:cNvPr>
          <p:cNvSpPr>
            <a:spLocks noChangeAspect="1" noEditPoints="1"/>
          </p:cNvSpPr>
          <p:nvPr/>
        </p:nvSpPr>
        <p:spPr bwMode="auto">
          <a:xfrm>
            <a:off x="11608603" y="4380542"/>
            <a:ext cx="226997" cy="2271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0" name="PageEdit_EFB8" title="Icon of a document with a pencil on top of it">
            <a:extLst>
              <a:ext uri="{FF2B5EF4-FFF2-40B4-BE49-F238E27FC236}">
                <a16:creationId xmlns:a16="http://schemas.microsoft.com/office/drawing/2014/main" id="{7B1A1C70-A150-4F86-A0E1-2444E567CE70}"/>
              </a:ext>
            </a:extLst>
          </p:cNvPr>
          <p:cNvSpPr>
            <a:spLocks noChangeAspect="1" noEditPoints="1"/>
          </p:cNvSpPr>
          <p:nvPr/>
        </p:nvSpPr>
        <p:spPr bwMode="auto">
          <a:xfrm>
            <a:off x="11648183" y="5097284"/>
            <a:ext cx="193639" cy="206462"/>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72372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ct 29" hidden="1">
            <a:extLst>
              <a:ext uri="{FF2B5EF4-FFF2-40B4-BE49-F238E27FC236}">
                <a16:creationId xmlns:a16="http://schemas.microsoft.com/office/drawing/2014/main" id="{CD39E05A-4B5D-4E6D-A100-BB8566EFDC42}"/>
              </a:ext>
            </a:extLst>
          </p:cNvPr>
          <p:cNvGraphicFramePr>
            <a:graphicFrameLocks noChangeAspect="1"/>
          </p:cNvGraphicFramePr>
          <p:nvPr>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0420" name="think-cell Slide" r:id="rId6" imgW="425" imgH="424" progId="TCLayout.ActiveDocument.1">
                  <p:embed/>
                </p:oleObj>
              </mc:Choice>
              <mc:Fallback>
                <p:oleObj name="think-cell Slide" r:id="rId6" imgW="425" imgH="424" progId="TCLayout.ActiveDocument.1">
                  <p:embed/>
                  <p:pic>
                    <p:nvPicPr>
                      <p:cNvPr id="30" name="Object 29" hidden="1">
                        <a:extLst>
                          <a:ext uri="{FF2B5EF4-FFF2-40B4-BE49-F238E27FC236}">
                            <a16:creationId xmlns:a16="http://schemas.microsoft.com/office/drawing/2014/main" id="{CD39E05A-4B5D-4E6D-A100-BB8566EFDC42}"/>
                          </a:ext>
                        </a:extLst>
                      </p:cNvPr>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847481A1-63BA-4311-834E-4B64CE1A60DD}"/>
              </a:ext>
            </a:extLst>
          </p:cNvPr>
          <p:cNvSpPr>
            <a:spLocks noGrp="1"/>
          </p:cNvSpPr>
          <p:nvPr>
            <p:ph type="title"/>
          </p:nvPr>
        </p:nvSpPr>
        <p:spPr/>
        <p:txBody>
          <a:bodyPr/>
          <a:lstStyle/>
          <a:p>
            <a:r>
              <a:rPr lang="en-US"/>
              <a:t>Adaptive cards</a:t>
            </a:r>
          </a:p>
        </p:txBody>
      </p:sp>
      <p:pic>
        <p:nvPicPr>
          <p:cNvPr id="51" name="Picture 50">
            <a:extLst>
              <a:ext uri="{FF2B5EF4-FFF2-40B4-BE49-F238E27FC236}">
                <a16:creationId xmlns:a16="http://schemas.microsoft.com/office/drawing/2014/main" id="{7634DD74-AF05-4F04-BC6D-2882BFA6F63B}"/>
              </a:ext>
            </a:extLst>
          </p:cNvPr>
          <p:cNvPicPr>
            <a:picLocks noChangeAspect="1"/>
          </p:cNvPicPr>
          <p:nvPr/>
        </p:nvPicPr>
        <p:blipFill rotWithShape="1">
          <a:blip r:embed="rId8"/>
          <a:srcRect l="869" t="12423" r="-1" b="-271"/>
          <a:stretch/>
        </p:blipFill>
        <p:spPr>
          <a:xfrm>
            <a:off x="4811362" y="3382402"/>
            <a:ext cx="1920240" cy="2387310"/>
          </a:xfrm>
          <a:custGeom>
            <a:avLst/>
            <a:gdLst>
              <a:gd name="connsiteX0" fmla="*/ 0 w 2160000"/>
              <a:gd name="connsiteY0" fmla="*/ 0 h 2685388"/>
              <a:gd name="connsiteX1" fmla="*/ 2160000 w 2160000"/>
              <a:gd name="connsiteY1" fmla="*/ 0 h 2685388"/>
              <a:gd name="connsiteX2" fmla="*/ 2160000 w 2160000"/>
              <a:gd name="connsiteY2" fmla="*/ 2685388 h 2685388"/>
              <a:gd name="connsiteX3" fmla="*/ 0 w 2160000"/>
              <a:gd name="connsiteY3" fmla="*/ 2685388 h 2685388"/>
            </a:gdLst>
            <a:ahLst/>
            <a:cxnLst>
              <a:cxn ang="0">
                <a:pos x="connsiteX0" y="connsiteY0"/>
              </a:cxn>
              <a:cxn ang="0">
                <a:pos x="connsiteX1" y="connsiteY1"/>
              </a:cxn>
              <a:cxn ang="0">
                <a:pos x="connsiteX2" y="connsiteY2"/>
              </a:cxn>
              <a:cxn ang="0">
                <a:pos x="connsiteX3" y="connsiteY3"/>
              </a:cxn>
            </a:cxnLst>
            <a:rect l="l" t="t" r="r" b="b"/>
            <a:pathLst>
              <a:path w="2160000" h="2685388">
                <a:moveTo>
                  <a:pt x="0" y="0"/>
                </a:moveTo>
                <a:lnTo>
                  <a:pt x="2160000" y="0"/>
                </a:lnTo>
                <a:lnTo>
                  <a:pt x="2160000" y="2685388"/>
                </a:lnTo>
                <a:lnTo>
                  <a:pt x="0" y="2685388"/>
                </a:lnTo>
                <a:close/>
              </a:path>
            </a:pathLst>
          </a:custGeom>
          <a:solidFill>
            <a:srgbClr val="F1F1F1"/>
          </a:solidFill>
        </p:spPr>
      </p:pic>
      <p:pic>
        <p:nvPicPr>
          <p:cNvPr id="49" name="Picture 48">
            <a:extLst>
              <a:ext uri="{FF2B5EF4-FFF2-40B4-BE49-F238E27FC236}">
                <a16:creationId xmlns:a16="http://schemas.microsoft.com/office/drawing/2014/main" id="{4D6F5AA3-1E55-4CBB-AF6F-3B51B62FC151}"/>
              </a:ext>
            </a:extLst>
          </p:cNvPr>
          <p:cNvPicPr>
            <a:picLocks noChangeAspect="1"/>
          </p:cNvPicPr>
          <p:nvPr/>
        </p:nvPicPr>
        <p:blipFill rotWithShape="1">
          <a:blip r:embed="rId9"/>
          <a:srcRect l="261" t="-284" r="-113" b="-1"/>
          <a:stretch/>
        </p:blipFill>
        <p:spPr>
          <a:xfrm>
            <a:off x="588262" y="3382402"/>
            <a:ext cx="1920240" cy="1433125"/>
          </a:xfrm>
          <a:custGeom>
            <a:avLst/>
            <a:gdLst>
              <a:gd name="connsiteX0" fmla="*/ 0 w 2160000"/>
              <a:gd name="connsiteY0" fmla="*/ 0 h 2685388"/>
              <a:gd name="connsiteX1" fmla="*/ 2160000 w 2160000"/>
              <a:gd name="connsiteY1" fmla="*/ 0 h 2685388"/>
              <a:gd name="connsiteX2" fmla="*/ 2160000 w 2160000"/>
              <a:gd name="connsiteY2" fmla="*/ 2685388 h 2685388"/>
              <a:gd name="connsiteX3" fmla="*/ 0 w 2160000"/>
              <a:gd name="connsiteY3" fmla="*/ 2685388 h 2685388"/>
            </a:gdLst>
            <a:ahLst/>
            <a:cxnLst>
              <a:cxn ang="0">
                <a:pos x="connsiteX0" y="connsiteY0"/>
              </a:cxn>
              <a:cxn ang="0">
                <a:pos x="connsiteX1" y="connsiteY1"/>
              </a:cxn>
              <a:cxn ang="0">
                <a:pos x="connsiteX2" y="connsiteY2"/>
              </a:cxn>
              <a:cxn ang="0">
                <a:pos x="connsiteX3" y="connsiteY3"/>
              </a:cxn>
            </a:cxnLst>
            <a:rect l="l" t="t" r="r" b="b"/>
            <a:pathLst>
              <a:path w="2160000" h="2685388">
                <a:moveTo>
                  <a:pt x="0" y="0"/>
                </a:moveTo>
                <a:lnTo>
                  <a:pt x="2160000" y="0"/>
                </a:lnTo>
                <a:lnTo>
                  <a:pt x="2160000" y="2685388"/>
                </a:lnTo>
                <a:lnTo>
                  <a:pt x="0" y="2685388"/>
                </a:lnTo>
                <a:close/>
              </a:path>
            </a:pathLst>
          </a:custGeom>
        </p:spPr>
      </p:pic>
      <p:pic>
        <p:nvPicPr>
          <p:cNvPr id="54" name="Picture 53">
            <a:extLst>
              <a:ext uri="{FF2B5EF4-FFF2-40B4-BE49-F238E27FC236}">
                <a16:creationId xmlns:a16="http://schemas.microsoft.com/office/drawing/2014/main" id="{1FC8DACD-6E89-4CE1-96FB-D15811EE02C0}"/>
              </a:ext>
            </a:extLst>
          </p:cNvPr>
          <p:cNvPicPr>
            <a:picLocks noChangeAspect="1"/>
          </p:cNvPicPr>
          <p:nvPr/>
        </p:nvPicPr>
        <p:blipFill rotWithShape="1">
          <a:blip r:embed="rId10"/>
          <a:srcRect l="4529" r="5952"/>
          <a:stretch/>
        </p:blipFill>
        <p:spPr>
          <a:xfrm>
            <a:off x="6922912" y="3382402"/>
            <a:ext cx="1920240" cy="1433126"/>
          </a:xfrm>
          <a:custGeom>
            <a:avLst/>
            <a:gdLst>
              <a:gd name="connsiteX0" fmla="*/ 0 w 2160000"/>
              <a:gd name="connsiteY0" fmla="*/ 0 h 2685388"/>
              <a:gd name="connsiteX1" fmla="*/ 2160000 w 2160000"/>
              <a:gd name="connsiteY1" fmla="*/ 0 h 2685388"/>
              <a:gd name="connsiteX2" fmla="*/ 2160000 w 2160000"/>
              <a:gd name="connsiteY2" fmla="*/ 2685388 h 2685388"/>
              <a:gd name="connsiteX3" fmla="*/ 0 w 2160000"/>
              <a:gd name="connsiteY3" fmla="*/ 2685388 h 2685388"/>
            </a:gdLst>
            <a:ahLst/>
            <a:cxnLst>
              <a:cxn ang="0">
                <a:pos x="connsiteX0" y="connsiteY0"/>
              </a:cxn>
              <a:cxn ang="0">
                <a:pos x="connsiteX1" y="connsiteY1"/>
              </a:cxn>
              <a:cxn ang="0">
                <a:pos x="connsiteX2" y="connsiteY2"/>
              </a:cxn>
              <a:cxn ang="0">
                <a:pos x="connsiteX3" y="connsiteY3"/>
              </a:cxn>
            </a:cxnLst>
            <a:rect l="l" t="t" r="r" b="b"/>
            <a:pathLst>
              <a:path w="2160000" h="2685388">
                <a:moveTo>
                  <a:pt x="0" y="0"/>
                </a:moveTo>
                <a:lnTo>
                  <a:pt x="2160000" y="0"/>
                </a:lnTo>
                <a:lnTo>
                  <a:pt x="2160000" y="2685388"/>
                </a:lnTo>
                <a:lnTo>
                  <a:pt x="0" y="2685388"/>
                </a:lnTo>
                <a:close/>
              </a:path>
            </a:pathLst>
          </a:custGeom>
          <a:ln w="3175">
            <a:solidFill>
              <a:schemeClr val="bg1">
                <a:lumMod val="75000"/>
              </a:schemeClr>
            </a:solidFill>
          </a:ln>
        </p:spPr>
      </p:pic>
      <p:pic>
        <p:nvPicPr>
          <p:cNvPr id="56" name="Picture 55">
            <a:extLst>
              <a:ext uri="{FF2B5EF4-FFF2-40B4-BE49-F238E27FC236}">
                <a16:creationId xmlns:a16="http://schemas.microsoft.com/office/drawing/2014/main" id="{FE4BB71E-8EC5-480D-8975-4DDF5CE83192}"/>
              </a:ext>
            </a:extLst>
          </p:cNvPr>
          <p:cNvPicPr>
            <a:picLocks noChangeAspect="1"/>
          </p:cNvPicPr>
          <p:nvPr/>
        </p:nvPicPr>
        <p:blipFill rotWithShape="1">
          <a:blip r:embed="rId11"/>
          <a:srcRect l="3767" t="1" r="7227" b="-1"/>
          <a:stretch/>
        </p:blipFill>
        <p:spPr>
          <a:xfrm>
            <a:off x="9034463" y="3382402"/>
            <a:ext cx="1919287" cy="1432414"/>
          </a:xfrm>
          <a:custGeom>
            <a:avLst/>
            <a:gdLst>
              <a:gd name="connsiteX0" fmla="*/ 0 w 2159999"/>
              <a:gd name="connsiteY0" fmla="*/ 0 h 1612064"/>
              <a:gd name="connsiteX1" fmla="*/ 2159999 w 2159999"/>
              <a:gd name="connsiteY1" fmla="*/ 0 h 1612064"/>
              <a:gd name="connsiteX2" fmla="*/ 2159999 w 2159999"/>
              <a:gd name="connsiteY2" fmla="*/ 1612064 h 1612064"/>
              <a:gd name="connsiteX3" fmla="*/ 0 w 2159999"/>
              <a:gd name="connsiteY3" fmla="*/ 1612064 h 1612064"/>
            </a:gdLst>
            <a:ahLst/>
            <a:cxnLst>
              <a:cxn ang="0">
                <a:pos x="connsiteX0" y="connsiteY0"/>
              </a:cxn>
              <a:cxn ang="0">
                <a:pos x="connsiteX1" y="connsiteY1"/>
              </a:cxn>
              <a:cxn ang="0">
                <a:pos x="connsiteX2" y="connsiteY2"/>
              </a:cxn>
              <a:cxn ang="0">
                <a:pos x="connsiteX3" y="connsiteY3"/>
              </a:cxn>
            </a:cxnLst>
            <a:rect l="l" t="t" r="r" b="b"/>
            <a:pathLst>
              <a:path w="2159999" h="1612064">
                <a:moveTo>
                  <a:pt x="0" y="0"/>
                </a:moveTo>
                <a:lnTo>
                  <a:pt x="2159999" y="0"/>
                </a:lnTo>
                <a:lnTo>
                  <a:pt x="2159999" y="1612064"/>
                </a:lnTo>
                <a:lnTo>
                  <a:pt x="0" y="1612064"/>
                </a:lnTo>
                <a:close/>
              </a:path>
            </a:pathLst>
          </a:custGeom>
        </p:spPr>
      </p:pic>
      <p:pic>
        <p:nvPicPr>
          <p:cNvPr id="50" name="Picture 49">
            <a:extLst>
              <a:ext uri="{FF2B5EF4-FFF2-40B4-BE49-F238E27FC236}">
                <a16:creationId xmlns:a16="http://schemas.microsoft.com/office/drawing/2014/main" id="{AF7E1547-ACDE-4002-873A-A89CE2CC1A4A}"/>
              </a:ext>
            </a:extLst>
          </p:cNvPr>
          <p:cNvPicPr>
            <a:picLocks noChangeAspect="1"/>
          </p:cNvPicPr>
          <p:nvPr/>
        </p:nvPicPr>
        <p:blipFill rotWithShape="1">
          <a:blip r:embed="rId12"/>
          <a:srcRect l="2018" t="2655" r="19135" b="3736"/>
          <a:stretch/>
        </p:blipFill>
        <p:spPr>
          <a:xfrm>
            <a:off x="2699812" y="3382402"/>
            <a:ext cx="1920240" cy="1433125"/>
          </a:xfrm>
          <a:custGeom>
            <a:avLst/>
            <a:gdLst>
              <a:gd name="connsiteX0" fmla="*/ 0 w 2160000"/>
              <a:gd name="connsiteY0" fmla="*/ 0 h 2685388"/>
              <a:gd name="connsiteX1" fmla="*/ 2160000 w 2160000"/>
              <a:gd name="connsiteY1" fmla="*/ 0 h 2685388"/>
              <a:gd name="connsiteX2" fmla="*/ 2160000 w 2160000"/>
              <a:gd name="connsiteY2" fmla="*/ 2685388 h 2685388"/>
              <a:gd name="connsiteX3" fmla="*/ 0 w 2160000"/>
              <a:gd name="connsiteY3" fmla="*/ 2685388 h 2685388"/>
            </a:gdLst>
            <a:ahLst/>
            <a:cxnLst>
              <a:cxn ang="0">
                <a:pos x="connsiteX0" y="connsiteY0"/>
              </a:cxn>
              <a:cxn ang="0">
                <a:pos x="connsiteX1" y="connsiteY1"/>
              </a:cxn>
              <a:cxn ang="0">
                <a:pos x="connsiteX2" y="connsiteY2"/>
              </a:cxn>
              <a:cxn ang="0">
                <a:pos x="connsiteX3" y="connsiteY3"/>
              </a:cxn>
            </a:cxnLst>
            <a:rect l="l" t="t" r="r" b="b"/>
            <a:pathLst>
              <a:path w="2160000" h="2685388">
                <a:moveTo>
                  <a:pt x="0" y="0"/>
                </a:moveTo>
                <a:lnTo>
                  <a:pt x="2160000" y="0"/>
                </a:lnTo>
                <a:lnTo>
                  <a:pt x="2160000" y="2685388"/>
                </a:lnTo>
                <a:lnTo>
                  <a:pt x="0" y="2685388"/>
                </a:lnTo>
                <a:close/>
              </a:path>
            </a:pathLst>
          </a:custGeom>
          <a:ln w="3175">
            <a:solidFill>
              <a:schemeClr val="bg1">
                <a:lumMod val="75000"/>
              </a:schemeClr>
            </a:solidFill>
          </a:ln>
        </p:spPr>
      </p:pic>
      <p:sp>
        <p:nvSpPr>
          <p:cNvPr id="28" name="Title 16">
            <a:extLst>
              <a:ext uri="{FF2B5EF4-FFF2-40B4-BE49-F238E27FC236}">
                <a16:creationId xmlns:a16="http://schemas.microsoft.com/office/drawing/2014/main" id="{673E9940-7F6E-4C91-8BFA-BB2C62B61AD8}"/>
              </a:ext>
            </a:extLst>
          </p:cNvPr>
          <p:cNvSpPr txBox="1">
            <a:spLocks/>
          </p:cNvSpPr>
          <p:nvPr/>
        </p:nvSpPr>
        <p:spPr>
          <a:xfrm>
            <a:off x="1088897" y="1608857"/>
            <a:ext cx="5588349" cy="332399"/>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fontAlgn="base">
              <a:lnSpc>
                <a:spcPct val="90000"/>
              </a:lnSpc>
              <a:spcBef>
                <a:spcPts val="1800"/>
              </a:spcBef>
              <a:spcAft>
                <a:spcPct val="0"/>
              </a:spcAft>
              <a:buSzPct val="90000"/>
              <a:defRPr/>
            </a:pPr>
            <a:r>
              <a:rPr lang="en-US" sz="2400" b="0" spc="0">
                <a:ln>
                  <a:noFill/>
                </a:ln>
                <a:gradFill>
                  <a:gsLst>
                    <a:gs pos="37063">
                      <a:schemeClr val="tx1"/>
                    </a:gs>
                    <a:gs pos="52000">
                      <a:schemeClr val="tx1"/>
                    </a:gs>
                  </a:gsLst>
                  <a:lin ang="5400000" scaled="0"/>
                </a:gradFill>
                <a:latin typeface="+mn-lt"/>
                <a:cs typeface="Segoe UI Semilight" panose="020B0402040204020203" pitchFamily="34" charset="0"/>
              </a:rPr>
              <a:t>Open framework multiple canvases</a:t>
            </a:r>
          </a:p>
        </p:txBody>
      </p:sp>
      <p:sp>
        <p:nvSpPr>
          <p:cNvPr id="32" name="Move_E7C2" title="Icon of four arrows pointing away from eachother">
            <a:extLst>
              <a:ext uri="{FF2B5EF4-FFF2-40B4-BE49-F238E27FC236}">
                <a16:creationId xmlns:a16="http://schemas.microsoft.com/office/drawing/2014/main" id="{36BB29D6-4F72-4A23-9D1B-87610616FFD5}"/>
              </a:ext>
            </a:extLst>
          </p:cNvPr>
          <p:cNvSpPr>
            <a:spLocks noChangeAspect="1" noEditPoints="1"/>
          </p:cNvSpPr>
          <p:nvPr/>
        </p:nvSpPr>
        <p:spPr bwMode="auto">
          <a:xfrm>
            <a:off x="561160" y="1575011"/>
            <a:ext cx="402236" cy="402336"/>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create" title="Icon of a pencil with an arrow around it pointing counterclockwise">
            <a:extLst>
              <a:ext uri="{FF2B5EF4-FFF2-40B4-BE49-F238E27FC236}">
                <a16:creationId xmlns:a16="http://schemas.microsoft.com/office/drawing/2014/main" id="{6D211A7E-FEF6-4804-BF97-5518B33FDDD2}"/>
              </a:ext>
            </a:extLst>
          </p:cNvPr>
          <p:cNvSpPr>
            <a:spLocks noChangeAspect="1" noEditPoints="1"/>
          </p:cNvSpPr>
          <p:nvPr/>
        </p:nvSpPr>
        <p:spPr bwMode="auto">
          <a:xfrm>
            <a:off x="11600033" y="1525961"/>
            <a:ext cx="244141" cy="239117"/>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Manufacturing_E99C" title="Icon of a robotic arm">
            <a:extLst>
              <a:ext uri="{FF2B5EF4-FFF2-40B4-BE49-F238E27FC236}">
                <a16:creationId xmlns:a16="http://schemas.microsoft.com/office/drawing/2014/main" id="{DC871B23-E8A0-437D-BB6C-A599420A35CC}"/>
              </a:ext>
            </a:extLst>
          </p:cNvPr>
          <p:cNvSpPr>
            <a:spLocks noChangeAspect="1" noEditPoints="1"/>
          </p:cNvSpPr>
          <p:nvPr/>
        </p:nvSpPr>
        <p:spPr bwMode="auto">
          <a:xfrm>
            <a:off x="11567491" y="2206525"/>
            <a:ext cx="309227" cy="302281"/>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st_4" title="Icon of a checklist">
            <a:extLst>
              <a:ext uri="{FF2B5EF4-FFF2-40B4-BE49-F238E27FC236}">
                <a16:creationId xmlns:a16="http://schemas.microsoft.com/office/drawing/2014/main" id="{D206530C-C2F4-40FC-B523-492215934C85}"/>
              </a:ext>
            </a:extLst>
          </p:cNvPr>
          <p:cNvSpPr>
            <a:spLocks noChangeAspect="1" noEditPoints="1"/>
          </p:cNvSpPr>
          <p:nvPr/>
        </p:nvSpPr>
        <p:spPr bwMode="auto">
          <a:xfrm>
            <a:off x="11583254" y="2975962"/>
            <a:ext cx="277697" cy="187693"/>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Browser_3" title="Icon of a browser window with an arrow pointing from the outside to the center">
            <a:extLst>
              <a:ext uri="{FF2B5EF4-FFF2-40B4-BE49-F238E27FC236}">
                <a16:creationId xmlns:a16="http://schemas.microsoft.com/office/drawing/2014/main" id="{F973DF86-6669-4B8B-BEB9-AB1869E19E5C}"/>
              </a:ext>
            </a:extLst>
          </p:cNvPr>
          <p:cNvSpPr>
            <a:spLocks noChangeAspect="1" noEditPoints="1"/>
          </p:cNvSpPr>
          <p:nvPr/>
        </p:nvSpPr>
        <p:spPr bwMode="auto">
          <a:xfrm>
            <a:off x="11602721" y="3668399"/>
            <a:ext cx="238764" cy="2271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Org_ECA6" title="Icon of three boxes in a bracket chart">
            <a:extLst>
              <a:ext uri="{FF2B5EF4-FFF2-40B4-BE49-F238E27FC236}">
                <a16:creationId xmlns:a16="http://schemas.microsoft.com/office/drawing/2014/main" id="{A0893509-12B5-403D-97A5-AB3F821D54A5}"/>
              </a:ext>
            </a:extLst>
          </p:cNvPr>
          <p:cNvSpPr>
            <a:spLocks noChangeAspect="1" noEditPoints="1"/>
          </p:cNvSpPr>
          <p:nvPr/>
        </p:nvSpPr>
        <p:spPr bwMode="auto">
          <a:xfrm>
            <a:off x="11608603" y="4380542"/>
            <a:ext cx="226997" cy="2271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4" name="PageEdit_EFB8" title="Icon of a document with a pencil on top of it">
            <a:extLst>
              <a:ext uri="{FF2B5EF4-FFF2-40B4-BE49-F238E27FC236}">
                <a16:creationId xmlns:a16="http://schemas.microsoft.com/office/drawing/2014/main" id="{9F2F6F05-1EF8-4257-A74E-52186DB0E264}"/>
              </a:ext>
            </a:extLst>
          </p:cNvPr>
          <p:cNvSpPr>
            <a:spLocks noChangeAspect="1" noEditPoints="1"/>
          </p:cNvSpPr>
          <p:nvPr/>
        </p:nvSpPr>
        <p:spPr bwMode="auto">
          <a:xfrm>
            <a:off x="11648183" y="5097284"/>
            <a:ext cx="193639" cy="206462"/>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TextBox 44">
            <a:extLst>
              <a:ext uri="{FF2B5EF4-FFF2-40B4-BE49-F238E27FC236}">
                <a16:creationId xmlns:a16="http://schemas.microsoft.com/office/drawing/2014/main" id="{07CCF078-D87D-471F-90E5-D19089C6689E}"/>
              </a:ext>
            </a:extLst>
          </p:cNvPr>
          <p:cNvSpPr txBox="1"/>
          <p:nvPr/>
        </p:nvSpPr>
        <p:spPr>
          <a:xfrm>
            <a:off x="588262" y="2636249"/>
            <a:ext cx="1245534" cy="249299"/>
          </a:xfrm>
          <a:custGeom>
            <a:avLst/>
            <a:gdLst>
              <a:gd name="connsiteX0" fmla="*/ 0 w 2052000"/>
              <a:gd name="connsiteY0" fmla="*/ 0 h 394082"/>
              <a:gd name="connsiteX1" fmla="*/ 2052000 w 2052000"/>
              <a:gd name="connsiteY1" fmla="*/ 0 h 394082"/>
              <a:gd name="connsiteX2" fmla="*/ 2052000 w 2052000"/>
              <a:gd name="connsiteY2" fmla="*/ 394082 h 394082"/>
              <a:gd name="connsiteX3" fmla="*/ 0 w 2052000"/>
              <a:gd name="connsiteY3" fmla="*/ 394082 h 394082"/>
              <a:gd name="connsiteX4" fmla="*/ 0 w 2052000"/>
              <a:gd name="connsiteY4" fmla="*/ 0 h 39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000" h="394082">
                <a:moveTo>
                  <a:pt x="0" y="0"/>
                </a:moveTo>
                <a:lnTo>
                  <a:pt x="2052000" y="0"/>
                </a:lnTo>
                <a:lnTo>
                  <a:pt x="2052000" y="394082"/>
                </a:lnTo>
                <a:lnTo>
                  <a:pt x="0" y="394082"/>
                </a:lnTo>
                <a:lnTo>
                  <a:pt x="0" y="0"/>
                </a:lnTo>
                <a:close/>
              </a:path>
            </a:pathLst>
          </a:custGeom>
          <a:noFill/>
        </p:spPr>
        <p:txBody>
          <a:bodyPr wrap="none" lIns="0" tIns="0" rIns="0" bIns="0" rtlCol="0">
            <a:spAutoFit/>
          </a:bodyPr>
          <a:lstStyle>
            <a:defPPr>
              <a:defRPr lang="en-US"/>
            </a:defPPr>
            <a:lvl1pPr>
              <a:defRPr>
                <a:solidFill>
                  <a:schemeClr val="bg2"/>
                </a:solidFill>
                <a:latin typeface="+mj-lt"/>
              </a:defRPr>
            </a:lvl1pPr>
          </a:lstStyle>
          <a:p>
            <a:pPr marL="0" marR="0" lvl="0" indent="0" defTabSz="734269" rtl="0" eaLnBrk="1" fontAlgn="auto" latinLnBrk="0" hangingPunct="1">
              <a:lnSpc>
                <a:spcPct val="90000"/>
              </a:lnSpc>
              <a:spcBef>
                <a:spcPts val="0"/>
              </a:spcBef>
              <a:spcAft>
                <a:spcPts val="0"/>
              </a:spcAft>
              <a:buClrTx/>
              <a:buSzTx/>
              <a:buFontTx/>
              <a:buNone/>
              <a:tabLst/>
              <a:defRPr/>
            </a:pPr>
            <a:r>
              <a:rPr kumimoji="0" lang="en-US" b="0" i="0" u="none" strike="noStrike" kern="1200" cap="none" spc="0" normalizeH="0" baseline="0" noProof="0">
                <a:ln>
                  <a:noFill/>
                </a:ln>
                <a:gradFill>
                  <a:gsLst>
                    <a:gs pos="15734">
                      <a:schemeClr val="accent1"/>
                    </a:gs>
                    <a:gs pos="35664">
                      <a:schemeClr val="accent1"/>
                    </a:gs>
                  </a:gsLst>
                  <a:lin ang="5400000" scaled="0"/>
                </a:gradFill>
                <a:effectLst/>
                <a:uLnTx/>
                <a:uFillTx/>
                <a:latin typeface="Segoe UI Semibold"/>
                <a:ea typeface="+mn-ea"/>
                <a:cs typeface="+mn-cs"/>
              </a:rPr>
              <a:t>Notification</a:t>
            </a:r>
          </a:p>
        </p:txBody>
      </p:sp>
      <p:cxnSp>
        <p:nvCxnSpPr>
          <p:cNvPr id="46" name="Straight Arrow Connector 45">
            <a:extLst>
              <a:ext uri="{FF2B5EF4-FFF2-40B4-BE49-F238E27FC236}">
                <a16:creationId xmlns:a16="http://schemas.microsoft.com/office/drawing/2014/main" id="{D29A480F-C745-4AF1-AA8C-0D7BA7EBF6D9}"/>
              </a:ext>
            </a:extLst>
          </p:cNvPr>
          <p:cNvCxnSpPr/>
          <p:nvPr/>
        </p:nvCxnSpPr>
        <p:spPr>
          <a:xfrm flipV="1">
            <a:off x="598896" y="3109725"/>
            <a:ext cx="137160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3AEA53F-28F2-4460-A793-1CC30D629595}"/>
              </a:ext>
            </a:extLst>
          </p:cNvPr>
          <p:cNvSpPr txBox="1"/>
          <p:nvPr/>
        </p:nvSpPr>
        <p:spPr>
          <a:xfrm>
            <a:off x="2707788" y="2636249"/>
            <a:ext cx="1721625" cy="249299"/>
          </a:xfrm>
          <a:custGeom>
            <a:avLst/>
            <a:gdLst>
              <a:gd name="connsiteX0" fmla="*/ 0 w 2052000"/>
              <a:gd name="connsiteY0" fmla="*/ 0 h 394082"/>
              <a:gd name="connsiteX1" fmla="*/ 2052000 w 2052000"/>
              <a:gd name="connsiteY1" fmla="*/ 0 h 394082"/>
              <a:gd name="connsiteX2" fmla="*/ 2052000 w 2052000"/>
              <a:gd name="connsiteY2" fmla="*/ 394082 h 394082"/>
              <a:gd name="connsiteX3" fmla="*/ 0 w 2052000"/>
              <a:gd name="connsiteY3" fmla="*/ 394082 h 394082"/>
              <a:gd name="connsiteX4" fmla="*/ 0 w 2052000"/>
              <a:gd name="connsiteY4" fmla="*/ 0 h 39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000" h="394082">
                <a:moveTo>
                  <a:pt x="0" y="0"/>
                </a:moveTo>
                <a:lnTo>
                  <a:pt x="2052000" y="0"/>
                </a:lnTo>
                <a:lnTo>
                  <a:pt x="2052000" y="394082"/>
                </a:lnTo>
                <a:lnTo>
                  <a:pt x="0" y="394082"/>
                </a:lnTo>
                <a:lnTo>
                  <a:pt x="0" y="0"/>
                </a:lnTo>
                <a:close/>
              </a:path>
            </a:pathLst>
          </a:custGeom>
          <a:noFill/>
        </p:spPr>
        <p:txBody>
          <a:bodyPr wrap="none" lIns="0" tIns="0" rIns="0" bIns="0" rtlCol="0">
            <a:spAutoFit/>
          </a:bodyPr>
          <a:lstStyle>
            <a:defPPr>
              <a:defRPr lang="en-US"/>
            </a:defPPr>
            <a:lvl1pPr>
              <a:defRPr>
                <a:solidFill>
                  <a:schemeClr val="bg2"/>
                </a:solidFill>
                <a:latin typeface="+mj-lt"/>
              </a:defRPr>
            </a:lvl1pPr>
          </a:lstStyle>
          <a:p>
            <a:pPr defTabSz="734269">
              <a:lnSpc>
                <a:spcPct val="90000"/>
              </a:lnSpc>
              <a:defRPr/>
            </a:pPr>
            <a:r>
              <a:rPr lang="en-US">
                <a:gradFill>
                  <a:gsLst>
                    <a:gs pos="15734">
                      <a:schemeClr val="accent1"/>
                    </a:gs>
                    <a:gs pos="35664">
                      <a:schemeClr val="accent1"/>
                    </a:gs>
                  </a:gsLst>
                  <a:lin ang="5400000" scaled="0"/>
                </a:gradFill>
                <a:latin typeface="Segoe UI Semibold"/>
              </a:rPr>
              <a:t>Microsoft Teams</a:t>
            </a:r>
          </a:p>
        </p:txBody>
      </p:sp>
      <p:cxnSp>
        <p:nvCxnSpPr>
          <p:cNvPr id="48" name="Straight Arrow Connector 47">
            <a:extLst>
              <a:ext uri="{FF2B5EF4-FFF2-40B4-BE49-F238E27FC236}">
                <a16:creationId xmlns:a16="http://schemas.microsoft.com/office/drawing/2014/main" id="{60BE0D29-FED4-4E1F-98B8-00B43F8A2D61}"/>
              </a:ext>
            </a:extLst>
          </p:cNvPr>
          <p:cNvCxnSpPr/>
          <p:nvPr/>
        </p:nvCxnSpPr>
        <p:spPr>
          <a:xfrm flipV="1">
            <a:off x="2707788" y="3109725"/>
            <a:ext cx="137160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5F1F08E-B918-4F51-85A5-D27B6B0339EB}"/>
              </a:ext>
            </a:extLst>
          </p:cNvPr>
          <p:cNvCxnSpPr/>
          <p:nvPr/>
        </p:nvCxnSpPr>
        <p:spPr>
          <a:xfrm flipV="1">
            <a:off x="4816680" y="3109725"/>
            <a:ext cx="137160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436CB67-3101-4408-ABB0-6FA5FB872D3A}"/>
              </a:ext>
            </a:extLst>
          </p:cNvPr>
          <p:cNvCxnSpPr/>
          <p:nvPr/>
        </p:nvCxnSpPr>
        <p:spPr>
          <a:xfrm flipV="1">
            <a:off x="6925572" y="3109725"/>
            <a:ext cx="137160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7D8EE06-6DDA-4C34-917D-965970353864}"/>
              </a:ext>
            </a:extLst>
          </p:cNvPr>
          <p:cNvCxnSpPr/>
          <p:nvPr/>
        </p:nvCxnSpPr>
        <p:spPr>
          <a:xfrm flipV="1">
            <a:off x="9034463" y="3109725"/>
            <a:ext cx="137160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F4B2D50-6518-4277-8778-C1F77BAA13AF}"/>
              </a:ext>
            </a:extLst>
          </p:cNvPr>
          <p:cNvSpPr txBox="1"/>
          <p:nvPr/>
        </p:nvSpPr>
        <p:spPr>
          <a:xfrm>
            <a:off x="4816680" y="2636249"/>
            <a:ext cx="626775" cy="249299"/>
          </a:xfrm>
          <a:custGeom>
            <a:avLst/>
            <a:gdLst>
              <a:gd name="connsiteX0" fmla="*/ 0 w 2052000"/>
              <a:gd name="connsiteY0" fmla="*/ 0 h 394082"/>
              <a:gd name="connsiteX1" fmla="*/ 2052000 w 2052000"/>
              <a:gd name="connsiteY1" fmla="*/ 0 h 394082"/>
              <a:gd name="connsiteX2" fmla="*/ 2052000 w 2052000"/>
              <a:gd name="connsiteY2" fmla="*/ 394082 h 394082"/>
              <a:gd name="connsiteX3" fmla="*/ 0 w 2052000"/>
              <a:gd name="connsiteY3" fmla="*/ 394082 h 394082"/>
              <a:gd name="connsiteX4" fmla="*/ 0 w 2052000"/>
              <a:gd name="connsiteY4" fmla="*/ 0 h 39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000" h="394082">
                <a:moveTo>
                  <a:pt x="0" y="0"/>
                </a:moveTo>
                <a:lnTo>
                  <a:pt x="2052000" y="0"/>
                </a:lnTo>
                <a:lnTo>
                  <a:pt x="2052000" y="394082"/>
                </a:lnTo>
                <a:lnTo>
                  <a:pt x="0" y="394082"/>
                </a:lnTo>
                <a:lnTo>
                  <a:pt x="0" y="0"/>
                </a:lnTo>
                <a:close/>
              </a:path>
            </a:pathLst>
          </a:custGeom>
          <a:noFill/>
        </p:spPr>
        <p:txBody>
          <a:bodyPr wrap="none" lIns="0" tIns="0" rIns="0" bIns="0" rtlCol="0">
            <a:spAutoFit/>
          </a:bodyPr>
          <a:lstStyle>
            <a:defPPr>
              <a:defRPr lang="en-US"/>
            </a:defPPr>
            <a:lvl1pPr>
              <a:defRPr>
                <a:solidFill>
                  <a:schemeClr val="bg2"/>
                </a:solidFill>
                <a:latin typeface="+mj-lt"/>
              </a:defRPr>
            </a:lvl1pPr>
          </a:lstStyle>
          <a:p>
            <a:pPr defTabSz="734269">
              <a:lnSpc>
                <a:spcPct val="90000"/>
              </a:lnSpc>
              <a:defRPr/>
            </a:pPr>
            <a:r>
              <a:rPr lang="en-US">
                <a:gradFill>
                  <a:gsLst>
                    <a:gs pos="15734">
                      <a:schemeClr val="accent1"/>
                    </a:gs>
                    <a:gs pos="35664">
                      <a:schemeClr val="accent1"/>
                    </a:gs>
                  </a:gsLst>
                  <a:lin ang="5400000" scaled="0"/>
                </a:gradFill>
                <a:latin typeface="Segoe UI Semibold"/>
              </a:rPr>
              <a:t>Skype</a:t>
            </a:r>
          </a:p>
        </p:txBody>
      </p:sp>
      <p:sp>
        <p:nvSpPr>
          <p:cNvPr id="63" name="TextBox 62">
            <a:extLst>
              <a:ext uri="{FF2B5EF4-FFF2-40B4-BE49-F238E27FC236}">
                <a16:creationId xmlns:a16="http://schemas.microsoft.com/office/drawing/2014/main" id="{6A29B3E0-B0E2-489E-9A96-FF7097A2037A}"/>
              </a:ext>
            </a:extLst>
          </p:cNvPr>
          <p:cNvSpPr txBox="1"/>
          <p:nvPr/>
        </p:nvSpPr>
        <p:spPr>
          <a:xfrm>
            <a:off x="6925572" y="2636249"/>
            <a:ext cx="850746" cy="249299"/>
          </a:xfrm>
          <a:custGeom>
            <a:avLst/>
            <a:gdLst>
              <a:gd name="connsiteX0" fmla="*/ 0 w 2052000"/>
              <a:gd name="connsiteY0" fmla="*/ 0 h 394082"/>
              <a:gd name="connsiteX1" fmla="*/ 2052000 w 2052000"/>
              <a:gd name="connsiteY1" fmla="*/ 0 h 394082"/>
              <a:gd name="connsiteX2" fmla="*/ 2052000 w 2052000"/>
              <a:gd name="connsiteY2" fmla="*/ 394082 h 394082"/>
              <a:gd name="connsiteX3" fmla="*/ 0 w 2052000"/>
              <a:gd name="connsiteY3" fmla="*/ 394082 h 394082"/>
              <a:gd name="connsiteX4" fmla="*/ 0 w 2052000"/>
              <a:gd name="connsiteY4" fmla="*/ 0 h 39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000" h="394082">
                <a:moveTo>
                  <a:pt x="0" y="0"/>
                </a:moveTo>
                <a:lnTo>
                  <a:pt x="2052000" y="0"/>
                </a:lnTo>
                <a:lnTo>
                  <a:pt x="2052000" y="394082"/>
                </a:lnTo>
                <a:lnTo>
                  <a:pt x="0" y="394082"/>
                </a:lnTo>
                <a:lnTo>
                  <a:pt x="0" y="0"/>
                </a:lnTo>
                <a:close/>
              </a:path>
            </a:pathLst>
          </a:custGeom>
          <a:noFill/>
        </p:spPr>
        <p:txBody>
          <a:bodyPr wrap="none" lIns="0" tIns="0" rIns="0" bIns="0" rtlCol="0">
            <a:spAutoFit/>
          </a:bodyPr>
          <a:lstStyle>
            <a:defPPr>
              <a:defRPr lang="en-US"/>
            </a:defPPr>
            <a:lvl1pPr>
              <a:defRPr>
                <a:solidFill>
                  <a:schemeClr val="bg2"/>
                </a:solidFill>
                <a:latin typeface="+mj-lt"/>
              </a:defRPr>
            </a:lvl1pPr>
          </a:lstStyle>
          <a:p>
            <a:pPr defTabSz="734269">
              <a:lnSpc>
                <a:spcPct val="90000"/>
              </a:lnSpc>
              <a:defRPr/>
            </a:pPr>
            <a:r>
              <a:rPr lang="en-US">
                <a:gradFill>
                  <a:gsLst>
                    <a:gs pos="15734">
                      <a:schemeClr val="accent1"/>
                    </a:gs>
                    <a:gs pos="35664">
                      <a:schemeClr val="accent1"/>
                    </a:gs>
                  </a:gsLst>
                  <a:lin ang="5400000" scaled="0"/>
                </a:gradFill>
                <a:latin typeface="Segoe UI Semibold"/>
              </a:rPr>
              <a:t>Android</a:t>
            </a:r>
          </a:p>
        </p:txBody>
      </p:sp>
      <p:sp>
        <p:nvSpPr>
          <p:cNvPr id="64" name="TextBox 63">
            <a:extLst>
              <a:ext uri="{FF2B5EF4-FFF2-40B4-BE49-F238E27FC236}">
                <a16:creationId xmlns:a16="http://schemas.microsoft.com/office/drawing/2014/main" id="{42F41042-0EAA-424F-8E9C-3237CD3F3DD8}"/>
              </a:ext>
            </a:extLst>
          </p:cNvPr>
          <p:cNvSpPr txBox="1"/>
          <p:nvPr/>
        </p:nvSpPr>
        <p:spPr>
          <a:xfrm>
            <a:off x="9034463" y="2636249"/>
            <a:ext cx="360676" cy="249299"/>
          </a:xfrm>
          <a:custGeom>
            <a:avLst/>
            <a:gdLst>
              <a:gd name="connsiteX0" fmla="*/ 0 w 2052000"/>
              <a:gd name="connsiteY0" fmla="*/ 0 h 394082"/>
              <a:gd name="connsiteX1" fmla="*/ 2052000 w 2052000"/>
              <a:gd name="connsiteY1" fmla="*/ 0 h 394082"/>
              <a:gd name="connsiteX2" fmla="*/ 2052000 w 2052000"/>
              <a:gd name="connsiteY2" fmla="*/ 394082 h 394082"/>
              <a:gd name="connsiteX3" fmla="*/ 0 w 2052000"/>
              <a:gd name="connsiteY3" fmla="*/ 394082 h 394082"/>
              <a:gd name="connsiteX4" fmla="*/ 0 w 2052000"/>
              <a:gd name="connsiteY4" fmla="*/ 0 h 39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000" h="394082">
                <a:moveTo>
                  <a:pt x="0" y="0"/>
                </a:moveTo>
                <a:lnTo>
                  <a:pt x="2052000" y="0"/>
                </a:lnTo>
                <a:lnTo>
                  <a:pt x="2052000" y="394082"/>
                </a:lnTo>
                <a:lnTo>
                  <a:pt x="0" y="394082"/>
                </a:lnTo>
                <a:lnTo>
                  <a:pt x="0" y="0"/>
                </a:lnTo>
                <a:close/>
              </a:path>
            </a:pathLst>
          </a:custGeom>
          <a:noFill/>
        </p:spPr>
        <p:txBody>
          <a:bodyPr wrap="none" lIns="0" tIns="0" rIns="0" bIns="0" rtlCol="0">
            <a:spAutoFit/>
          </a:bodyPr>
          <a:lstStyle>
            <a:defPPr>
              <a:defRPr lang="en-US"/>
            </a:defPPr>
            <a:lvl1pPr>
              <a:defRPr>
                <a:solidFill>
                  <a:schemeClr val="bg2"/>
                </a:solidFill>
                <a:latin typeface="+mj-lt"/>
              </a:defRPr>
            </a:lvl1pPr>
          </a:lstStyle>
          <a:p>
            <a:pPr defTabSz="734269">
              <a:lnSpc>
                <a:spcPct val="90000"/>
              </a:lnSpc>
              <a:defRPr/>
            </a:pPr>
            <a:r>
              <a:rPr lang="en-US">
                <a:gradFill>
                  <a:gsLst>
                    <a:gs pos="15734">
                      <a:schemeClr val="accent1"/>
                    </a:gs>
                    <a:gs pos="35664">
                      <a:schemeClr val="accent1"/>
                    </a:gs>
                  </a:gsLst>
                  <a:lin ang="5400000" scaled="0"/>
                </a:gradFill>
                <a:latin typeface="Segoe UI Semibold"/>
              </a:rPr>
              <a:t>iOS</a:t>
            </a:r>
          </a:p>
        </p:txBody>
      </p:sp>
    </p:spTree>
    <p:custDataLst>
      <p:tags r:id="rId2"/>
    </p:custDataLst>
    <p:extLst>
      <p:ext uri="{BB962C8B-B14F-4D97-AF65-F5344CB8AC3E}">
        <p14:creationId xmlns:p14="http://schemas.microsoft.com/office/powerpoint/2010/main" val="314467170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6E514-2194-407C-9A97-9799C1106AD7}"/>
              </a:ext>
            </a:extLst>
          </p:cNvPr>
          <p:cNvSpPr>
            <a:spLocks noGrp="1"/>
          </p:cNvSpPr>
          <p:nvPr>
            <p:ph type="title"/>
          </p:nvPr>
        </p:nvSpPr>
        <p:spPr>
          <a:xfrm>
            <a:off x="588263" y="457200"/>
            <a:ext cx="11018520" cy="553998"/>
          </a:xfrm>
        </p:spPr>
        <p:txBody>
          <a:bodyPr/>
          <a:lstStyle/>
          <a:p>
            <a:r>
              <a:rPr lang="en-IN"/>
              <a:t>Adding intelligence</a:t>
            </a:r>
          </a:p>
        </p:txBody>
      </p:sp>
      <p:sp>
        <p:nvSpPr>
          <p:cNvPr id="35" name="Freeform 14">
            <a:extLst>
              <a:ext uri="{FF2B5EF4-FFF2-40B4-BE49-F238E27FC236}">
                <a16:creationId xmlns:a16="http://schemas.microsoft.com/office/drawing/2014/main" id="{D27481FD-214F-4DB1-B1EF-12D290AFAF44}"/>
              </a:ext>
            </a:extLst>
          </p:cNvPr>
          <p:cNvSpPr>
            <a:spLocks noEditPoints="1"/>
          </p:cNvSpPr>
          <p:nvPr/>
        </p:nvSpPr>
        <p:spPr bwMode="auto">
          <a:xfrm>
            <a:off x="2713650" y="4369773"/>
            <a:ext cx="393881" cy="349259"/>
          </a:xfrm>
          <a:custGeom>
            <a:avLst/>
            <a:gdLst>
              <a:gd name="T0" fmla="*/ 177 w 1154"/>
              <a:gd name="T1" fmla="*/ 506 h 1021"/>
              <a:gd name="T2" fmla="*/ 364 w 1154"/>
              <a:gd name="T3" fmla="*/ 694 h 1021"/>
              <a:gd name="T4" fmla="*/ 886 w 1154"/>
              <a:gd name="T5" fmla="*/ 171 h 1021"/>
              <a:gd name="T6" fmla="*/ 951 w 1154"/>
              <a:gd name="T7" fmla="*/ 235 h 1021"/>
              <a:gd name="T8" fmla="*/ 364 w 1154"/>
              <a:gd name="T9" fmla="*/ 822 h 1021"/>
              <a:gd name="T10" fmla="*/ 112 w 1154"/>
              <a:gd name="T11" fmla="*/ 570 h 1021"/>
              <a:gd name="T12" fmla="*/ 177 w 1154"/>
              <a:gd name="T13" fmla="*/ 506 h 1021"/>
              <a:gd name="T14" fmla="*/ 1031 w 1154"/>
              <a:gd name="T15" fmla="*/ 923 h 1021"/>
              <a:gd name="T16" fmla="*/ 942 w 1154"/>
              <a:gd name="T17" fmla="*/ 850 h 1021"/>
              <a:gd name="T18" fmla="*/ 1021 w 1154"/>
              <a:gd name="T19" fmla="*/ 750 h 1021"/>
              <a:gd name="T20" fmla="*/ 1141 w 1154"/>
              <a:gd name="T21" fmla="*/ 835 h 1021"/>
              <a:gd name="T22" fmla="*/ 968 w 1154"/>
              <a:gd name="T23" fmla="*/ 1020 h 1021"/>
              <a:gd name="T24" fmla="*/ 964 w 1154"/>
              <a:gd name="T25" fmla="*/ 1018 h 1021"/>
              <a:gd name="T26" fmla="*/ 959 w 1154"/>
              <a:gd name="T27" fmla="*/ 988 h 1021"/>
              <a:gd name="T28" fmla="*/ 962 w 1154"/>
              <a:gd name="T29" fmla="*/ 984 h 1021"/>
              <a:gd name="T30" fmla="*/ 1031 w 1154"/>
              <a:gd name="T31" fmla="*/ 923 h 1021"/>
              <a:gd name="T32" fmla="*/ 781 w 1154"/>
              <a:gd name="T33" fmla="*/ 923 h 1021"/>
              <a:gd name="T34" fmla="*/ 692 w 1154"/>
              <a:gd name="T35" fmla="*/ 850 h 1021"/>
              <a:gd name="T36" fmla="*/ 770 w 1154"/>
              <a:gd name="T37" fmla="*/ 750 h 1021"/>
              <a:gd name="T38" fmla="*/ 891 w 1154"/>
              <a:gd name="T39" fmla="*/ 835 h 1021"/>
              <a:gd name="T40" fmla="*/ 718 w 1154"/>
              <a:gd name="T41" fmla="*/ 1020 h 1021"/>
              <a:gd name="T42" fmla="*/ 713 w 1154"/>
              <a:gd name="T43" fmla="*/ 1018 h 1021"/>
              <a:gd name="T44" fmla="*/ 709 w 1154"/>
              <a:gd name="T45" fmla="*/ 988 h 1021"/>
              <a:gd name="T46" fmla="*/ 711 w 1154"/>
              <a:gd name="T47" fmla="*/ 984 h 1021"/>
              <a:gd name="T48" fmla="*/ 781 w 1154"/>
              <a:gd name="T49" fmla="*/ 923 h 1021"/>
              <a:gd name="T50" fmla="*/ 373 w 1154"/>
              <a:gd name="T51" fmla="*/ 97 h 1021"/>
              <a:gd name="T52" fmla="*/ 462 w 1154"/>
              <a:gd name="T53" fmla="*/ 171 h 1021"/>
              <a:gd name="T54" fmla="*/ 383 w 1154"/>
              <a:gd name="T55" fmla="*/ 270 h 1021"/>
              <a:gd name="T56" fmla="*/ 263 w 1154"/>
              <a:gd name="T57" fmla="*/ 186 h 1021"/>
              <a:gd name="T58" fmla="*/ 436 w 1154"/>
              <a:gd name="T59" fmla="*/ 0 h 1021"/>
              <a:gd name="T60" fmla="*/ 441 w 1154"/>
              <a:gd name="T61" fmla="*/ 2 h 1021"/>
              <a:gd name="T62" fmla="*/ 445 w 1154"/>
              <a:gd name="T63" fmla="*/ 32 h 1021"/>
              <a:gd name="T64" fmla="*/ 443 w 1154"/>
              <a:gd name="T65" fmla="*/ 36 h 1021"/>
              <a:gd name="T66" fmla="*/ 373 w 1154"/>
              <a:gd name="T67" fmla="*/ 97 h 1021"/>
              <a:gd name="T68" fmla="*/ 123 w 1154"/>
              <a:gd name="T69" fmla="*/ 97 h 1021"/>
              <a:gd name="T70" fmla="*/ 212 w 1154"/>
              <a:gd name="T71" fmla="*/ 171 h 1021"/>
              <a:gd name="T72" fmla="*/ 133 w 1154"/>
              <a:gd name="T73" fmla="*/ 270 h 1021"/>
              <a:gd name="T74" fmla="*/ 13 w 1154"/>
              <a:gd name="T75" fmla="*/ 186 h 1021"/>
              <a:gd name="T76" fmla="*/ 186 w 1154"/>
              <a:gd name="T77" fmla="*/ 0 h 1021"/>
              <a:gd name="T78" fmla="*/ 190 w 1154"/>
              <a:gd name="T79" fmla="*/ 2 h 1021"/>
              <a:gd name="T80" fmla="*/ 195 w 1154"/>
              <a:gd name="T81" fmla="*/ 32 h 1021"/>
              <a:gd name="T82" fmla="*/ 192 w 1154"/>
              <a:gd name="T83" fmla="*/ 36 h 1021"/>
              <a:gd name="T84" fmla="*/ 123 w 1154"/>
              <a:gd name="T85" fmla="*/ 97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4" h="1021">
                <a:moveTo>
                  <a:pt x="177" y="506"/>
                </a:moveTo>
                <a:cubicBezTo>
                  <a:pt x="364" y="694"/>
                  <a:pt x="364" y="694"/>
                  <a:pt x="364" y="694"/>
                </a:cubicBezTo>
                <a:cubicBezTo>
                  <a:pt x="886" y="171"/>
                  <a:pt x="886" y="171"/>
                  <a:pt x="886" y="171"/>
                </a:cubicBezTo>
                <a:cubicBezTo>
                  <a:pt x="951" y="235"/>
                  <a:pt x="951" y="235"/>
                  <a:pt x="951" y="235"/>
                </a:cubicBezTo>
                <a:cubicBezTo>
                  <a:pt x="364" y="822"/>
                  <a:pt x="364" y="822"/>
                  <a:pt x="364" y="822"/>
                </a:cubicBezTo>
                <a:cubicBezTo>
                  <a:pt x="112" y="570"/>
                  <a:pt x="112" y="570"/>
                  <a:pt x="112" y="570"/>
                </a:cubicBezTo>
                <a:lnTo>
                  <a:pt x="177" y="506"/>
                </a:lnTo>
                <a:close/>
                <a:moveTo>
                  <a:pt x="1031" y="923"/>
                </a:moveTo>
                <a:cubicBezTo>
                  <a:pt x="987" y="922"/>
                  <a:pt x="949" y="892"/>
                  <a:pt x="942" y="850"/>
                </a:cubicBezTo>
                <a:cubicBezTo>
                  <a:pt x="934" y="802"/>
                  <a:pt x="969" y="758"/>
                  <a:pt x="1021" y="750"/>
                </a:cubicBezTo>
                <a:cubicBezTo>
                  <a:pt x="1072" y="743"/>
                  <a:pt x="1128" y="769"/>
                  <a:pt x="1141" y="835"/>
                </a:cubicBezTo>
                <a:cubicBezTo>
                  <a:pt x="1154" y="930"/>
                  <a:pt x="1080" y="1008"/>
                  <a:pt x="968" y="1020"/>
                </a:cubicBezTo>
                <a:cubicBezTo>
                  <a:pt x="964" y="1021"/>
                  <a:pt x="964" y="1018"/>
                  <a:pt x="964" y="1018"/>
                </a:cubicBezTo>
                <a:cubicBezTo>
                  <a:pt x="959" y="988"/>
                  <a:pt x="959" y="988"/>
                  <a:pt x="959" y="988"/>
                </a:cubicBezTo>
                <a:cubicBezTo>
                  <a:pt x="959" y="988"/>
                  <a:pt x="958" y="985"/>
                  <a:pt x="962" y="984"/>
                </a:cubicBezTo>
                <a:cubicBezTo>
                  <a:pt x="993" y="976"/>
                  <a:pt x="1021" y="961"/>
                  <a:pt x="1031" y="923"/>
                </a:cubicBezTo>
                <a:close/>
                <a:moveTo>
                  <a:pt x="781" y="923"/>
                </a:moveTo>
                <a:cubicBezTo>
                  <a:pt x="737" y="922"/>
                  <a:pt x="699" y="892"/>
                  <a:pt x="692" y="850"/>
                </a:cubicBezTo>
                <a:cubicBezTo>
                  <a:pt x="684" y="802"/>
                  <a:pt x="719" y="758"/>
                  <a:pt x="770" y="750"/>
                </a:cubicBezTo>
                <a:cubicBezTo>
                  <a:pt x="821" y="743"/>
                  <a:pt x="878" y="769"/>
                  <a:pt x="891" y="835"/>
                </a:cubicBezTo>
                <a:cubicBezTo>
                  <a:pt x="904" y="930"/>
                  <a:pt x="830" y="1008"/>
                  <a:pt x="718" y="1020"/>
                </a:cubicBezTo>
                <a:cubicBezTo>
                  <a:pt x="714" y="1021"/>
                  <a:pt x="713" y="1018"/>
                  <a:pt x="713" y="1018"/>
                </a:cubicBezTo>
                <a:cubicBezTo>
                  <a:pt x="709" y="988"/>
                  <a:pt x="709" y="988"/>
                  <a:pt x="709" y="988"/>
                </a:cubicBezTo>
                <a:cubicBezTo>
                  <a:pt x="709" y="988"/>
                  <a:pt x="708" y="985"/>
                  <a:pt x="711" y="984"/>
                </a:cubicBezTo>
                <a:cubicBezTo>
                  <a:pt x="743" y="976"/>
                  <a:pt x="770" y="961"/>
                  <a:pt x="781" y="923"/>
                </a:cubicBezTo>
                <a:close/>
                <a:moveTo>
                  <a:pt x="373" y="97"/>
                </a:moveTo>
                <a:cubicBezTo>
                  <a:pt x="417" y="99"/>
                  <a:pt x="455" y="128"/>
                  <a:pt x="462" y="171"/>
                </a:cubicBezTo>
                <a:cubicBezTo>
                  <a:pt x="470" y="218"/>
                  <a:pt x="435" y="263"/>
                  <a:pt x="383" y="270"/>
                </a:cubicBezTo>
                <a:cubicBezTo>
                  <a:pt x="333" y="277"/>
                  <a:pt x="276" y="251"/>
                  <a:pt x="263" y="186"/>
                </a:cubicBezTo>
                <a:cubicBezTo>
                  <a:pt x="250" y="90"/>
                  <a:pt x="324" y="12"/>
                  <a:pt x="436" y="0"/>
                </a:cubicBezTo>
                <a:cubicBezTo>
                  <a:pt x="440" y="0"/>
                  <a:pt x="441" y="2"/>
                  <a:pt x="441" y="2"/>
                </a:cubicBezTo>
                <a:cubicBezTo>
                  <a:pt x="445" y="32"/>
                  <a:pt x="445" y="32"/>
                  <a:pt x="445" y="32"/>
                </a:cubicBezTo>
                <a:cubicBezTo>
                  <a:pt x="445" y="32"/>
                  <a:pt x="446" y="35"/>
                  <a:pt x="443" y="36"/>
                </a:cubicBezTo>
                <a:cubicBezTo>
                  <a:pt x="411" y="45"/>
                  <a:pt x="383" y="60"/>
                  <a:pt x="373" y="97"/>
                </a:cubicBezTo>
                <a:close/>
                <a:moveTo>
                  <a:pt x="123" y="97"/>
                </a:moveTo>
                <a:cubicBezTo>
                  <a:pt x="167" y="99"/>
                  <a:pt x="205" y="128"/>
                  <a:pt x="212" y="171"/>
                </a:cubicBezTo>
                <a:cubicBezTo>
                  <a:pt x="220" y="218"/>
                  <a:pt x="185" y="263"/>
                  <a:pt x="133" y="270"/>
                </a:cubicBezTo>
                <a:cubicBezTo>
                  <a:pt x="82" y="277"/>
                  <a:pt x="26" y="251"/>
                  <a:pt x="13" y="186"/>
                </a:cubicBezTo>
                <a:cubicBezTo>
                  <a:pt x="0" y="90"/>
                  <a:pt x="74" y="12"/>
                  <a:pt x="186" y="0"/>
                </a:cubicBezTo>
                <a:cubicBezTo>
                  <a:pt x="190" y="0"/>
                  <a:pt x="190" y="2"/>
                  <a:pt x="190" y="2"/>
                </a:cubicBezTo>
                <a:cubicBezTo>
                  <a:pt x="195" y="32"/>
                  <a:pt x="195" y="32"/>
                  <a:pt x="195" y="32"/>
                </a:cubicBezTo>
                <a:cubicBezTo>
                  <a:pt x="195" y="32"/>
                  <a:pt x="196" y="35"/>
                  <a:pt x="192" y="36"/>
                </a:cubicBezTo>
                <a:cubicBezTo>
                  <a:pt x="161" y="45"/>
                  <a:pt x="133" y="60"/>
                  <a:pt x="123" y="97"/>
                </a:cubicBezTo>
                <a:close/>
              </a:path>
            </a:pathLst>
          </a:custGeom>
          <a:solidFill>
            <a:schemeClr val="tx1"/>
          </a:solidFill>
          <a:ln w="6350" cap="sq">
            <a:solidFill>
              <a:schemeClr val="bg1"/>
            </a:solidFill>
            <a:miter lim="800000"/>
          </a:ln>
        </p:spPr>
        <p:txBody>
          <a:bodyPr vert="horz" wrap="square" lIns="91427" tIns="45713" rIns="91427" bIns="45713" numCol="1" anchor="t" anchorCtr="0" compatLnSpc="1">
            <a:prstTxWarp prst="textNoShape">
              <a:avLst/>
            </a:prstTxWarp>
          </a:bodyPr>
          <a:lstStyle/>
          <a:p>
            <a:pPr defTabSz="914225"/>
            <a:endParaRPr lang="en-US" sz="1730">
              <a:solidFill>
                <a:srgbClr val="3F3F3F"/>
              </a:solidFill>
              <a:latin typeface="Segoe UI"/>
            </a:endParaRPr>
          </a:p>
        </p:txBody>
      </p:sp>
      <p:sp>
        <p:nvSpPr>
          <p:cNvPr id="36" name="Freeform 10">
            <a:extLst>
              <a:ext uri="{FF2B5EF4-FFF2-40B4-BE49-F238E27FC236}">
                <a16:creationId xmlns:a16="http://schemas.microsoft.com/office/drawing/2014/main" id="{F75193B7-9B2A-47C6-8C0A-EA0D95FE0158}"/>
              </a:ext>
            </a:extLst>
          </p:cNvPr>
          <p:cNvSpPr>
            <a:spLocks noEditPoints="1"/>
          </p:cNvSpPr>
          <p:nvPr/>
        </p:nvSpPr>
        <p:spPr bwMode="auto">
          <a:xfrm>
            <a:off x="6964422" y="4341359"/>
            <a:ext cx="452378" cy="377673"/>
          </a:xfrm>
          <a:custGeom>
            <a:avLst/>
            <a:gdLst>
              <a:gd name="T0" fmla="*/ 663 w 2840"/>
              <a:gd name="T1" fmla="*/ 238 h 2371"/>
              <a:gd name="T2" fmla="*/ 852 w 2840"/>
              <a:gd name="T3" fmla="*/ 238 h 2371"/>
              <a:gd name="T4" fmla="*/ 852 w 2840"/>
              <a:gd name="T5" fmla="*/ 2134 h 2371"/>
              <a:gd name="T6" fmla="*/ 663 w 2840"/>
              <a:gd name="T7" fmla="*/ 2134 h 2371"/>
              <a:gd name="T8" fmla="*/ 663 w 2840"/>
              <a:gd name="T9" fmla="*/ 238 h 2371"/>
              <a:gd name="T10" fmla="*/ 1988 w 2840"/>
              <a:gd name="T11" fmla="*/ 0 h 2371"/>
              <a:gd name="T12" fmla="*/ 2177 w 2840"/>
              <a:gd name="T13" fmla="*/ 0 h 2371"/>
              <a:gd name="T14" fmla="*/ 2177 w 2840"/>
              <a:gd name="T15" fmla="*/ 2371 h 2371"/>
              <a:gd name="T16" fmla="*/ 1988 w 2840"/>
              <a:gd name="T17" fmla="*/ 2371 h 2371"/>
              <a:gd name="T18" fmla="*/ 1988 w 2840"/>
              <a:gd name="T19" fmla="*/ 0 h 2371"/>
              <a:gd name="T20" fmla="*/ 994 w 2840"/>
              <a:gd name="T21" fmla="*/ 521 h 2371"/>
              <a:gd name="T22" fmla="*/ 1183 w 2840"/>
              <a:gd name="T23" fmla="*/ 521 h 2371"/>
              <a:gd name="T24" fmla="*/ 1183 w 2840"/>
              <a:gd name="T25" fmla="*/ 1850 h 2371"/>
              <a:gd name="T26" fmla="*/ 994 w 2840"/>
              <a:gd name="T27" fmla="*/ 1850 h 2371"/>
              <a:gd name="T28" fmla="*/ 994 w 2840"/>
              <a:gd name="T29" fmla="*/ 521 h 2371"/>
              <a:gd name="T30" fmla="*/ 1657 w 2840"/>
              <a:gd name="T31" fmla="*/ 331 h 2371"/>
              <a:gd name="T32" fmla="*/ 1846 w 2840"/>
              <a:gd name="T33" fmla="*/ 331 h 2371"/>
              <a:gd name="T34" fmla="*/ 1846 w 2840"/>
              <a:gd name="T35" fmla="*/ 2040 h 2371"/>
              <a:gd name="T36" fmla="*/ 1657 w 2840"/>
              <a:gd name="T37" fmla="*/ 2040 h 2371"/>
              <a:gd name="T38" fmla="*/ 1657 w 2840"/>
              <a:gd name="T39" fmla="*/ 331 h 2371"/>
              <a:gd name="T40" fmla="*/ 2318 w 2840"/>
              <a:gd name="T41" fmla="*/ 521 h 2371"/>
              <a:gd name="T42" fmla="*/ 2507 w 2840"/>
              <a:gd name="T43" fmla="*/ 521 h 2371"/>
              <a:gd name="T44" fmla="*/ 2507 w 2840"/>
              <a:gd name="T45" fmla="*/ 1850 h 2371"/>
              <a:gd name="T46" fmla="*/ 2318 w 2840"/>
              <a:gd name="T47" fmla="*/ 1850 h 2371"/>
              <a:gd name="T48" fmla="*/ 2318 w 2840"/>
              <a:gd name="T49" fmla="*/ 521 h 2371"/>
              <a:gd name="T50" fmla="*/ 333 w 2840"/>
              <a:gd name="T51" fmla="*/ 711 h 2371"/>
              <a:gd name="T52" fmla="*/ 522 w 2840"/>
              <a:gd name="T53" fmla="*/ 711 h 2371"/>
              <a:gd name="T54" fmla="*/ 522 w 2840"/>
              <a:gd name="T55" fmla="*/ 1661 h 2371"/>
              <a:gd name="T56" fmla="*/ 333 w 2840"/>
              <a:gd name="T57" fmla="*/ 1661 h 2371"/>
              <a:gd name="T58" fmla="*/ 333 w 2840"/>
              <a:gd name="T59" fmla="*/ 711 h 2371"/>
              <a:gd name="T60" fmla="*/ 1324 w 2840"/>
              <a:gd name="T61" fmla="*/ 854 h 2371"/>
              <a:gd name="T62" fmla="*/ 1516 w 2840"/>
              <a:gd name="T63" fmla="*/ 854 h 2371"/>
              <a:gd name="T64" fmla="*/ 1516 w 2840"/>
              <a:gd name="T65" fmla="*/ 1517 h 2371"/>
              <a:gd name="T66" fmla="*/ 1324 w 2840"/>
              <a:gd name="T67" fmla="*/ 1517 h 2371"/>
              <a:gd name="T68" fmla="*/ 1324 w 2840"/>
              <a:gd name="T69" fmla="*/ 854 h 2371"/>
              <a:gd name="T70" fmla="*/ 2651 w 2840"/>
              <a:gd name="T71" fmla="*/ 900 h 2371"/>
              <a:gd name="T72" fmla="*/ 2840 w 2840"/>
              <a:gd name="T73" fmla="*/ 900 h 2371"/>
              <a:gd name="T74" fmla="*/ 2840 w 2840"/>
              <a:gd name="T75" fmla="*/ 1471 h 2371"/>
              <a:gd name="T76" fmla="*/ 2651 w 2840"/>
              <a:gd name="T77" fmla="*/ 1471 h 2371"/>
              <a:gd name="T78" fmla="*/ 2651 w 2840"/>
              <a:gd name="T79" fmla="*/ 900 h 2371"/>
              <a:gd name="T80" fmla="*/ 0 w 2840"/>
              <a:gd name="T81" fmla="*/ 1090 h 2371"/>
              <a:gd name="T82" fmla="*/ 189 w 2840"/>
              <a:gd name="T83" fmla="*/ 1090 h 2371"/>
              <a:gd name="T84" fmla="*/ 189 w 2840"/>
              <a:gd name="T85" fmla="*/ 1281 h 2371"/>
              <a:gd name="T86" fmla="*/ 0 w 2840"/>
              <a:gd name="T87" fmla="*/ 1281 h 2371"/>
              <a:gd name="T88" fmla="*/ 0 w 2840"/>
              <a:gd name="T89" fmla="*/ 109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40" h="2371">
                <a:moveTo>
                  <a:pt x="663" y="238"/>
                </a:moveTo>
                <a:lnTo>
                  <a:pt x="852" y="238"/>
                </a:lnTo>
                <a:lnTo>
                  <a:pt x="852" y="2134"/>
                </a:lnTo>
                <a:lnTo>
                  <a:pt x="663" y="2134"/>
                </a:lnTo>
                <a:lnTo>
                  <a:pt x="663" y="238"/>
                </a:lnTo>
                <a:close/>
                <a:moveTo>
                  <a:pt x="1988" y="0"/>
                </a:moveTo>
                <a:lnTo>
                  <a:pt x="2177" y="0"/>
                </a:lnTo>
                <a:lnTo>
                  <a:pt x="2177" y="2371"/>
                </a:lnTo>
                <a:lnTo>
                  <a:pt x="1988" y="2371"/>
                </a:lnTo>
                <a:lnTo>
                  <a:pt x="1988" y="0"/>
                </a:lnTo>
                <a:close/>
                <a:moveTo>
                  <a:pt x="994" y="521"/>
                </a:moveTo>
                <a:lnTo>
                  <a:pt x="1183" y="521"/>
                </a:lnTo>
                <a:lnTo>
                  <a:pt x="1183" y="1850"/>
                </a:lnTo>
                <a:lnTo>
                  <a:pt x="994" y="1850"/>
                </a:lnTo>
                <a:lnTo>
                  <a:pt x="994" y="521"/>
                </a:lnTo>
                <a:close/>
                <a:moveTo>
                  <a:pt x="1657" y="331"/>
                </a:moveTo>
                <a:lnTo>
                  <a:pt x="1846" y="331"/>
                </a:lnTo>
                <a:lnTo>
                  <a:pt x="1846" y="2040"/>
                </a:lnTo>
                <a:lnTo>
                  <a:pt x="1657" y="2040"/>
                </a:lnTo>
                <a:lnTo>
                  <a:pt x="1657" y="331"/>
                </a:lnTo>
                <a:close/>
                <a:moveTo>
                  <a:pt x="2318" y="521"/>
                </a:moveTo>
                <a:lnTo>
                  <a:pt x="2507" y="521"/>
                </a:lnTo>
                <a:lnTo>
                  <a:pt x="2507" y="1850"/>
                </a:lnTo>
                <a:lnTo>
                  <a:pt x="2318" y="1850"/>
                </a:lnTo>
                <a:lnTo>
                  <a:pt x="2318" y="521"/>
                </a:lnTo>
                <a:close/>
                <a:moveTo>
                  <a:pt x="333" y="711"/>
                </a:moveTo>
                <a:lnTo>
                  <a:pt x="522" y="711"/>
                </a:lnTo>
                <a:lnTo>
                  <a:pt x="522" y="1661"/>
                </a:lnTo>
                <a:lnTo>
                  <a:pt x="333" y="1661"/>
                </a:lnTo>
                <a:lnTo>
                  <a:pt x="333" y="711"/>
                </a:lnTo>
                <a:close/>
                <a:moveTo>
                  <a:pt x="1324" y="854"/>
                </a:moveTo>
                <a:lnTo>
                  <a:pt x="1516" y="854"/>
                </a:lnTo>
                <a:lnTo>
                  <a:pt x="1516" y="1517"/>
                </a:lnTo>
                <a:lnTo>
                  <a:pt x="1324" y="1517"/>
                </a:lnTo>
                <a:lnTo>
                  <a:pt x="1324" y="854"/>
                </a:lnTo>
                <a:close/>
                <a:moveTo>
                  <a:pt x="2651" y="900"/>
                </a:moveTo>
                <a:lnTo>
                  <a:pt x="2840" y="900"/>
                </a:lnTo>
                <a:lnTo>
                  <a:pt x="2840" y="1471"/>
                </a:lnTo>
                <a:lnTo>
                  <a:pt x="2651" y="1471"/>
                </a:lnTo>
                <a:lnTo>
                  <a:pt x="2651" y="900"/>
                </a:lnTo>
                <a:close/>
                <a:moveTo>
                  <a:pt x="0" y="1090"/>
                </a:moveTo>
                <a:lnTo>
                  <a:pt x="189" y="1090"/>
                </a:lnTo>
                <a:lnTo>
                  <a:pt x="189" y="1281"/>
                </a:lnTo>
                <a:lnTo>
                  <a:pt x="0" y="1281"/>
                </a:lnTo>
                <a:lnTo>
                  <a:pt x="0" y="1090"/>
                </a:lnTo>
                <a:close/>
              </a:path>
            </a:pathLst>
          </a:custGeom>
          <a:solidFill>
            <a:schemeClr val="tx1"/>
          </a:solidFill>
          <a:ln w="3175" cap="sq">
            <a:solidFill>
              <a:schemeClr val="bg1"/>
            </a:solidFill>
            <a:miter lim="800000"/>
          </a:ln>
        </p:spPr>
        <p:txBody>
          <a:bodyPr vert="horz" wrap="square" lIns="91427" tIns="45713" rIns="91427" bIns="45713" numCol="1" anchor="t" anchorCtr="0" compatLnSpc="1">
            <a:prstTxWarp prst="textNoShape">
              <a:avLst/>
            </a:prstTxWarp>
          </a:bodyPr>
          <a:lstStyle/>
          <a:p>
            <a:pPr defTabSz="914225"/>
            <a:endParaRPr lang="en-US" sz="1730">
              <a:solidFill>
                <a:srgbClr val="3F3F3F"/>
              </a:solidFill>
              <a:latin typeface="Segoe UI"/>
            </a:endParaRPr>
          </a:p>
        </p:txBody>
      </p:sp>
      <p:grpSp>
        <p:nvGrpSpPr>
          <p:cNvPr id="56" name="Group 23">
            <a:extLst>
              <a:ext uri="{FF2B5EF4-FFF2-40B4-BE49-F238E27FC236}">
                <a16:creationId xmlns:a16="http://schemas.microsoft.com/office/drawing/2014/main" id="{2C42F0A8-2B11-42C9-9B2A-7E7A68A8BBCC}"/>
              </a:ext>
            </a:extLst>
          </p:cNvPr>
          <p:cNvGrpSpPr>
            <a:grpSpLocks noChangeAspect="1"/>
          </p:cNvGrpSpPr>
          <p:nvPr/>
        </p:nvGrpSpPr>
        <p:grpSpPr bwMode="auto">
          <a:xfrm>
            <a:off x="4839036" y="4360137"/>
            <a:ext cx="357986" cy="358896"/>
            <a:chOff x="0" y="2"/>
            <a:chExt cx="2361" cy="2367"/>
          </a:xfrm>
          <a:solidFill>
            <a:schemeClr val="tx1"/>
          </a:solidFill>
        </p:grpSpPr>
        <p:sp>
          <p:nvSpPr>
            <p:cNvPr id="57" name="Freeform 24">
              <a:extLst>
                <a:ext uri="{FF2B5EF4-FFF2-40B4-BE49-F238E27FC236}">
                  <a16:creationId xmlns:a16="http://schemas.microsoft.com/office/drawing/2014/main" id="{EB83537B-3A61-4CB1-9126-D37B7A16BF90}"/>
                </a:ext>
              </a:extLst>
            </p:cNvPr>
            <p:cNvSpPr>
              <a:spLocks noEditPoints="1"/>
            </p:cNvSpPr>
            <p:nvPr/>
          </p:nvSpPr>
          <p:spPr bwMode="auto">
            <a:xfrm>
              <a:off x="10" y="1188"/>
              <a:ext cx="851" cy="1168"/>
            </a:xfrm>
            <a:custGeom>
              <a:avLst/>
              <a:gdLst>
                <a:gd name="T0" fmla="*/ 224 w 409"/>
                <a:gd name="T1" fmla="*/ 74 h 561"/>
                <a:gd name="T2" fmla="*/ 73 w 409"/>
                <a:gd name="T3" fmla="*/ 137 h 561"/>
                <a:gd name="T4" fmla="*/ 46 w 409"/>
                <a:gd name="T5" fmla="*/ 160 h 561"/>
                <a:gd name="T6" fmla="*/ 46 w 409"/>
                <a:gd name="T7" fmla="*/ 62 h 561"/>
                <a:gd name="T8" fmla="*/ 52 w 409"/>
                <a:gd name="T9" fmla="*/ 57 h 561"/>
                <a:gd name="T10" fmla="*/ 133 w 409"/>
                <a:gd name="T11" fmla="*/ 17 h 561"/>
                <a:gd name="T12" fmla="*/ 229 w 409"/>
                <a:gd name="T13" fmla="*/ 0 h 561"/>
                <a:gd name="T14" fmla="*/ 362 w 409"/>
                <a:gd name="T15" fmla="*/ 54 h 561"/>
                <a:gd name="T16" fmla="*/ 409 w 409"/>
                <a:gd name="T17" fmla="*/ 205 h 561"/>
                <a:gd name="T18" fmla="*/ 409 w 409"/>
                <a:gd name="T19" fmla="*/ 549 h 561"/>
                <a:gd name="T20" fmla="*/ 330 w 409"/>
                <a:gd name="T21" fmla="*/ 549 h 561"/>
                <a:gd name="T22" fmla="*/ 330 w 409"/>
                <a:gd name="T23" fmla="*/ 485 h 561"/>
                <a:gd name="T24" fmla="*/ 284 w 409"/>
                <a:gd name="T25" fmla="*/ 527 h 561"/>
                <a:gd name="T26" fmla="*/ 172 w 409"/>
                <a:gd name="T27" fmla="*/ 561 h 561"/>
                <a:gd name="T28" fmla="*/ 47 w 409"/>
                <a:gd name="T29" fmla="*/ 516 h 561"/>
                <a:gd name="T30" fmla="*/ 0 w 409"/>
                <a:gd name="T31" fmla="*/ 402 h 561"/>
                <a:gd name="T32" fmla="*/ 189 w 409"/>
                <a:gd name="T33" fmla="*/ 227 h 561"/>
                <a:gd name="T34" fmla="*/ 330 w 409"/>
                <a:gd name="T35" fmla="*/ 206 h 561"/>
                <a:gd name="T36" fmla="*/ 224 w 409"/>
                <a:gd name="T37" fmla="*/ 74 h 561"/>
                <a:gd name="T38" fmla="*/ 210 w 409"/>
                <a:gd name="T39" fmla="*/ 298 h 561"/>
                <a:gd name="T40" fmla="*/ 106 w 409"/>
                <a:gd name="T41" fmla="*/ 331 h 561"/>
                <a:gd name="T42" fmla="*/ 81 w 409"/>
                <a:gd name="T43" fmla="*/ 400 h 561"/>
                <a:gd name="T44" fmla="*/ 106 w 409"/>
                <a:gd name="T45" fmla="*/ 462 h 561"/>
                <a:gd name="T46" fmla="*/ 177 w 409"/>
                <a:gd name="T47" fmla="*/ 487 h 561"/>
                <a:gd name="T48" fmla="*/ 286 w 409"/>
                <a:gd name="T49" fmla="*/ 438 h 561"/>
                <a:gd name="T50" fmla="*/ 330 w 409"/>
                <a:gd name="T51" fmla="*/ 310 h 561"/>
                <a:gd name="T52" fmla="*/ 330 w 409"/>
                <a:gd name="T53" fmla="*/ 280 h 561"/>
                <a:gd name="T54" fmla="*/ 210 w 409"/>
                <a:gd name="T55" fmla="*/ 29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561">
                  <a:moveTo>
                    <a:pt x="224" y="74"/>
                  </a:moveTo>
                  <a:cubicBezTo>
                    <a:pt x="173" y="74"/>
                    <a:pt x="123" y="95"/>
                    <a:pt x="73" y="137"/>
                  </a:cubicBezTo>
                  <a:cubicBezTo>
                    <a:pt x="46" y="160"/>
                    <a:pt x="46" y="160"/>
                    <a:pt x="46" y="160"/>
                  </a:cubicBezTo>
                  <a:cubicBezTo>
                    <a:pt x="46" y="62"/>
                    <a:pt x="46" y="62"/>
                    <a:pt x="46" y="62"/>
                  </a:cubicBezTo>
                  <a:cubicBezTo>
                    <a:pt x="52" y="57"/>
                    <a:pt x="52" y="57"/>
                    <a:pt x="52" y="57"/>
                  </a:cubicBezTo>
                  <a:cubicBezTo>
                    <a:pt x="72" y="41"/>
                    <a:pt x="100" y="28"/>
                    <a:pt x="133" y="17"/>
                  </a:cubicBezTo>
                  <a:cubicBezTo>
                    <a:pt x="167" y="6"/>
                    <a:pt x="199" y="0"/>
                    <a:pt x="229" y="0"/>
                  </a:cubicBezTo>
                  <a:cubicBezTo>
                    <a:pt x="285" y="0"/>
                    <a:pt x="330" y="18"/>
                    <a:pt x="362" y="54"/>
                  </a:cubicBezTo>
                  <a:cubicBezTo>
                    <a:pt x="393" y="89"/>
                    <a:pt x="409" y="140"/>
                    <a:pt x="409" y="205"/>
                  </a:cubicBezTo>
                  <a:cubicBezTo>
                    <a:pt x="409" y="549"/>
                    <a:pt x="409" y="549"/>
                    <a:pt x="409" y="549"/>
                  </a:cubicBezTo>
                  <a:cubicBezTo>
                    <a:pt x="330" y="549"/>
                    <a:pt x="330" y="549"/>
                    <a:pt x="330" y="549"/>
                  </a:cubicBezTo>
                  <a:cubicBezTo>
                    <a:pt x="330" y="485"/>
                    <a:pt x="330" y="485"/>
                    <a:pt x="330" y="485"/>
                  </a:cubicBezTo>
                  <a:cubicBezTo>
                    <a:pt x="317" y="502"/>
                    <a:pt x="301" y="516"/>
                    <a:pt x="284" y="527"/>
                  </a:cubicBezTo>
                  <a:cubicBezTo>
                    <a:pt x="250" y="550"/>
                    <a:pt x="213" y="561"/>
                    <a:pt x="172" y="561"/>
                  </a:cubicBezTo>
                  <a:cubicBezTo>
                    <a:pt x="120" y="561"/>
                    <a:pt x="78" y="546"/>
                    <a:pt x="47" y="516"/>
                  </a:cubicBezTo>
                  <a:cubicBezTo>
                    <a:pt x="16" y="486"/>
                    <a:pt x="0" y="448"/>
                    <a:pt x="0" y="402"/>
                  </a:cubicBezTo>
                  <a:cubicBezTo>
                    <a:pt x="0" y="305"/>
                    <a:pt x="65" y="246"/>
                    <a:pt x="189" y="227"/>
                  </a:cubicBezTo>
                  <a:cubicBezTo>
                    <a:pt x="330" y="206"/>
                    <a:pt x="330" y="206"/>
                    <a:pt x="330" y="206"/>
                  </a:cubicBezTo>
                  <a:cubicBezTo>
                    <a:pt x="327" y="116"/>
                    <a:pt x="292" y="74"/>
                    <a:pt x="224" y="74"/>
                  </a:cubicBezTo>
                  <a:close/>
                  <a:moveTo>
                    <a:pt x="210" y="298"/>
                  </a:moveTo>
                  <a:cubicBezTo>
                    <a:pt x="160" y="305"/>
                    <a:pt x="125" y="316"/>
                    <a:pt x="106" y="331"/>
                  </a:cubicBezTo>
                  <a:cubicBezTo>
                    <a:pt x="90" y="344"/>
                    <a:pt x="81" y="367"/>
                    <a:pt x="81" y="400"/>
                  </a:cubicBezTo>
                  <a:cubicBezTo>
                    <a:pt x="81" y="426"/>
                    <a:pt x="89" y="446"/>
                    <a:pt x="106" y="462"/>
                  </a:cubicBezTo>
                  <a:cubicBezTo>
                    <a:pt x="122" y="478"/>
                    <a:pt x="146" y="487"/>
                    <a:pt x="177" y="487"/>
                  </a:cubicBezTo>
                  <a:cubicBezTo>
                    <a:pt x="221" y="487"/>
                    <a:pt x="257" y="471"/>
                    <a:pt x="286" y="438"/>
                  </a:cubicBezTo>
                  <a:cubicBezTo>
                    <a:pt x="316" y="406"/>
                    <a:pt x="330" y="363"/>
                    <a:pt x="330" y="310"/>
                  </a:cubicBezTo>
                  <a:cubicBezTo>
                    <a:pt x="330" y="280"/>
                    <a:pt x="330" y="280"/>
                    <a:pt x="330" y="280"/>
                  </a:cubicBezTo>
                  <a:lnTo>
                    <a:pt x="210" y="2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30">
                <a:solidFill>
                  <a:srgbClr val="3F3F3F"/>
                </a:solidFill>
                <a:latin typeface="Segoe UI"/>
              </a:endParaRPr>
            </a:p>
          </p:txBody>
        </p:sp>
        <p:sp>
          <p:nvSpPr>
            <p:cNvPr id="58" name="Freeform 25">
              <a:extLst>
                <a:ext uri="{FF2B5EF4-FFF2-40B4-BE49-F238E27FC236}">
                  <a16:creationId xmlns:a16="http://schemas.microsoft.com/office/drawing/2014/main" id="{009B1F4F-15FD-4A77-A20D-C71EDA407C1C}"/>
                </a:ext>
              </a:extLst>
            </p:cNvPr>
            <p:cNvSpPr>
              <a:spLocks/>
            </p:cNvSpPr>
            <p:nvPr/>
          </p:nvSpPr>
          <p:spPr bwMode="auto">
            <a:xfrm>
              <a:off x="1265" y="1665"/>
              <a:ext cx="1048" cy="704"/>
            </a:xfrm>
            <a:custGeom>
              <a:avLst/>
              <a:gdLst>
                <a:gd name="T0" fmla="*/ 251 w 504"/>
                <a:gd name="T1" fmla="*/ 153 h 338"/>
                <a:gd name="T2" fmla="*/ 270 w 504"/>
                <a:gd name="T3" fmla="*/ 129 h 338"/>
                <a:gd name="T4" fmla="*/ 145 w 504"/>
                <a:gd name="T5" fmla="*/ 17 h 338"/>
                <a:gd name="T6" fmla="*/ 462 w 504"/>
                <a:gd name="T7" fmla="*/ 0 h 338"/>
                <a:gd name="T8" fmla="*/ 487 w 504"/>
                <a:gd name="T9" fmla="*/ 23 h 338"/>
                <a:gd name="T10" fmla="*/ 504 w 504"/>
                <a:gd name="T11" fmla="*/ 338 h 338"/>
                <a:gd name="T12" fmla="*/ 386 w 504"/>
                <a:gd name="T13" fmla="*/ 233 h 338"/>
                <a:gd name="T14" fmla="*/ 14 w 504"/>
                <a:gd name="T15" fmla="*/ 230 h 338"/>
                <a:gd name="T16" fmla="*/ 0 w 504"/>
                <a:gd name="T17" fmla="*/ 217 h 338"/>
                <a:gd name="T18" fmla="*/ 251 w 504"/>
                <a:gd name="T19" fmla="*/ 15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1" y="153"/>
                  </a:moveTo>
                  <a:cubicBezTo>
                    <a:pt x="258" y="145"/>
                    <a:pt x="264" y="137"/>
                    <a:pt x="270" y="129"/>
                  </a:cubicBezTo>
                  <a:cubicBezTo>
                    <a:pt x="145" y="17"/>
                    <a:pt x="145" y="17"/>
                    <a:pt x="145" y="17"/>
                  </a:cubicBezTo>
                  <a:cubicBezTo>
                    <a:pt x="462" y="0"/>
                    <a:pt x="462" y="0"/>
                    <a:pt x="462" y="0"/>
                  </a:cubicBezTo>
                  <a:cubicBezTo>
                    <a:pt x="475" y="0"/>
                    <a:pt x="487" y="10"/>
                    <a:pt x="487" y="23"/>
                  </a:cubicBezTo>
                  <a:cubicBezTo>
                    <a:pt x="504" y="338"/>
                    <a:pt x="504" y="338"/>
                    <a:pt x="504" y="338"/>
                  </a:cubicBezTo>
                  <a:cubicBezTo>
                    <a:pt x="386" y="233"/>
                    <a:pt x="386" y="233"/>
                    <a:pt x="386" y="233"/>
                  </a:cubicBezTo>
                  <a:cubicBezTo>
                    <a:pt x="281" y="324"/>
                    <a:pt x="121" y="326"/>
                    <a:pt x="14" y="230"/>
                  </a:cubicBezTo>
                  <a:cubicBezTo>
                    <a:pt x="10" y="226"/>
                    <a:pt x="4" y="221"/>
                    <a:pt x="0" y="217"/>
                  </a:cubicBezTo>
                  <a:cubicBezTo>
                    <a:pt x="86" y="246"/>
                    <a:pt x="186" y="225"/>
                    <a:pt x="25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30">
                <a:solidFill>
                  <a:srgbClr val="3F3F3F"/>
                </a:solidFill>
                <a:latin typeface="Segoe UI"/>
              </a:endParaRPr>
            </a:p>
          </p:txBody>
        </p:sp>
        <p:sp>
          <p:nvSpPr>
            <p:cNvPr id="59" name="Freeform 26">
              <a:extLst>
                <a:ext uri="{FF2B5EF4-FFF2-40B4-BE49-F238E27FC236}">
                  <a16:creationId xmlns:a16="http://schemas.microsoft.com/office/drawing/2014/main" id="{D06FE835-A961-41C1-BD1C-4640EFCA15DF}"/>
                </a:ext>
              </a:extLst>
            </p:cNvPr>
            <p:cNvSpPr>
              <a:spLocks/>
            </p:cNvSpPr>
            <p:nvPr/>
          </p:nvSpPr>
          <p:spPr bwMode="auto">
            <a:xfrm>
              <a:off x="0" y="129"/>
              <a:ext cx="1048" cy="704"/>
            </a:xfrm>
            <a:custGeom>
              <a:avLst/>
              <a:gdLst>
                <a:gd name="T0" fmla="*/ 253 w 504"/>
                <a:gd name="T1" fmla="*/ 184 h 338"/>
                <a:gd name="T2" fmla="*/ 234 w 504"/>
                <a:gd name="T3" fmla="*/ 209 h 338"/>
                <a:gd name="T4" fmla="*/ 359 w 504"/>
                <a:gd name="T5" fmla="*/ 321 h 338"/>
                <a:gd name="T6" fmla="*/ 42 w 504"/>
                <a:gd name="T7" fmla="*/ 338 h 338"/>
                <a:gd name="T8" fmla="*/ 17 w 504"/>
                <a:gd name="T9" fmla="*/ 314 h 338"/>
                <a:gd name="T10" fmla="*/ 0 w 504"/>
                <a:gd name="T11" fmla="*/ 0 h 338"/>
                <a:gd name="T12" fmla="*/ 118 w 504"/>
                <a:gd name="T13" fmla="*/ 105 h 338"/>
                <a:gd name="T14" fmla="*/ 489 w 504"/>
                <a:gd name="T15" fmla="*/ 107 h 338"/>
                <a:gd name="T16" fmla="*/ 504 w 504"/>
                <a:gd name="T17" fmla="*/ 121 h 338"/>
                <a:gd name="T18" fmla="*/ 253 w 504"/>
                <a:gd name="T19" fmla="*/ 18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3" y="184"/>
                  </a:moveTo>
                  <a:cubicBezTo>
                    <a:pt x="245" y="192"/>
                    <a:pt x="239" y="201"/>
                    <a:pt x="234" y="209"/>
                  </a:cubicBezTo>
                  <a:cubicBezTo>
                    <a:pt x="359" y="321"/>
                    <a:pt x="359" y="321"/>
                    <a:pt x="359" y="321"/>
                  </a:cubicBezTo>
                  <a:cubicBezTo>
                    <a:pt x="42" y="338"/>
                    <a:pt x="42" y="338"/>
                    <a:pt x="42" y="338"/>
                  </a:cubicBezTo>
                  <a:cubicBezTo>
                    <a:pt x="28" y="338"/>
                    <a:pt x="17" y="328"/>
                    <a:pt x="17" y="314"/>
                  </a:cubicBezTo>
                  <a:cubicBezTo>
                    <a:pt x="0" y="0"/>
                    <a:pt x="0" y="0"/>
                    <a:pt x="0" y="0"/>
                  </a:cubicBezTo>
                  <a:cubicBezTo>
                    <a:pt x="118" y="105"/>
                    <a:pt x="118" y="105"/>
                    <a:pt x="118" y="105"/>
                  </a:cubicBezTo>
                  <a:cubicBezTo>
                    <a:pt x="223" y="13"/>
                    <a:pt x="382" y="11"/>
                    <a:pt x="489" y="107"/>
                  </a:cubicBezTo>
                  <a:cubicBezTo>
                    <a:pt x="494" y="112"/>
                    <a:pt x="499" y="116"/>
                    <a:pt x="504" y="121"/>
                  </a:cubicBezTo>
                  <a:cubicBezTo>
                    <a:pt x="417" y="91"/>
                    <a:pt x="317" y="113"/>
                    <a:pt x="253"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30">
                <a:solidFill>
                  <a:srgbClr val="3F3F3F"/>
                </a:solidFill>
                <a:latin typeface="Segoe UI"/>
              </a:endParaRPr>
            </a:p>
          </p:txBody>
        </p:sp>
        <p:sp>
          <p:nvSpPr>
            <p:cNvPr id="60" name="Freeform 27">
              <a:extLst>
                <a:ext uri="{FF2B5EF4-FFF2-40B4-BE49-F238E27FC236}">
                  <a16:creationId xmlns:a16="http://schemas.microsoft.com/office/drawing/2014/main" id="{CB1D1C27-8713-4CA2-AC1A-95BEC2782A46}"/>
                </a:ext>
              </a:extLst>
            </p:cNvPr>
            <p:cNvSpPr>
              <a:spLocks noEditPoints="1"/>
            </p:cNvSpPr>
            <p:nvPr/>
          </p:nvSpPr>
          <p:spPr bwMode="auto">
            <a:xfrm>
              <a:off x="1194" y="2"/>
              <a:ext cx="1167" cy="1271"/>
            </a:xfrm>
            <a:custGeom>
              <a:avLst/>
              <a:gdLst>
                <a:gd name="T0" fmla="*/ 527 w 561"/>
                <a:gd name="T1" fmla="*/ 78 h 610"/>
                <a:gd name="T2" fmla="*/ 544 w 561"/>
                <a:gd name="T3" fmla="*/ 77 h 610"/>
                <a:gd name="T4" fmla="*/ 548 w 561"/>
                <a:gd name="T5" fmla="*/ 142 h 610"/>
                <a:gd name="T6" fmla="*/ 531 w 561"/>
                <a:gd name="T7" fmla="*/ 143 h 610"/>
                <a:gd name="T8" fmla="*/ 248 w 561"/>
                <a:gd name="T9" fmla="*/ 153 h 610"/>
                <a:gd name="T10" fmla="*/ 244 w 561"/>
                <a:gd name="T11" fmla="*/ 215 h 610"/>
                <a:gd name="T12" fmla="*/ 332 w 561"/>
                <a:gd name="T13" fmla="*/ 207 h 610"/>
                <a:gd name="T14" fmla="*/ 358 w 561"/>
                <a:gd name="T15" fmla="*/ 208 h 610"/>
                <a:gd name="T16" fmla="*/ 369 w 561"/>
                <a:gd name="T17" fmla="*/ 167 h 610"/>
                <a:gd name="T18" fmla="*/ 434 w 561"/>
                <a:gd name="T19" fmla="*/ 182 h 610"/>
                <a:gd name="T20" fmla="*/ 430 w 561"/>
                <a:gd name="T21" fmla="*/ 198 h 610"/>
                <a:gd name="T22" fmla="*/ 424 w 561"/>
                <a:gd name="T23" fmla="*/ 221 h 610"/>
                <a:gd name="T24" fmla="*/ 485 w 561"/>
                <a:gd name="T25" fmla="*/ 252 h 610"/>
                <a:gd name="T26" fmla="*/ 561 w 561"/>
                <a:gd name="T27" fmla="*/ 396 h 610"/>
                <a:gd name="T28" fmla="*/ 498 w 561"/>
                <a:gd name="T29" fmla="*/ 544 h 610"/>
                <a:gd name="T30" fmla="*/ 332 w 561"/>
                <a:gd name="T31" fmla="*/ 608 h 610"/>
                <a:gd name="T32" fmla="*/ 319 w 561"/>
                <a:gd name="T33" fmla="*/ 610 h 610"/>
                <a:gd name="T34" fmla="*/ 294 w 561"/>
                <a:gd name="T35" fmla="*/ 548 h 610"/>
                <a:gd name="T36" fmla="*/ 315 w 561"/>
                <a:gd name="T37" fmla="*/ 545 h 610"/>
                <a:gd name="T38" fmla="*/ 448 w 561"/>
                <a:gd name="T39" fmla="*/ 495 h 610"/>
                <a:gd name="T40" fmla="*/ 493 w 561"/>
                <a:gd name="T41" fmla="*/ 396 h 610"/>
                <a:gd name="T42" fmla="*/ 442 w 561"/>
                <a:gd name="T43" fmla="*/ 303 h 610"/>
                <a:gd name="T44" fmla="*/ 406 w 561"/>
                <a:gd name="T45" fmla="*/ 285 h 610"/>
                <a:gd name="T46" fmla="*/ 335 w 561"/>
                <a:gd name="T47" fmla="*/ 438 h 610"/>
                <a:gd name="T48" fmla="*/ 114 w 561"/>
                <a:gd name="T49" fmla="*/ 580 h 610"/>
                <a:gd name="T50" fmla="*/ 29 w 561"/>
                <a:gd name="T51" fmla="*/ 546 h 610"/>
                <a:gd name="T52" fmla="*/ 0 w 561"/>
                <a:gd name="T53" fmla="*/ 457 h 610"/>
                <a:gd name="T54" fmla="*/ 93 w 561"/>
                <a:gd name="T55" fmla="*/ 284 h 610"/>
                <a:gd name="T56" fmla="*/ 175 w 561"/>
                <a:gd name="T57" fmla="*/ 236 h 610"/>
                <a:gd name="T58" fmla="*/ 179 w 561"/>
                <a:gd name="T59" fmla="*/ 154 h 610"/>
                <a:gd name="T60" fmla="*/ 115 w 561"/>
                <a:gd name="T61" fmla="*/ 155 h 610"/>
                <a:gd name="T62" fmla="*/ 27 w 561"/>
                <a:gd name="T63" fmla="*/ 155 h 610"/>
                <a:gd name="T64" fmla="*/ 10 w 561"/>
                <a:gd name="T65" fmla="*/ 155 h 610"/>
                <a:gd name="T66" fmla="*/ 10 w 561"/>
                <a:gd name="T67" fmla="*/ 89 h 610"/>
                <a:gd name="T68" fmla="*/ 27 w 561"/>
                <a:gd name="T69" fmla="*/ 89 h 610"/>
                <a:gd name="T70" fmla="*/ 117 w 561"/>
                <a:gd name="T71" fmla="*/ 89 h 610"/>
                <a:gd name="T72" fmla="*/ 186 w 561"/>
                <a:gd name="T73" fmla="*/ 88 h 610"/>
                <a:gd name="T74" fmla="*/ 198 w 561"/>
                <a:gd name="T75" fmla="*/ 17 h 610"/>
                <a:gd name="T76" fmla="*/ 201 w 561"/>
                <a:gd name="T77" fmla="*/ 0 h 610"/>
                <a:gd name="T78" fmla="*/ 268 w 561"/>
                <a:gd name="T79" fmla="*/ 16 h 610"/>
                <a:gd name="T80" fmla="*/ 265 w 561"/>
                <a:gd name="T81" fmla="*/ 31 h 610"/>
                <a:gd name="T82" fmla="*/ 255 w 561"/>
                <a:gd name="T83" fmla="*/ 87 h 610"/>
                <a:gd name="T84" fmla="*/ 527 w 561"/>
                <a:gd name="T85" fmla="*/ 78 h 610"/>
                <a:gd name="T86" fmla="*/ 332 w 561"/>
                <a:gd name="T87" fmla="*/ 273 h 610"/>
                <a:gd name="T88" fmla="*/ 242 w 561"/>
                <a:gd name="T89" fmla="*/ 283 h 610"/>
                <a:gd name="T90" fmla="*/ 242 w 561"/>
                <a:gd name="T91" fmla="*/ 285 h 610"/>
                <a:gd name="T92" fmla="*/ 252 w 561"/>
                <a:gd name="T93" fmla="*/ 438 h 610"/>
                <a:gd name="T94" fmla="*/ 277 w 561"/>
                <a:gd name="T95" fmla="*/ 403 h 610"/>
                <a:gd name="T96" fmla="*/ 339 w 561"/>
                <a:gd name="T97" fmla="*/ 273 h 610"/>
                <a:gd name="T98" fmla="*/ 332 w 561"/>
                <a:gd name="T99" fmla="*/ 273 h 610"/>
                <a:gd name="T100" fmla="*/ 137 w 561"/>
                <a:gd name="T101" fmla="*/ 335 h 610"/>
                <a:gd name="T102" fmla="*/ 68 w 561"/>
                <a:gd name="T103" fmla="*/ 457 h 610"/>
                <a:gd name="T104" fmla="*/ 114 w 561"/>
                <a:gd name="T105" fmla="*/ 514 h 610"/>
                <a:gd name="T106" fmla="*/ 192 w 561"/>
                <a:gd name="T107" fmla="*/ 493 h 610"/>
                <a:gd name="T108" fmla="*/ 174 w 561"/>
                <a:gd name="T109" fmla="*/ 311 h 610"/>
                <a:gd name="T110" fmla="*/ 137 w 561"/>
                <a:gd name="T111" fmla="*/ 33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1" h="610">
                  <a:moveTo>
                    <a:pt x="527" y="78"/>
                  </a:moveTo>
                  <a:cubicBezTo>
                    <a:pt x="544" y="77"/>
                    <a:pt x="544" y="77"/>
                    <a:pt x="544" y="77"/>
                  </a:cubicBezTo>
                  <a:cubicBezTo>
                    <a:pt x="548" y="142"/>
                    <a:pt x="548" y="142"/>
                    <a:pt x="548" y="142"/>
                  </a:cubicBezTo>
                  <a:cubicBezTo>
                    <a:pt x="531" y="143"/>
                    <a:pt x="531" y="143"/>
                    <a:pt x="531" y="143"/>
                  </a:cubicBezTo>
                  <a:cubicBezTo>
                    <a:pt x="457" y="148"/>
                    <a:pt x="364" y="151"/>
                    <a:pt x="248" y="153"/>
                  </a:cubicBezTo>
                  <a:cubicBezTo>
                    <a:pt x="246" y="173"/>
                    <a:pt x="245" y="193"/>
                    <a:pt x="244" y="215"/>
                  </a:cubicBezTo>
                  <a:cubicBezTo>
                    <a:pt x="271" y="210"/>
                    <a:pt x="300" y="207"/>
                    <a:pt x="332" y="207"/>
                  </a:cubicBezTo>
                  <a:cubicBezTo>
                    <a:pt x="341" y="207"/>
                    <a:pt x="350" y="208"/>
                    <a:pt x="358" y="208"/>
                  </a:cubicBezTo>
                  <a:cubicBezTo>
                    <a:pt x="369" y="167"/>
                    <a:pt x="369" y="167"/>
                    <a:pt x="369" y="167"/>
                  </a:cubicBezTo>
                  <a:cubicBezTo>
                    <a:pt x="434" y="182"/>
                    <a:pt x="434" y="182"/>
                    <a:pt x="434" y="182"/>
                  </a:cubicBezTo>
                  <a:cubicBezTo>
                    <a:pt x="430" y="198"/>
                    <a:pt x="430" y="198"/>
                    <a:pt x="430" y="198"/>
                  </a:cubicBezTo>
                  <a:cubicBezTo>
                    <a:pt x="428" y="206"/>
                    <a:pt x="427" y="212"/>
                    <a:pt x="424" y="221"/>
                  </a:cubicBezTo>
                  <a:cubicBezTo>
                    <a:pt x="446" y="228"/>
                    <a:pt x="467" y="239"/>
                    <a:pt x="485" y="252"/>
                  </a:cubicBezTo>
                  <a:cubicBezTo>
                    <a:pt x="536" y="287"/>
                    <a:pt x="561" y="335"/>
                    <a:pt x="561" y="396"/>
                  </a:cubicBezTo>
                  <a:cubicBezTo>
                    <a:pt x="561" y="458"/>
                    <a:pt x="540" y="508"/>
                    <a:pt x="498" y="544"/>
                  </a:cubicBezTo>
                  <a:cubicBezTo>
                    <a:pt x="459" y="577"/>
                    <a:pt x="403" y="599"/>
                    <a:pt x="332" y="608"/>
                  </a:cubicBezTo>
                  <a:cubicBezTo>
                    <a:pt x="319" y="610"/>
                    <a:pt x="319" y="610"/>
                    <a:pt x="319" y="610"/>
                  </a:cubicBezTo>
                  <a:cubicBezTo>
                    <a:pt x="294" y="548"/>
                    <a:pt x="294" y="548"/>
                    <a:pt x="294" y="548"/>
                  </a:cubicBezTo>
                  <a:cubicBezTo>
                    <a:pt x="315" y="545"/>
                    <a:pt x="315" y="545"/>
                    <a:pt x="315" y="545"/>
                  </a:cubicBezTo>
                  <a:cubicBezTo>
                    <a:pt x="374" y="537"/>
                    <a:pt x="418" y="521"/>
                    <a:pt x="448" y="495"/>
                  </a:cubicBezTo>
                  <a:cubicBezTo>
                    <a:pt x="478" y="469"/>
                    <a:pt x="493" y="437"/>
                    <a:pt x="493" y="396"/>
                  </a:cubicBezTo>
                  <a:cubicBezTo>
                    <a:pt x="493" y="356"/>
                    <a:pt x="476" y="325"/>
                    <a:pt x="442" y="303"/>
                  </a:cubicBezTo>
                  <a:cubicBezTo>
                    <a:pt x="430" y="295"/>
                    <a:pt x="419" y="289"/>
                    <a:pt x="406" y="285"/>
                  </a:cubicBezTo>
                  <a:cubicBezTo>
                    <a:pt x="386" y="343"/>
                    <a:pt x="363" y="394"/>
                    <a:pt x="335" y="438"/>
                  </a:cubicBezTo>
                  <a:cubicBezTo>
                    <a:pt x="275" y="532"/>
                    <a:pt x="201" y="580"/>
                    <a:pt x="114" y="580"/>
                  </a:cubicBezTo>
                  <a:cubicBezTo>
                    <a:pt x="78" y="580"/>
                    <a:pt x="49" y="568"/>
                    <a:pt x="29" y="546"/>
                  </a:cubicBezTo>
                  <a:cubicBezTo>
                    <a:pt x="9" y="525"/>
                    <a:pt x="0" y="494"/>
                    <a:pt x="0" y="457"/>
                  </a:cubicBezTo>
                  <a:cubicBezTo>
                    <a:pt x="0" y="390"/>
                    <a:pt x="31" y="333"/>
                    <a:pt x="93" y="284"/>
                  </a:cubicBezTo>
                  <a:cubicBezTo>
                    <a:pt x="118" y="264"/>
                    <a:pt x="145" y="248"/>
                    <a:pt x="175" y="236"/>
                  </a:cubicBezTo>
                  <a:cubicBezTo>
                    <a:pt x="175" y="208"/>
                    <a:pt x="177" y="180"/>
                    <a:pt x="179" y="154"/>
                  </a:cubicBezTo>
                  <a:cubicBezTo>
                    <a:pt x="164" y="154"/>
                    <a:pt x="147" y="154"/>
                    <a:pt x="115" y="155"/>
                  </a:cubicBezTo>
                  <a:cubicBezTo>
                    <a:pt x="74" y="155"/>
                    <a:pt x="52" y="155"/>
                    <a:pt x="27" y="155"/>
                  </a:cubicBezTo>
                  <a:cubicBezTo>
                    <a:pt x="10" y="155"/>
                    <a:pt x="10" y="155"/>
                    <a:pt x="10" y="155"/>
                  </a:cubicBezTo>
                  <a:cubicBezTo>
                    <a:pt x="10" y="89"/>
                    <a:pt x="10" y="89"/>
                    <a:pt x="10" y="89"/>
                  </a:cubicBezTo>
                  <a:cubicBezTo>
                    <a:pt x="27" y="89"/>
                    <a:pt x="27" y="89"/>
                    <a:pt x="27" y="89"/>
                  </a:cubicBezTo>
                  <a:cubicBezTo>
                    <a:pt x="53" y="89"/>
                    <a:pt x="75" y="89"/>
                    <a:pt x="117" y="89"/>
                  </a:cubicBezTo>
                  <a:cubicBezTo>
                    <a:pt x="152" y="88"/>
                    <a:pt x="170" y="88"/>
                    <a:pt x="186" y="88"/>
                  </a:cubicBezTo>
                  <a:cubicBezTo>
                    <a:pt x="189" y="66"/>
                    <a:pt x="193" y="43"/>
                    <a:pt x="198" y="17"/>
                  </a:cubicBezTo>
                  <a:cubicBezTo>
                    <a:pt x="201" y="0"/>
                    <a:pt x="201" y="0"/>
                    <a:pt x="201" y="0"/>
                  </a:cubicBezTo>
                  <a:cubicBezTo>
                    <a:pt x="268" y="16"/>
                    <a:pt x="268" y="16"/>
                    <a:pt x="268" y="16"/>
                  </a:cubicBezTo>
                  <a:cubicBezTo>
                    <a:pt x="265" y="31"/>
                    <a:pt x="265" y="31"/>
                    <a:pt x="265" y="31"/>
                  </a:cubicBezTo>
                  <a:cubicBezTo>
                    <a:pt x="261" y="50"/>
                    <a:pt x="258" y="68"/>
                    <a:pt x="255" y="87"/>
                  </a:cubicBezTo>
                  <a:cubicBezTo>
                    <a:pt x="366" y="85"/>
                    <a:pt x="457" y="82"/>
                    <a:pt x="527" y="78"/>
                  </a:cubicBezTo>
                  <a:moveTo>
                    <a:pt x="332" y="273"/>
                  </a:moveTo>
                  <a:cubicBezTo>
                    <a:pt x="299" y="273"/>
                    <a:pt x="269" y="276"/>
                    <a:pt x="242" y="283"/>
                  </a:cubicBezTo>
                  <a:cubicBezTo>
                    <a:pt x="242" y="285"/>
                    <a:pt x="242" y="285"/>
                    <a:pt x="242" y="285"/>
                  </a:cubicBezTo>
                  <a:cubicBezTo>
                    <a:pt x="242" y="342"/>
                    <a:pt x="245" y="393"/>
                    <a:pt x="252" y="438"/>
                  </a:cubicBezTo>
                  <a:cubicBezTo>
                    <a:pt x="260" y="428"/>
                    <a:pt x="269" y="416"/>
                    <a:pt x="277" y="403"/>
                  </a:cubicBezTo>
                  <a:cubicBezTo>
                    <a:pt x="302" y="365"/>
                    <a:pt x="322" y="321"/>
                    <a:pt x="339" y="273"/>
                  </a:cubicBezTo>
                  <a:cubicBezTo>
                    <a:pt x="337" y="273"/>
                    <a:pt x="335" y="273"/>
                    <a:pt x="332" y="273"/>
                  </a:cubicBezTo>
                  <a:moveTo>
                    <a:pt x="137" y="335"/>
                  </a:moveTo>
                  <a:cubicBezTo>
                    <a:pt x="91" y="372"/>
                    <a:pt x="68" y="413"/>
                    <a:pt x="68" y="457"/>
                  </a:cubicBezTo>
                  <a:cubicBezTo>
                    <a:pt x="68" y="498"/>
                    <a:pt x="82" y="514"/>
                    <a:pt x="114" y="514"/>
                  </a:cubicBezTo>
                  <a:cubicBezTo>
                    <a:pt x="140" y="514"/>
                    <a:pt x="166" y="507"/>
                    <a:pt x="192" y="493"/>
                  </a:cubicBezTo>
                  <a:cubicBezTo>
                    <a:pt x="181" y="440"/>
                    <a:pt x="175" y="379"/>
                    <a:pt x="174" y="311"/>
                  </a:cubicBezTo>
                  <a:cubicBezTo>
                    <a:pt x="161" y="318"/>
                    <a:pt x="149" y="326"/>
                    <a:pt x="137" y="3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30">
                <a:solidFill>
                  <a:srgbClr val="3F3F3F"/>
                </a:solidFill>
                <a:latin typeface="Segoe UI"/>
              </a:endParaRPr>
            </a:p>
          </p:txBody>
        </p:sp>
      </p:grpSp>
      <p:sp>
        <p:nvSpPr>
          <p:cNvPr id="94" name="magnify" title="Icon of a magnifying glass">
            <a:extLst>
              <a:ext uri="{FF2B5EF4-FFF2-40B4-BE49-F238E27FC236}">
                <a16:creationId xmlns:a16="http://schemas.microsoft.com/office/drawing/2014/main" id="{DC631F9F-6057-4DFB-8B4C-C455CFB085E3}"/>
              </a:ext>
            </a:extLst>
          </p:cNvPr>
          <p:cNvSpPr>
            <a:spLocks noChangeAspect="1" noEditPoints="1"/>
          </p:cNvSpPr>
          <p:nvPr/>
        </p:nvSpPr>
        <p:spPr bwMode="auto">
          <a:xfrm flipH="1">
            <a:off x="2713650" y="1825091"/>
            <a:ext cx="329609" cy="32331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 name="speech_5" title="Icon of two overlapping chat bubbles">
            <a:extLst>
              <a:ext uri="{FF2B5EF4-FFF2-40B4-BE49-F238E27FC236}">
                <a16:creationId xmlns:a16="http://schemas.microsoft.com/office/drawing/2014/main" id="{D3BFBAC0-EC94-45B8-9E8D-D4348335CB69}"/>
              </a:ext>
            </a:extLst>
          </p:cNvPr>
          <p:cNvSpPr>
            <a:spLocks noChangeAspect="1" noEditPoints="1"/>
          </p:cNvSpPr>
          <p:nvPr/>
        </p:nvSpPr>
        <p:spPr bwMode="auto">
          <a:xfrm>
            <a:off x="4839036" y="1820515"/>
            <a:ext cx="419349" cy="327886"/>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brain_2" title="Icon of a brain with circles and connection lines inside">
            <a:extLst>
              <a:ext uri="{FF2B5EF4-FFF2-40B4-BE49-F238E27FC236}">
                <a16:creationId xmlns:a16="http://schemas.microsoft.com/office/drawing/2014/main" id="{522DF3D1-470C-4229-B70A-082F9A0A9257}"/>
              </a:ext>
            </a:extLst>
          </p:cNvPr>
          <p:cNvSpPr>
            <a:spLocks noChangeAspect="1" noEditPoints="1"/>
          </p:cNvSpPr>
          <p:nvPr/>
        </p:nvSpPr>
        <p:spPr bwMode="auto">
          <a:xfrm>
            <a:off x="6964422" y="1782641"/>
            <a:ext cx="545479" cy="36576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Characters_E8C1" title="Icon of the letter A and a letter in another language">
            <a:extLst>
              <a:ext uri="{FF2B5EF4-FFF2-40B4-BE49-F238E27FC236}">
                <a16:creationId xmlns:a16="http://schemas.microsoft.com/office/drawing/2014/main" id="{7605C5D4-C1E5-436E-9266-69D111998530}"/>
              </a:ext>
            </a:extLst>
          </p:cNvPr>
          <p:cNvSpPr>
            <a:spLocks noChangeAspect="1" noEditPoints="1"/>
          </p:cNvSpPr>
          <p:nvPr/>
        </p:nvSpPr>
        <p:spPr bwMode="auto">
          <a:xfrm>
            <a:off x="588262" y="1782641"/>
            <a:ext cx="354584" cy="365760"/>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tx1"/>
          </a:solidFill>
          <a:ln cap="sq">
            <a:noFill/>
          </a:ln>
          <a:extLst/>
        </p:spPr>
        <p:txBody>
          <a:bodyPr vert="horz" wrap="square" lIns="91440" tIns="45720" rIns="91440" bIns="45720" numCol="1" anchor="t" anchorCtr="0" compatLnSpc="1">
            <a:prstTxWarp prst="textNoShape">
              <a:avLst/>
            </a:prstTxWarp>
          </a:bodyPr>
          <a:lstStyle/>
          <a:p>
            <a:endParaRPr lang="en-US"/>
          </a:p>
        </p:txBody>
      </p:sp>
      <p:sp>
        <p:nvSpPr>
          <p:cNvPr id="110" name="create" title="Icon of a pencil with an arrow around it pointing counterclockwise">
            <a:extLst>
              <a:ext uri="{FF2B5EF4-FFF2-40B4-BE49-F238E27FC236}">
                <a16:creationId xmlns:a16="http://schemas.microsoft.com/office/drawing/2014/main" id="{5715EF24-7320-4FCD-B163-A1C465C635DC}"/>
              </a:ext>
            </a:extLst>
          </p:cNvPr>
          <p:cNvSpPr>
            <a:spLocks noChangeAspect="1" noEditPoints="1"/>
          </p:cNvSpPr>
          <p:nvPr/>
        </p:nvSpPr>
        <p:spPr bwMode="auto">
          <a:xfrm>
            <a:off x="11600033" y="1525961"/>
            <a:ext cx="244141" cy="239117"/>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Manufacturing_E99C" title="Icon of a robotic arm">
            <a:extLst>
              <a:ext uri="{FF2B5EF4-FFF2-40B4-BE49-F238E27FC236}">
                <a16:creationId xmlns:a16="http://schemas.microsoft.com/office/drawing/2014/main" id="{329CCA9F-8892-4738-8BA2-7272E739F1C8}"/>
              </a:ext>
            </a:extLst>
          </p:cNvPr>
          <p:cNvSpPr>
            <a:spLocks noChangeAspect="1" noEditPoints="1"/>
          </p:cNvSpPr>
          <p:nvPr/>
        </p:nvSpPr>
        <p:spPr bwMode="auto">
          <a:xfrm>
            <a:off x="11567491" y="2206525"/>
            <a:ext cx="309227" cy="302281"/>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st_4" title="Icon of a checklist">
            <a:extLst>
              <a:ext uri="{FF2B5EF4-FFF2-40B4-BE49-F238E27FC236}">
                <a16:creationId xmlns:a16="http://schemas.microsoft.com/office/drawing/2014/main" id="{8E06308F-EA73-4CC7-B5EB-6D9A89D53930}"/>
              </a:ext>
            </a:extLst>
          </p:cNvPr>
          <p:cNvSpPr>
            <a:spLocks noChangeAspect="1" noEditPoints="1"/>
          </p:cNvSpPr>
          <p:nvPr/>
        </p:nvSpPr>
        <p:spPr bwMode="auto">
          <a:xfrm>
            <a:off x="11583254" y="2975962"/>
            <a:ext cx="277697" cy="187693"/>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Browser_3" title="Icon of a browser window with an arrow pointing from the outside to the center">
            <a:extLst>
              <a:ext uri="{FF2B5EF4-FFF2-40B4-BE49-F238E27FC236}">
                <a16:creationId xmlns:a16="http://schemas.microsoft.com/office/drawing/2014/main" id="{F27BAC2B-3C1E-4DCC-BB49-3421298D7DDF}"/>
              </a:ext>
            </a:extLst>
          </p:cNvPr>
          <p:cNvSpPr>
            <a:spLocks noChangeAspect="1" noEditPoints="1"/>
          </p:cNvSpPr>
          <p:nvPr/>
        </p:nvSpPr>
        <p:spPr bwMode="auto">
          <a:xfrm>
            <a:off x="11602721" y="3668399"/>
            <a:ext cx="238764" cy="2271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Org_ECA6" title="Icon of three boxes in a bracket chart">
            <a:extLst>
              <a:ext uri="{FF2B5EF4-FFF2-40B4-BE49-F238E27FC236}">
                <a16:creationId xmlns:a16="http://schemas.microsoft.com/office/drawing/2014/main" id="{4FAD6091-F989-4122-80CA-D19CF32AD3D1}"/>
              </a:ext>
            </a:extLst>
          </p:cNvPr>
          <p:cNvSpPr>
            <a:spLocks noChangeAspect="1" noEditPoints="1"/>
          </p:cNvSpPr>
          <p:nvPr/>
        </p:nvSpPr>
        <p:spPr bwMode="auto">
          <a:xfrm>
            <a:off x="11608603" y="4380542"/>
            <a:ext cx="226997" cy="2271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5" name="PageEdit_EFB8" title="Icon of a document with a pencil on top of it">
            <a:extLst>
              <a:ext uri="{FF2B5EF4-FFF2-40B4-BE49-F238E27FC236}">
                <a16:creationId xmlns:a16="http://schemas.microsoft.com/office/drawing/2014/main" id="{EFBF4788-9968-485F-9DAA-4A3C56E12EE9}"/>
              </a:ext>
            </a:extLst>
          </p:cNvPr>
          <p:cNvSpPr>
            <a:spLocks noChangeAspect="1" noEditPoints="1"/>
          </p:cNvSpPr>
          <p:nvPr/>
        </p:nvSpPr>
        <p:spPr bwMode="auto">
          <a:xfrm>
            <a:off x="11648183" y="5097284"/>
            <a:ext cx="193639" cy="206462"/>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TextBox 115">
            <a:extLst>
              <a:ext uri="{FF2B5EF4-FFF2-40B4-BE49-F238E27FC236}">
                <a16:creationId xmlns:a16="http://schemas.microsoft.com/office/drawing/2014/main" id="{BBBC6F9F-B6B2-4143-A03A-17BDA17B2FF6}"/>
              </a:ext>
            </a:extLst>
          </p:cNvPr>
          <p:cNvSpPr txBox="1"/>
          <p:nvPr/>
        </p:nvSpPr>
        <p:spPr>
          <a:xfrm>
            <a:off x="588263" y="4914635"/>
            <a:ext cx="1874520" cy="115724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367">
              <a:lnSpc>
                <a:spcPct val="90000"/>
              </a:lnSpc>
              <a:spcBef>
                <a:spcPts val="600"/>
              </a:spcBef>
              <a:defRPr/>
            </a:pPr>
            <a:r>
              <a:rPr lang="en-US">
                <a:gradFill>
                  <a:gsLst>
                    <a:gs pos="5245">
                      <a:schemeClr val="accent1"/>
                    </a:gs>
                    <a:gs pos="16000">
                      <a:schemeClr val="accent1"/>
                    </a:gs>
                  </a:gsLst>
                  <a:lin ang="5400000" scaled="0"/>
                </a:gradFill>
                <a:latin typeface="Segoe UI Semibold"/>
                <a:cs typeface="Segoe UI Semibold"/>
              </a:rPr>
              <a:t>Bing </a:t>
            </a:r>
            <a:br>
              <a:rPr lang="en-US">
                <a:gradFill>
                  <a:gsLst>
                    <a:gs pos="5245">
                      <a:schemeClr val="accent1"/>
                    </a:gs>
                    <a:gs pos="16000">
                      <a:schemeClr val="accent1"/>
                    </a:gs>
                  </a:gsLst>
                  <a:lin ang="5400000" scaled="0"/>
                </a:gradFill>
                <a:latin typeface="Segoe UI Semibold"/>
                <a:cs typeface="Segoe UI Semibold"/>
              </a:rPr>
            </a:br>
            <a:r>
              <a:rPr lang="en-US">
                <a:gradFill>
                  <a:gsLst>
                    <a:gs pos="5245">
                      <a:schemeClr val="accent1"/>
                    </a:gs>
                    <a:gs pos="16000">
                      <a:schemeClr val="accent1"/>
                    </a:gs>
                  </a:gsLst>
                  <a:lin ang="5400000" scaled="0"/>
                </a:gradFill>
                <a:latin typeface="Segoe UI Semibold"/>
                <a:cs typeface="Segoe UI Semibold"/>
              </a:rPr>
              <a:t>Speech API</a:t>
            </a:r>
          </a:p>
          <a:p>
            <a:pPr defTabSz="914367">
              <a:lnSpc>
                <a:spcPct val="90000"/>
              </a:lnSpc>
              <a:spcBef>
                <a:spcPts val="600"/>
              </a:spcBef>
              <a:defRPr/>
            </a:pPr>
            <a:r>
              <a:rPr lang="en-US" sz="1400">
                <a:gradFill>
                  <a:gsLst>
                    <a:gs pos="33217">
                      <a:schemeClr val="tx1"/>
                    </a:gs>
                    <a:gs pos="24000">
                      <a:schemeClr val="tx1"/>
                    </a:gs>
                  </a:gsLst>
                  <a:lin ang="5400000" scaled="0"/>
                </a:gradFill>
                <a:latin typeface="Segoe UI"/>
                <a:cs typeface="Segoe UI"/>
              </a:rPr>
              <a:t>Convert speech to text </a:t>
            </a:r>
            <a:br>
              <a:rPr lang="en-US" sz="1400">
                <a:gradFill>
                  <a:gsLst>
                    <a:gs pos="33217">
                      <a:schemeClr val="tx1"/>
                    </a:gs>
                    <a:gs pos="24000">
                      <a:schemeClr val="tx1"/>
                    </a:gs>
                  </a:gsLst>
                  <a:lin ang="5400000" scaled="0"/>
                </a:gradFill>
                <a:latin typeface="Segoe UI"/>
                <a:cs typeface="Segoe UI"/>
              </a:rPr>
            </a:br>
            <a:r>
              <a:rPr lang="en-US" sz="1400">
                <a:gradFill>
                  <a:gsLst>
                    <a:gs pos="33217">
                      <a:schemeClr val="tx1"/>
                    </a:gs>
                    <a:gs pos="24000">
                      <a:schemeClr val="tx1"/>
                    </a:gs>
                  </a:gsLst>
                  <a:lin ang="5400000" scaled="0"/>
                </a:gradFill>
                <a:latin typeface="Segoe UI"/>
                <a:cs typeface="Segoe UI"/>
              </a:rPr>
              <a:t>and back again, and understand its intent</a:t>
            </a:r>
          </a:p>
        </p:txBody>
      </p:sp>
      <p:sp>
        <p:nvSpPr>
          <p:cNvPr id="118" name="TextBox 117">
            <a:extLst>
              <a:ext uri="{FF2B5EF4-FFF2-40B4-BE49-F238E27FC236}">
                <a16:creationId xmlns:a16="http://schemas.microsoft.com/office/drawing/2014/main" id="{FB073665-1716-47B5-8CA1-8F661505F949}"/>
              </a:ext>
            </a:extLst>
          </p:cNvPr>
          <p:cNvSpPr txBox="1"/>
          <p:nvPr/>
        </p:nvSpPr>
        <p:spPr>
          <a:xfrm>
            <a:off x="2713650" y="4914635"/>
            <a:ext cx="1874520" cy="115724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367">
              <a:lnSpc>
                <a:spcPct val="90000"/>
              </a:lnSpc>
              <a:spcBef>
                <a:spcPts val="600"/>
              </a:spcBef>
              <a:defRPr/>
            </a:pPr>
            <a:r>
              <a:rPr lang="en-US">
                <a:gradFill>
                  <a:gsLst>
                    <a:gs pos="5245">
                      <a:schemeClr val="accent1"/>
                    </a:gs>
                    <a:gs pos="16000">
                      <a:schemeClr val="accent1"/>
                    </a:gs>
                  </a:gsLst>
                  <a:lin ang="5400000" scaled="0"/>
                </a:gradFill>
                <a:latin typeface="Segoe UI Semibold"/>
                <a:cs typeface="Segoe UI Semibold"/>
              </a:rPr>
              <a:t>Speaker </a:t>
            </a:r>
            <a:br>
              <a:rPr lang="en-US">
                <a:gradFill>
                  <a:gsLst>
                    <a:gs pos="5245">
                      <a:schemeClr val="accent1"/>
                    </a:gs>
                    <a:gs pos="16000">
                      <a:schemeClr val="accent1"/>
                    </a:gs>
                  </a:gsLst>
                  <a:lin ang="5400000" scaled="0"/>
                </a:gradFill>
                <a:latin typeface="Segoe UI Semibold"/>
                <a:cs typeface="Segoe UI Semibold"/>
              </a:rPr>
            </a:br>
            <a:r>
              <a:rPr lang="en-US">
                <a:gradFill>
                  <a:gsLst>
                    <a:gs pos="5245">
                      <a:schemeClr val="accent1"/>
                    </a:gs>
                    <a:gs pos="16000">
                      <a:schemeClr val="accent1"/>
                    </a:gs>
                  </a:gsLst>
                  <a:lin ang="5400000" scaled="0"/>
                </a:gradFill>
                <a:latin typeface="Segoe UI Semibold"/>
                <a:cs typeface="Segoe UI Semibold"/>
              </a:rPr>
              <a:t>recognition API</a:t>
            </a:r>
          </a:p>
          <a:p>
            <a:pPr defTabSz="914367">
              <a:lnSpc>
                <a:spcPct val="90000"/>
              </a:lnSpc>
              <a:spcBef>
                <a:spcPts val="600"/>
              </a:spcBef>
              <a:defRPr/>
            </a:pPr>
            <a:r>
              <a:rPr lang="en-US" sz="1400">
                <a:gradFill>
                  <a:gsLst>
                    <a:gs pos="33217">
                      <a:schemeClr val="tx1"/>
                    </a:gs>
                    <a:gs pos="24000">
                      <a:schemeClr val="tx1"/>
                    </a:gs>
                  </a:gsLst>
                  <a:lin ang="5400000" scaled="0"/>
                </a:gradFill>
                <a:latin typeface="Segoe UI"/>
                <a:cs typeface="Segoe UI"/>
              </a:rPr>
              <a:t>Give your app the ability to know </a:t>
            </a:r>
            <a:br>
              <a:rPr lang="en-US" sz="1400">
                <a:gradFill>
                  <a:gsLst>
                    <a:gs pos="33217">
                      <a:schemeClr val="tx1"/>
                    </a:gs>
                    <a:gs pos="24000">
                      <a:schemeClr val="tx1"/>
                    </a:gs>
                  </a:gsLst>
                  <a:lin ang="5400000" scaled="0"/>
                </a:gradFill>
                <a:latin typeface="Segoe UI"/>
                <a:cs typeface="Segoe UI"/>
              </a:rPr>
            </a:br>
            <a:r>
              <a:rPr lang="en-US" sz="1400">
                <a:gradFill>
                  <a:gsLst>
                    <a:gs pos="33217">
                      <a:schemeClr val="tx1"/>
                    </a:gs>
                    <a:gs pos="24000">
                      <a:schemeClr val="tx1"/>
                    </a:gs>
                  </a:gsLst>
                  <a:lin ang="5400000" scaled="0"/>
                </a:gradFill>
                <a:latin typeface="Segoe UI"/>
                <a:cs typeface="Segoe UI"/>
              </a:rPr>
              <a:t>who's talking</a:t>
            </a:r>
          </a:p>
        </p:txBody>
      </p:sp>
      <p:sp>
        <p:nvSpPr>
          <p:cNvPr id="120" name="TextBox 119">
            <a:extLst>
              <a:ext uri="{FF2B5EF4-FFF2-40B4-BE49-F238E27FC236}">
                <a16:creationId xmlns:a16="http://schemas.microsoft.com/office/drawing/2014/main" id="{6B34E8C4-223A-452A-B4B8-C4843C775938}"/>
              </a:ext>
            </a:extLst>
          </p:cNvPr>
          <p:cNvSpPr txBox="1"/>
          <p:nvPr/>
        </p:nvSpPr>
        <p:spPr>
          <a:xfrm>
            <a:off x="4839036" y="4914635"/>
            <a:ext cx="1874520" cy="90794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367">
              <a:lnSpc>
                <a:spcPct val="90000"/>
              </a:lnSpc>
              <a:spcBef>
                <a:spcPts val="600"/>
              </a:spcBef>
              <a:defRPr/>
            </a:pPr>
            <a:r>
              <a:rPr lang="en-US">
                <a:gradFill>
                  <a:gsLst>
                    <a:gs pos="5245">
                      <a:schemeClr val="accent1"/>
                    </a:gs>
                    <a:gs pos="16000">
                      <a:schemeClr val="accent1"/>
                    </a:gs>
                  </a:gsLst>
                  <a:lin ang="5400000" scaled="0"/>
                </a:gradFill>
                <a:latin typeface="Segoe UI Semibold"/>
                <a:cs typeface="Segoe UI Semibold"/>
              </a:rPr>
              <a:t>Translator</a:t>
            </a:r>
          </a:p>
          <a:p>
            <a:pPr defTabSz="914367">
              <a:lnSpc>
                <a:spcPct val="90000"/>
              </a:lnSpc>
              <a:spcBef>
                <a:spcPts val="600"/>
              </a:spcBef>
              <a:defRPr/>
            </a:pPr>
            <a:r>
              <a:rPr lang="en-US" sz="1400">
                <a:gradFill>
                  <a:gsLst>
                    <a:gs pos="33217">
                      <a:schemeClr val="tx1"/>
                    </a:gs>
                    <a:gs pos="24000">
                      <a:schemeClr val="tx1"/>
                    </a:gs>
                  </a:gsLst>
                  <a:lin ang="5400000" scaled="0"/>
                </a:gradFill>
                <a:latin typeface="Segoe UI"/>
                <a:cs typeface="Segoe UI"/>
              </a:rPr>
              <a:t>Easily perform </a:t>
            </a:r>
            <a:br>
              <a:rPr lang="en-US" sz="1400">
                <a:gradFill>
                  <a:gsLst>
                    <a:gs pos="33217">
                      <a:schemeClr val="tx1"/>
                    </a:gs>
                    <a:gs pos="24000">
                      <a:schemeClr val="tx1"/>
                    </a:gs>
                  </a:gsLst>
                  <a:lin ang="5400000" scaled="0"/>
                </a:gradFill>
                <a:latin typeface="Segoe UI"/>
                <a:cs typeface="Segoe UI"/>
              </a:rPr>
            </a:br>
            <a:r>
              <a:rPr lang="en-US" sz="1400">
                <a:gradFill>
                  <a:gsLst>
                    <a:gs pos="33217">
                      <a:schemeClr val="tx1"/>
                    </a:gs>
                    <a:gs pos="24000">
                      <a:schemeClr val="tx1"/>
                    </a:gs>
                  </a:gsLst>
                  <a:lin ang="5400000" scaled="0"/>
                </a:gradFill>
                <a:latin typeface="Segoe UI"/>
                <a:cs typeface="Segoe UI"/>
              </a:rPr>
              <a:t>speech and </a:t>
            </a:r>
            <a:br>
              <a:rPr lang="en-US" sz="1400">
                <a:gradFill>
                  <a:gsLst>
                    <a:gs pos="33217">
                      <a:schemeClr val="tx1"/>
                    </a:gs>
                    <a:gs pos="24000">
                      <a:schemeClr val="tx1"/>
                    </a:gs>
                  </a:gsLst>
                  <a:lin ang="5400000" scaled="0"/>
                </a:gradFill>
                <a:latin typeface="Segoe UI"/>
                <a:cs typeface="Segoe UI"/>
              </a:rPr>
            </a:br>
            <a:r>
              <a:rPr lang="en-US" sz="1400">
                <a:gradFill>
                  <a:gsLst>
                    <a:gs pos="33217">
                      <a:schemeClr val="tx1"/>
                    </a:gs>
                    <a:gs pos="24000">
                      <a:schemeClr val="tx1"/>
                    </a:gs>
                  </a:gsLst>
                  <a:lin ang="5400000" scaled="0"/>
                </a:gradFill>
                <a:latin typeface="Segoe UI"/>
                <a:cs typeface="Segoe UI"/>
              </a:rPr>
              <a:t>text translation</a:t>
            </a:r>
          </a:p>
        </p:txBody>
      </p:sp>
      <p:sp>
        <p:nvSpPr>
          <p:cNvPr id="122" name="TextBox 121">
            <a:extLst>
              <a:ext uri="{FF2B5EF4-FFF2-40B4-BE49-F238E27FC236}">
                <a16:creationId xmlns:a16="http://schemas.microsoft.com/office/drawing/2014/main" id="{D694DCD4-9E8B-4271-A22B-6B45708C5A1C}"/>
              </a:ext>
            </a:extLst>
          </p:cNvPr>
          <p:cNvSpPr txBox="1"/>
          <p:nvPr/>
        </p:nvSpPr>
        <p:spPr>
          <a:xfrm>
            <a:off x="6964422" y="4914635"/>
            <a:ext cx="1874520" cy="115724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367">
              <a:lnSpc>
                <a:spcPct val="90000"/>
              </a:lnSpc>
              <a:spcBef>
                <a:spcPts val="600"/>
              </a:spcBef>
              <a:defRPr/>
            </a:pPr>
            <a:r>
              <a:rPr lang="en-US">
                <a:gradFill>
                  <a:gsLst>
                    <a:gs pos="5245">
                      <a:schemeClr val="accent1"/>
                    </a:gs>
                    <a:gs pos="16000">
                      <a:schemeClr val="accent1"/>
                    </a:gs>
                  </a:gsLst>
                  <a:lin ang="5400000" scaled="0"/>
                </a:gradFill>
                <a:latin typeface="Segoe UI Semibold"/>
                <a:cs typeface="Segoe UI Semibold"/>
              </a:rPr>
              <a:t>Custom </a:t>
            </a:r>
            <a:br>
              <a:rPr lang="en-US">
                <a:gradFill>
                  <a:gsLst>
                    <a:gs pos="5245">
                      <a:schemeClr val="accent1"/>
                    </a:gs>
                    <a:gs pos="16000">
                      <a:schemeClr val="accent1"/>
                    </a:gs>
                  </a:gsLst>
                  <a:lin ang="5400000" scaled="0"/>
                </a:gradFill>
                <a:latin typeface="Segoe UI Semibold"/>
                <a:cs typeface="Segoe UI Semibold"/>
              </a:rPr>
            </a:br>
            <a:r>
              <a:rPr lang="en-US">
                <a:gradFill>
                  <a:gsLst>
                    <a:gs pos="5245">
                      <a:schemeClr val="accent1"/>
                    </a:gs>
                    <a:gs pos="16000">
                      <a:schemeClr val="accent1"/>
                    </a:gs>
                  </a:gsLst>
                  <a:lin ang="5400000" scaled="0"/>
                </a:gradFill>
                <a:latin typeface="Segoe UI Semibold"/>
                <a:cs typeface="Segoe UI Semibold"/>
              </a:rPr>
              <a:t>speech service</a:t>
            </a:r>
          </a:p>
          <a:p>
            <a:pPr defTabSz="914367">
              <a:lnSpc>
                <a:spcPct val="90000"/>
              </a:lnSpc>
              <a:spcBef>
                <a:spcPts val="600"/>
              </a:spcBef>
              <a:defRPr/>
            </a:pPr>
            <a:r>
              <a:rPr lang="en-US" sz="1400">
                <a:gradFill>
                  <a:gsLst>
                    <a:gs pos="33217">
                      <a:schemeClr val="tx1"/>
                    </a:gs>
                    <a:gs pos="24000">
                      <a:schemeClr val="tx1"/>
                    </a:gs>
                  </a:gsLst>
                  <a:lin ang="5400000" scaled="0"/>
                </a:gradFill>
                <a:latin typeface="Segoe UI"/>
                <a:cs typeface="Segoe UI"/>
              </a:rPr>
              <a:t>Fine-tune speech recognition for </a:t>
            </a:r>
            <a:br>
              <a:rPr lang="en-US" sz="1400">
                <a:gradFill>
                  <a:gsLst>
                    <a:gs pos="33217">
                      <a:schemeClr val="tx1"/>
                    </a:gs>
                    <a:gs pos="24000">
                      <a:schemeClr val="tx1"/>
                    </a:gs>
                  </a:gsLst>
                  <a:lin ang="5400000" scaled="0"/>
                </a:gradFill>
                <a:latin typeface="Segoe UI"/>
                <a:cs typeface="Segoe UI"/>
              </a:rPr>
            </a:br>
            <a:r>
              <a:rPr lang="en-US" sz="1400">
                <a:gradFill>
                  <a:gsLst>
                    <a:gs pos="33217">
                      <a:schemeClr val="tx1"/>
                    </a:gs>
                    <a:gs pos="24000">
                      <a:schemeClr val="tx1"/>
                    </a:gs>
                  </a:gsLst>
                  <a:lin ang="5400000" scaled="0"/>
                </a:gradFill>
                <a:latin typeface="Segoe UI"/>
                <a:cs typeface="Segoe UI"/>
              </a:rPr>
              <a:t>anyone, anywhere</a:t>
            </a:r>
          </a:p>
        </p:txBody>
      </p:sp>
      <p:sp>
        <p:nvSpPr>
          <p:cNvPr id="61" name="TextBox 60">
            <a:extLst>
              <a:ext uri="{FF2B5EF4-FFF2-40B4-BE49-F238E27FC236}">
                <a16:creationId xmlns:a16="http://schemas.microsoft.com/office/drawing/2014/main" id="{6B7AED54-B553-402A-97D0-E32DF575DBCE}"/>
              </a:ext>
            </a:extLst>
          </p:cNvPr>
          <p:cNvSpPr txBox="1"/>
          <p:nvPr/>
        </p:nvSpPr>
        <p:spPr>
          <a:xfrm>
            <a:off x="588264" y="2333370"/>
            <a:ext cx="1874927" cy="140653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367">
              <a:lnSpc>
                <a:spcPct val="90000"/>
              </a:lnSpc>
              <a:spcBef>
                <a:spcPts val="600"/>
              </a:spcBef>
              <a:defRPr/>
            </a:pPr>
            <a:r>
              <a:rPr lang="en-US">
                <a:gradFill>
                  <a:gsLst>
                    <a:gs pos="5245">
                      <a:schemeClr val="accent1"/>
                    </a:gs>
                    <a:gs pos="16000">
                      <a:schemeClr val="accent1"/>
                    </a:gs>
                  </a:gsLst>
                  <a:lin ang="5400000" scaled="0"/>
                </a:gradFill>
                <a:latin typeface="Segoe UI Semibold"/>
                <a:cs typeface="Segoe UI Semibold"/>
              </a:rPr>
              <a:t>Language understanding </a:t>
            </a:r>
            <a:br>
              <a:rPr lang="en-US">
                <a:gradFill>
                  <a:gsLst>
                    <a:gs pos="5245">
                      <a:schemeClr val="accent1"/>
                    </a:gs>
                    <a:gs pos="16000">
                      <a:schemeClr val="accent1"/>
                    </a:gs>
                  </a:gsLst>
                  <a:lin ang="5400000" scaled="0"/>
                </a:gradFill>
                <a:latin typeface="Segoe UI Semibold"/>
                <a:cs typeface="Segoe UI Semibold"/>
              </a:rPr>
            </a:br>
            <a:r>
              <a:rPr lang="en-US">
                <a:gradFill>
                  <a:gsLst>
                    <a:gs pos="5245">
                      <a:schemeClr val="accent1"/>
                    </a:gs>
                    <a:gs pos="16000">
                      <a:schemeClr val="accent1"/>
                    </a:gs>
                  </a:gsLst>
                  <a:lin ang="5400000" scaled="0"/>
                </a:gradFill>
                <a:latin typeface="Segoe UI Semibold"/>
                <a:cs typeface="Segoe UI Semibold"/>
              </a:rPr>
              <a:t>intelligent service</a:t>
            </a:r>
          </a:p>
          <a:p>
            <a:pPr defTabSz="914367">
              <a:lnSpc>
                <a:spcPct val="90000"/>
              </a:lnSpc>
              <a:spcBef>
                <a:spcPts val="600"/>
              </a:spcBef>
              <a:defRPr/>
            </a:pPr>
            <a:r>
              <a:rPr lang="en-US" sz="1400">
                <a:gradFill>
                  <a:gsLst>
                    <a:gs pos="33217">
                      <a:schemeClr val="tx1"/>
                    </a:gs>
                    <a:gs pos="24000">
                      <a:schemeClr val="tx1"/>
                    </a:gs>
                  </a:gsLst>
                  <a:lin ang="5400000" scaled="0"/>
                </a:gradFill>
                <a:latin typeface="Segoe UI"/>
                <a:cs typeface="Segoe UI"/>
              </a:rPr>
              <a:t>Teach your apps to understand commands from your users</a:t>
            </a:r>
          </a:p>
        </p:txBody>
      </p:sp>
      <p:sp>
        <p:nvSpPr>
          <p:cNvPr id="85" name="TextBox 84">
            <a:extLst>
              <a:ext uri="{FF2B5EF4-FFF2-40B4-BE49-F238E27FC236}">
                <a16:creationId xmlns:a16="http://schemas.microsoft.com/office/drawing/2014/main" id="{2452DA1D-3A60-490B-A03A-486D2456894B}"/>
              </a:ext>
            </a:extLst>
          </p:cNvPr>
          <p:cNvSpPr txBox="1"/>
          <p:nvPr/>
        </p:nvSpPr>
        <p:spPr>
          <a:xfrm>
            <a:off x="2713650" y="2333370"/>
            <a:ext cx="1874927" cy="115724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367">
              <a:lnSpc>
                <a:spcPct val="90000"/>
              </a:lnSpc>
              <a:spcBef>
                <a:spcPts val="600"/>
              </a:spcBef>
              <a:defRPr/>
            </a:pPr>
            <a:r>
              <a:rPr lang="en-US">
                <a:gradFill>
                  <a:gsLst>
                    <a:gs pos="5245">
                      <a:schemeClr val="accent1"/>
                    </a:gs>
                    <a:gs pos="16000">
                      <a:schemeClr val="accent1"/>
                    </a:gs>
                  </a:gsLst>
                  <a:lin ang="5400000" scaled="0"/>
                </a:gradFill>
                <a:latin typeface="Segoe UI Semibold"/>
                <a:cs typeface="Segoe UI Semibold"/>
              </a:rPr>
              <a:t>Azure </a:t>
            </a:r>
            <a:br>
              <a:rPr lang="en-US">
                <a:gradFill>
                  <a:gsLst>
                    <a:gs pos="5245">
                      <a:schemeClr val="accent1"/>
                    </a:gs>
                    <a:gs pos="16000">
                      <a:schemeClr val="accent1"/>
                    </a:gs>
                  </a:gsLst>
                  <a:lin ang="5400000" scaled="0"/>
                </a:gradFill>
                <a:latin typeface="Segoe UI Semibold"/>
                <a:cs typeface="Segoe UI Semibold"/>
              </a:rPr>
            </a:br>
            <a:r>
              <a:rPr lang="en-US">
                <a:gradFill>
                  <a:gsLst>
                    <a:gs pos="5245">
                      <a:schemeClr val="accent1"/>
                    </a:gs>
                    <a:gs pos="16000">
                      <a:schemeClr val="accent1"/>
                    </a:gs>
                  </a:gsLst>
                  <a:lin ang="5400000" scaled="0"/>
                </a:gradFill>
                <a:latin typeface="Segoe UI Semibold"/>
                <a:cs typeface="Segoe UI Semibold"/>
              </a:rPr>
              <a:t>Search</a:t>
            </a:r>
          </a:p>
          <a:p>
            <a:pPr defTabSz="914367">
              <a:lnSpc>
                <a:spcPct val="90000"/>
              </a:lnSpc>
              <a:spcBef>
                <a:spcPts val="600"/>
              </a:spcBef>
              <a:defRPr/>
            </a:pPr>
            <a:r>
              <a:rPr lang="en-US" sz="1400">
                <a:gradFill>
                  <a:gsLst>
                    <a:gs pos="33217">
                      <a:schemeClr val="tx1"/>
                    </a:gs>
                    <a:gs pos="24000">
                      <a:schemeClr val="tx1"/>
                    </a:gs>
                  </a:gsLst>
                  <a:lin ang="5400000" scaled="0"/>
                </a:gradFill>
                <a:latin typeface="Segoe UI"/>
                <a:cs typeface="Segoe UI"/>
              </a:rPr>
              <a:t>Integrate search </a:t>
            </a:r>
            <a:br>
              <a:rPr lang="en-US" sz="1400">
                <a:gradFill>
                  <a:gsLst>
                    <a:gs pos="33217">
                      <a:schemeClr val="tx1"/>
                    </a:gs>
                    <a:gs pos="24000">
                      <a:schemeClr val="tx1"/>
                    </a:gs>
                  </a:gsLst>
                  <a:lin ang="5400000" scaled="0"/>
                </a:gradFill>
                <a:latin typeface="Segoe UI"/>
                <a:cs typeface="Segoe UI"/>
              </a:rPr>
            </a:br>
            <a:r>
              <a:rPr lang="en-US" sz="1400">
                <a:gradFill>
                  <a:gsLst>
                    <a:gs pos="33217">
                      <a:schemeClr val="tx1"/>
                    </a:gs>
                    <a:gs pos="24000">
                      <a:schemeClr val="tx1"/>
                    </a:gs>
                  </a:gsLst>
                  <a:lin ang="5400000" scaled="0"/>
                </a:gradFill>
                <a:latin typeface="Segoe UI"/>
                <a:cs typeface="Segoe UI"/>
              </a:rPr>
              <a:t>into a conversational experience</a:t>
            </a:r>
          </a:p>
        </p:txBody>
      </p:sp>
      <p:sp>
        <p:nvSpPr>
          <p:cNvPr id="88" name="TextBox 87">
            <a:extLst>
              <a:ext uri="{FF2B5EF4-FFF2-40B4-BE49-F238E27FC236}">
                <a16:creationId xmlns:a16="http://schemas.microsoft.com/office/drawing/2014/main" id="{9C45C472-3B4A-4171-A2A4-328D67696B79}"/>
              </a:ext>
            </a:extLst>
          </p:cNvPr>
          <p:cNvSpPr txBox="1"/>
          <p:nvPr/>
        </p:nvSpPr>
        <p:spPr>
          <a:xfrm>
            <a:off x="4839036" y="2333370"/>
            <a:ext cx="1874927" cy="135113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367">
              <a:lnSpc>
                <a:spcPct val="90000"/>
              </a:lnSpc>
              <a:spcBef>
                <a:spcPts val="600"/>
              </a:spcBef>
              <a:defRPr/>
            </a:pPr>
            <a:r>
              <a:rPr lang="en-US" err="1">
                <a:gradFill>
                  <a:gsLst>
                    <a:gs pos="5245">
                      <a:schemeClr val="accent1"/>
                    </a:gs>
                    <a:gs pos="16000">
                      <a:schemeClr val="accent1"/>
                    </a:gs>
                  </a:gsLst>
                  <a:lin ang="5400000" scaled="0"/>
                </a:gradFill>
                <a:latin typeface="Segoe UI Semibold"/>
                <a:cs typeface="Segoe UI Semibold"/>
              </a:rPr>
              <a:t>QnA</a:t>
            </a:r>
            <a:r>
              <a:rPr lang="en-US">
                <a:gradFill>
                  <a:gsLst>
                    <a:gs pos="5245">
                      <a:schemeClr val="accent1"/>
                    </a:gs>
                    <a:gs pos="16000">
                      <a:schemeClr val="accent1"/>
                    </a:gs>
                  </a:gsLst>
                  <a:lin ang="5400000" scaled="0"/>
                </a:gradFill>
                <a:latin typeface="Segoe UI Semibold"/>
                <a:cs typeface="Segoe UI Semibold"/>
              </a:rPr>
              <a:t> </a:t>
            </a:r>
            <a:br>
              <a:rPr lang="en-US">
                <a:gradFill>
                  <a:gsLst>
                    <a:gs pos="5245">
                      <a:schemeClr val="accent1"/>
                    </a:gs>
                    <a:gs pos="16000">
                      <a:schemeClr val="accent1"/>
                    </a:gs>
                  </a:gsLst>
                  <a:lin ang="5400000" scaled="0"/>
                </a:gradFill>
                <a:latin typeface="Segoe UI Semibold"/>
                <a:cs typeface="Segoe UI Semibold"/>
              </a:rPr>
            </a:br>
            <a:r>
              <a:rPr lang="en-US">
                <a:gradFill>
                  <a:gsLst>
                    <a:gs pos="5245">
                      <a:schemeClr val="accent1"/>
                    </a:gs>
                    <a:gs pos="16000">
                      <a:schemeClr val="accent1"/>
                    </a:gs>
                  </a:gsLst>
                  <a:lin ang="5400000" scaled="0"/>
                </a:gradFill>
                <a:latin typeface="Segoe UI Semibold"/>
                <a:cs typeface="Segoe UI Semibold"/>
              </a:rPr>
              <a:t>Maker</a:t>
            </a:r>
          </a:p>
          <a:p>
            <a:pPr defTabSz="914367">
              <a:lnSpc>
                <a:spcPct val="90000"/>
              </a:lnSpc>
              <a:spcBef>
                <a:spcPts val="600"/>
              </a:spcBef>
              <a:defRPr/>
            </a:pPr>
            <a:r>
              <a:rPr lang="en-US" sz="1400">
                <a:gradFill>
                  <a:gsLst>
                    <a:gs pos="33217">
                      <a:schemeClr val="tx1"/>
                    </a:gs>
                    <a:gs pos="24000">
                      <a:schemeClr val="tx1"/>
                    </a:gs>
                  </a:gsLst>
                  <a:lin ang="5400000" scaled="0"/>
                </a:gradFill>
                <a:latin typeface="Segoe UI"/>
                <a:cs typeface="Segoe UI"/>
              </a:rPr>
              <a:t>Distill information </a:t>
            </a:r>
            <a:br>
              <a:rPr lang="en-US" sz="1400">
                <a:gradFill>
                  <a:gsLst>
                    <a:gs pos="33217">
                      <a:schemeClr val="tx1"/>
                    </a:gs>
                    <a:gs pos="24000">
                      <a:schemeClr val="tx1"/>
                    </a:gs>
                  </a:gsLst>
                  <a:lin ang="5400000" scaled="0"/>
                </a:gradFill>
                <a:latin typeface="Segoe UI"/>
                <a:cs typeface="Segoe UI"/>
              </a:rPr>
            </a:br>
            <a:r>
              <a:rPr lang="en-US" sz="1400">
                <a:gradFill>
                  <a:gsLst>
                    <a:gs pos="33217">
                      <a:schemeClr val="tx1"/>
                    </a:gs>
                    <a:gs pos="24000">
                      <a:schemeClr val="tx1"/>
                    </a:gs>
                  </a:gsLst>
                  <a:lin ang="5400000" scaled="0"/>
                </a:gradFill>
                <a:latin typeface="Segoe UI"/>
                <a:cs typeface="Segoe UI"/>
              </a:rPr>
              <a:t>into conversational, easy-to-navigate answers</a:t>
            </a:r>
          </a:p>
        </p:txBody>
      </p:sp>
      <p:sp>
        <p:nvSpPr>
          <p:cNvPr id="91" name="TextBox 90">
            <a:extLst>
              <a:ext uri="{FF2B5EF4-FFF2-40B4-BE49-F238E27FC236}">
                <a16:creationId xmlns:a16="http://schemas.microsoft.com/office/drawing/2014/main" id="{40DBE69B-A290-4325-B869-F0AB47C625E0}"/>
              </a:ext>
            </a:extLst>
          </p:cNvPr>
          <p:cNvSpPr txBox="1"/>
          <p:nvPr/>
        </p:nvSpPr>
        <p:spPr>
          <a:xfrm>
            <a:off x="6964422" y="2333370"/>
            <a:ext cx="1874927" cy="76944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367">
              <a:lnSpc>
                <a:spcPct val="90000"/>
              </a:lnSpc>
              <a:spcBef>
                <a:spcPts val="600"/>
              </a:spcBef>
              <a:defRPr/>
            </a:pPr>
            <a:r>
              <a:rPr lang="en-US">
                <a:gradFill>
                  <a:gsLst>
                    <a:gs pos="5245">
                      <a:schemeClr val="accent1"/>
                    </a:gs>
                    <a:gs pos="16000">
                      <a:schemeClr val="accent1"/>
                    </a:gs>
                  </a:gsLst>
                  <a:lin ang="5400000" scaled="0"/>
                </a:gradFill>
                <a:latin typeface="Segoe UI Semibold"/>
                <a:cs typeface="Segoe UI Semibold"/>
              </a:rPr>
              <a:t>Conversation </a:t>
            </a:r>
            <a:br>
              <a:rPr lang="en-US">
                <a:gradFill>
                  <a:gsLst>
                    <a:gs pos="5245">
                      <a:schemeClr val="accent1"/>
                    </a:gs>
                    <a:gs pos="16000">
                      <a:schemeClr val="accent1"/>
                    </a:gs>
                  </a:gsLst>
                  <a:lin ang="5400000" scaled="0"/>
                </a:gradFill>
                <a:latin typeface="Segoe UI Semibold"/>
                <a:cs typeface="Segoe UI Semibold"/>
              </a:rPr>
            </a:br>
            <a:r>
              <a:rPr lang="en-US">
                <a:gradFill>
                  <a:gsLst>
                    <a:gs pos="5245">
                      <a:schemeClr val="accent1"/>
                    </a:gs>
                    <a:gs pos="16000">
                      <a:schemeClr val="accent1"/>
                    </a:gs>
                  </a:gsLst>
                  <a:lin ang="5400000" scaled="0"/>
                </a:gradFill>
                <a:latin typeface="Segoe UI Semibold"/>
                <a:cs typeface="Segoe UI Semibold"/>
              </a:rPr>
              <a:t>Learner</a:t>
            </a:r>
          </a:p>
          <a:p>
            <a:pPr marR="0" lvl="0" indent="0" defTabSz="914367" fontAlgn="auto">
              <a:lnSpc>
                <a:spcPct val="90000"/>
              </a:lnSpc>
              <a:spcBef>
                <a:spcPts val="600"/>
              </a:spcBef>
              <a:buClrTx/>
              <a:buSzTx/>
              <a:buFontTx/>
              <a:buNone/>
              <a:tabLst/>
              <a:defRPr/>
            </a:pPr>
            <a:r>
              <a:rPr lang="en-US" sz="1400">
                <a:gradFill>
                  <a:gsLst>
                    <a:gs pos="33217">
                      <a:schemeClr val="tx1"/>
                    </a:gs>
                    <a:gs pos="24000">
                      <a:schemeClr val="tx1"/>
                    </a:gs>
                  </a:gsLst>
                  <a:lin ang="5400000" scaled="0"/>
                </a:gradFill>
                <a:latin typeface="Segoe UI"/>
                <a:cs typeface="Segoe UI"/>
              </a:rPr>
              <a:t>Text goes here</a:t>
            </a:r>
          </a:p>
        </p:txBody>
      </p:sp>
      <p:sp>
        <p:nvSpPr>
          <p:cNvPr id="128" name="TextBox 127">
            <a:extLst>
              <a:ext uri="{FF2B5EF4-FFF2-40B4-BE49-F238E27FC236}">
                <a16:creationId xmlns:a16="http://schemas.microsoft.com/office/drawing/2014/main" id="{CDDA6C26-EC08-4B9A-97AD-A984623EF28E}"/>
              </a:ext>
            </a:extLst>
          </p:cNvPr>
          <p:cNvSpPr txBox="1"/>
          <p:nvPr/>
        </p:nvSpPr>
        <p:spPr>
          <a:xfrm>
            <a:off x="9089807" y="2333370"/>
            <a:ext cx="1874927" cy="76944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367">
              <a:lnSpc>
                <a:spcPct val="90000"/>
              </a:lnSpc>
              <a:spcBef>
                <a:spcPts val="600"/>
              </a:spcBef>
              <a:defRPr/>
            </a:pPr>
            <a:r>
              <a:rPr lang="en-US">
                <a:gradFill>
                  <a:gsLst>
                    <a:gs pos="5245">
                      <a:schemeClr val="accent1"/>
                    </a:gs>
                    <a:gs pos="16000">
                      <a:schemeClr val="accent1"/>
                    </a:gs>
                  </a:gsLst>
                  <a:lin ang="5400000" scaled="0"/>
                </a:gradFill>
                <a:latin typeface="Segoe UI Semibold"/>
                <a:cs typeface="Segoe UI Semibold"/>
              </a:rPr>
              <a:t>Personality </a:t>
            </a:r>
            <a:br>
              <a:rPr lang="en-US">
                <a:gradFill>
                  <a:gsLst>
                    <a:gs pos="5245">
                      <a:schemeClr val="accent1"/>
                    </a:gs>
                    <a:gs pos="16000">
                      <a:schemeClr val="accent1"/>
                    </a:gs>
                  </a:gsLst>
                  <a:lin ang="5400000" scaled="0"/>
                </a:gradFill>
                <a:latin typeface="Segoe UI Semibold"/>
                <a:cs typeface="Segoe UI Semibold"/>
              </a:rPr>
            </a:br>
            <a:r>
              <a:rPr lang="en-US">
                <a:gradFill>
                  <a:gsLst>
                    <a:gs pos="5245">
                      <a:schemeClr val="accent1"/>
                    </a:gs>
                    <a:gs pos="16000">
                      <a:schemeClr val="accent1"/>
                    </a:gs>
                  </a:gsLst>
                  <a:lin ang="5400000" scaled="0"/>
                </a:gradFill>
                <a:latin typeface="Segoe UI Semibold"/>
                <a:cs typeface="Segoe UI Semibold"/>
              </a:rPr>
              <a:t>Chat</a:t>
            </a:r>
          </a:p>
          <a:p>
            <a:pPr marR="0" lvl="0" indent="0" defTabSz="914367" fontAlgn="auto">
              <a:lnSpc>
                <a:spcPct val="90000"/>
              </a:lnSpc>
              <a:spcBef>
                <a:spcPts val="600"/>
              </a:spcBef>
              <a:buClrTx/>
              <a:buSzTx/>
              <a:buFontTx/>
              <a:buNone/>
              <a:tabLst/>
              <a:defRPr/>
            </a:pPr>
            <a:r>
              <a:rPr lang="en-US" sz="1400">
                <a:gradFill>
                  <a:gsLst>
                    <a:gs pos="33217">
                      <a:schemeClr val="tx1"/>
                    </a:gs>
                    <a:gs pos="24000">
                      <a:schemeClr val="tx1"/>
                    </a:gs>
                  </a:gsLst>
                  <a:lin ang="5400000" scaled="0"/>
                </a:gradFill>
                <a:latin typeface="Segoe UI"/>
                <a:cs typeface="Segoe UI"/>
              </a:rPr>
              <a:t>Text goes here</a:t>
            </a:r>
          </a:p>
        </p:txBody>
      </p:sp>
      <p:sp>
        <p:nvSpPr>
          <p:cNvPr id="129" name="people_23" title="Icon of a person with a chat bubble above them">
            <a:extLst>
              <a:ext uri="{FF2B5EF4-FFF2-40B4-BE49-F238E27FC236}">
                <a16:creationId xmlns:a16="http://schemas.microsoft.com/office/drawing/2014/main" id="{73636D85-89D3-4FA3-9BA7-A01BA0740DCD}"/>
              </a:ext>
            </a:extLst>
          </p:cNvPr>
          <p:cNvSpPr>
            <a:spLocks noChangeAspect="1" noEditPoints="1"/>
          </p:cNvSpPr>
          <p:nvPr/>
        </p:nvSpPr>
        <p:spPr bwMode="auto">
          <a:xfrm>
            <a:off x="9089807" y="1782641"/>
            <a:ext cx="369672" cy="365760"/>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Microsoft_E720" title="Icon of a microphone">
            <a:extLst>
              <a:ext uri="{FF2B5EF4-FFF2-40B4-BE49-F238E27FC236}">
                <a16:creationId xmlns:a16="http://schemas.microsoft.com/office/drawing/2014/main" id="{9A192839-1B49-482F-85FB-C08CCD865D1B}"/>
              </a:ext>
            </a:extLst>
          </p:cNvPr>
          <p:cNvSpPr>
            <a:spLocks noChangeAspect="1" noEditPoints="1"/>
          </p:cNvSpPr>
          <p:nvPr/>
        </p:nvSpPr>
        <p:spPr bwMode="auto">
          <a:xfrm>
            <a:off x="588262" y="4395722"/>
            <a:ext cx="222521" cy="333943"/>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Tree>
    <p:extLst>
      <p:ext uri="{BB962C8B-B14F-4D97-AF65-F5344CB8AC3E}">
        <p14:creationId xmlns:p14="http://schemas.microsoft.com/office/powerpoint/2010/main" val="10241215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a:xfrm>
            <a:off x="588263" y="457200"/>
            <a:ext cx="11018520" cy="553998"/>
          </a:xfrm>
        </p:spPr>
        <p:txBody>
          <a:bodyPr/>
          <a:lstStyle/>
          <a:p>
            <a:r>
              <a:rPr lang="en-US"/>
              <a:t>Language Understanding (LUIS)</a:t>
            </a:r>
          </a:p>
        </p:txBody>
      </p:sp>
      <p:sp>
        <p:nvSpPr>
          <p:cNvPr id="30" name="Rectangle 29">
            <a:extLst>
              <a:ext uri="{FF2B5EF4-FFF2-40B4-BE49-F238E27FC236}">
                <a16:creationId xmlns:a16="http://schemas.microsoft.com/office/drawing/2014/main" id="{B4028E94-76BE-4583-8B01-90BC9E1CA4F3}"/>
              </a:ext>
            </a:extLst>
          </p:cNvPr>
          <p:cNvSpPr>
            <a:spLocks/>
          </p:cNvSpPr>
          <p:nvPr/>
        </p:nvSpPr>
        <p:spPr>
          <a:xfrm>
            <a:off x="3250478" y="2855697"/>
            <a:ext cx="2374690" cy="2651760"/>
          </a:xfrm>
          <a:prstGeom prst="rect">
            <a:avLst/>
          </a:prstGeom>
          <a:noFill/>
          <a:ln w="19050">
            <a:solidFill>
              <a:schemeClr val="bg1">
                <a:lumMod val="85000"/>
              </a:schemeClr>
            </a:solidFill>
          </a:ln>
        </p:spPr>
        <p:txBody>
          <a:bodyPr wrap="square" lIns="182880" tIns="146304" rIns="182880" bIns="146304" anchor="b" anchorCtr="0">
            <a:noAutofit/>
          </a:bodyPr>
          <a:lstStyle/>
          <a:p>
            <a:pPr marL="0" marR="0" lvl="0" indent="0" defTabSz="1043394" rtl="0" eaLnBrk="1" fontAlgn="auto" latinLnBrk="0" hangingPunct="1">
              <a:lnSpc>
                <a:spcPct val="90000"/>
              </a:lnSpc>
              <a:spcBef>
                <a:spcPts val="0"/>
              </a:spcBef>
              <a:buClrTx/>
              <a:buSzTx/>
              <a:buFontTx/>
              <a:buNone/>
              <a:tabLst/>
              <a:defRPr/>
            </a:pPr>
            <a:r>
              <a:rPr kumimoji="0" lang="en-US" b="0" i="0" u="none" strike="noStrike" kern="1200" cap="none" spc="0" normalizeH="0" baseline="0" noProof="0">
                <a:ln>
                  <a:noFill/>
                </a:ln>
                <a:gradFill>
                  <a:gsLst>
                    <a:gs pos="37063">
                      <a:schemeClr val="tx1"/>
                    </a:gs>
                    <a:gs pos="52000">
                      <a:schemeClr val="tx1"/>
                    </a:gs>
                  </a:gsLst>
                  <a:lin ang="5400000" scaled="0"/>
                </a:gradFill>
                <a:effectLst/>
                <a:uLnTx/>
                <a:uFillTx/>
                <a:ea typeface="+mn-ea"/>
                <a:cs typeface="+mn-cs"/>
              </a:rPr>
              <a:t>Quickly build a custom language solution</a:t>
            </a:r>
          </a:p>
        </p:txBody>
      </p:sp>
      <p:sp>
        <p:nvSpPr>
          <p:cNvPr id="31" name="Rectangle 30">
            <a:extLst>
              <a:ext uri="{FF2B5EF4-FFF2-40B4-BE49-F238E27FC236}">
                <a16:creationId xmlns:a16="http://schemas.microsoft.com/office/drawing/2014/main" id="{96363DC5-9039-4BF5-9BDE-BE80EA40E649}"/>
              </a:ext>
            </a:extLst>
          </p:cNvPr>
          <p:cNvSpPr>
            <a:spLocks/>
          </p:cNvSpPr>
          <p:nvPr/>
        </p:nvSpPr>
        <p:spPr>
          <a:xfrm>
            <a:off x="5916831" y="2854011"/>
            <a:ext cx="2372628" cy="2651760"/>
          </a:xfrm>
          <a:prstGeom prst="rect">
            <a:avLst/>
          </a:prstGeom>
          <a:noFill/>
          <a:ln w="19050">
            <a:solidFill>
              <a:schemeClr val="bg1">
                <a:lumMod val="85000"/>
              </a:schemeClr>
            </a:solidFill>
          </a:ln>
        </p:spPr>
        <p:txBody>
          <a:bodyPr wrap="square" lIns="182880" tIns="146304" rIns="182880" bIns="146304" anchor="b" anchorCtr="0">
            <a:noAutofit/>
          </a:bodyPr>
          <a:lstStyle/>
          <a:p>
            <a:pPr marL="0" marR="0" lvl="0" indent="0" defTabSz="1043394" rtl="0" eaLnBrk="1" fontAlgn="auto" latinLnBrk="0" hangingPunct="1">
              <a:lnSpc>
                <a:spcPct val="90000"/>
              </a:lnSpc>
              <a:spcBef>
                <a:spcPts val="0"/>
              </a:spcBef>
              <a:buClrTx/>
              <a:buSzTx/>
              <a:buFontTx/>
              <a:buNone/>
              <a:tabLst/>
              <a:defRPr/>
            </a:pPr>
            <a:r>
              <a:rPr kumimoji="0" lang="en-US" b="0" i="0" u="none" strike="noStrike" kern="1200" cap="none" spc="0" normalizeH="0" baseline="0" noProof="0">
                <a:ln>
                  <a:noFill/>
                </a:ln>
                <a:gradFill>
                  <a:gsLst>
                    <a:gs pos="37063">
                      <a:schemeClr val="tx1"/>
                    </a:gs>
                    <a:gs pos="52000">
                      <a:schemeClr val="tx1"/>
                    </a:gs>
                  </a:gsLst>
                  <a:lin ang="5400000" scaled="0"/>
                </a:gradFill>
                <a:effectLst/>
                <a:uLnTx/>
                <a:uFillTx/>
                <a:ea typeface="+mn-ea"/>
                <a:cs typeface="+mn-cs"/>
              </a:rPr>
              <a:t>Always </a:t>
            </a:r>
            <a:br>
              <a:rPr kumimoji="0" lang="en-US" b="0" i="0" u="none" strike="noStrike" kern="1200" cap="none" spc="0" normalizeH="0" baseline="0" noProof="0">
                <a:ln>
                  <a:noFill/>
                </a:ln>
                <a:gradFill>
                  <a:gsLst>
                    <a:gs pos="37063">
                      <a:schemeClr val="tx1"/>
                    </a:gs>
                    <a:gs pos="52000">
                      <a:schemeClr val="tx1"/>
                    </a:gs>
                  </a:gsLst>
                  <a:lin ang="5400000" scaled="0"/>
                </a:gradFill>
                <a:effectLst/>
                <a:uLnTx/>
                <a:uFillTx/>
                <a:ea typeface="+mn-ea"/>
                <a:cs typeface="+mn-cs"/>
              </a:rPr>
            </a:br>
            <a:r>
              <a:rPr kumimoji="0" lang="en-US" b="0" i="0" u="none" strike="noStrike" kern="1200" cap="none" spc="0" normalizeH="0" baseline="0" noProof="0">
                <a:ln>
                  <a:noFill/>
                </a:ln>
                <a:gradFill>
                  <a:gsLst>
                    <a:gs pos="37063">
                      <a:schemeClr val="tx1"/>
                    </a:gs>
                    <a:gs pos="52000">
                      <a:schemeClr val="tx1"/>
                    </a:gs>
                  </a:gsLst>
                  <a:lin ang="5400000" scaled="0"/>
                </a:gradFill>
                <a:effectLst/>
                <a:uLnTx/>
                <a:uFillTx/>
                <a:ea typeface="+mn-ea"/>
                <a:cs typeface="+mn-cs"/>
              </a:rPr>
              <a:t>learning and improving</a:t>
            </a:r>
          </a:p>
        </p:txBody>
      </p:sp>
      <p:sp>
        <p:nvSpPr>
          <p:cNvPr id="32" name="Rectangle 31">
            <a:extLst>
              <a:ext uri="{FF2B5EF4-FFF2-40B4-BE49-F238E27FC236}">
                <a16:creationId xmlns:a16="http://schemas.microsoft.com/office/drawing/2014/main" id="{341548AD-9517-4B9E-9B4E-CF782124F2A4}"/>
              </a:ext>
            </a:extLst>
          </p:cNvPr>
          <p:cNvSpPr>
            <a:spLocks/>
          </p:cNvSpPr>
          <p:nvPr/>
        </p:nvSpPr>
        <p:spPr>
          <a:xfrm>
            <a:off x="8581122" y="2854011"/>
            <a:ext cx="2372628" cy="2651760"/>
          </a:xfrm>
          <a:prstGeom prst="rect">
            <a:avLst/>
          </a:prstGeom>
          <a:noFill/>
          <a:ln w="19050">
            <a:solidFill>
              <a:schemeClr val="bg1">
                <a:lumMod val="85000"/>
              </a:schemeClr>
            </a:solidFill>
          </a:ln>
        </p:spPr>
        <p:txBody>
          <a:bodyPr wrap="square" lIns="182880" tIns="146304" rIns="182880" bIns="146304" anchor="b" anchorCtr="0">
            <a:noAutofit/>
          </a:bodyPr>
          <a:lstStyle/>
          <a:p>
            <a:pPr marL="0" marR="0" lvl="0" indent="0" defTabSz="1043394" rtl="0" eaLnBrk="1" fontAlgn="auto" latinLnBrk="0" hangingPunct="1">
              <a:lnSpc>
                <a:spcPct val="90000"/>
              </a:lnSpc>
              <a:spcBef>
                <a:spcPts val="0"/>
              </a:spcBef>
              <a:buClrTx/>
              <a:buSzTx/>
              <a:buFontTx/>
              <a:buNone/>
              <a:tabLst/>
              <a:defRPr/>
            </a:pPr>
            <a:r>
              <a:rPr kumimoji="0" lang="en-US" b="0" i="0" u="none" strike="noStrike" kern="1200" cap="none" spc="0" normalizeH="0" baseline="0" noProof="0">
                <a:ln>
                  <a:noFill/>
                </a:ln>
                <a:gradFill>
                  <a:gsLst>
                    <a:gs pos="37063">
                      <a:schemeClr val="tx1"/>
                    </a:gs>
                    <a:gs pos="52000">
                      <a:schemeClr val="tx1"/>
                    </a:gs>
                  </a:gsLst>
                  <a:lin ang="5400000" scaled="0"/>
                </a:gradFill>
                <a:effectLst/>
                <a:uLnTx/>
                <a:uFillTx/>
                <a:ea typeface="+mn-ea"/>
                <a:cs typeface="+mn-cs"/>
              </a:rPr>
              <a:t>Enterprise-</a:t>
            </a:r>
            <a:br>
              <a:rPr kumimoji="0" lang="en-US" b="0" i="0" u="none" strike="noStrike" kern="1200" cap="none" spc="0" normalizeH="0" baseline="0" noProof="0">
                <a:ln>
                  <a:noFill/>
                </a:ln>
                <a:gradFill>
                  <a:gsLst>
                    <a:gs pos="37063">
                      <a:schemeClr val="tx1"/>
                    </a:gs>
                    <a:gs pos="52000">
                      <a:schemeClr val="tx1"/>
                    </a:gs>
                  </a:gsLst>
                  <a:lin ang="5400000" scaled="0"/>
                </a:gradFill>
                <a:effectLst/>
                <a:uLnTx/>
                <a:uFillTx/>
                <a:ea typeface="+mn-ea"/>
                <a:cs typeface="+mn-cs"/>
              </a:rPr>
            </a:br>
            <a:r>
              <a:rPr kumimoji="0" lang="en-US" b="0" i="0" u="none" strike="noStrike" kern="1200" cap="none" spc="0" normalizeH="0" baseline="0" noProof="0">
                <a:ln>
                  <a:noFill/>
                </a:ln>
                <a:gradFill>
                  <a:gsLst>
                    <a:gs pos="37063">
                      <a:schemeClr val="tx1"/>
                    </a:gs>
                    <a:gs pos="52000">
                      <a:schemeClr val="tx1"/>
                    </a:gs>
                  </a:gsLst>
                  <a:lin ang="5400000" scaled="0"/>
                </a:gradFill>
                <a:effectLst/>
                <a:uLnTx/>
                <a:uFillTx/>
                <a:ea typeface="+mn-ea"/>
                <a:cs typeface="+mn-cs"/>
              </a:rPr>
              <a:t>ready, available worldwide</a:t>
            </a:r>
          </a:p>
        </p:txBody>
      </p:sp>
      <p:sp>
        <p:nvSpPr>
          <p:cNvPr id="33" name="Rectangle 32">
            <a:extLst>
              <a:ext uri="{FF2B5EF4-FFF2-40B4-BE49-F238E27FC236}">
                <a16:creationId xmlns:a16="http://schemas.microsoft.com/office/drawing/2014/main" id="{393FCDB6-3A5D-4EF6-A705-C8DD9CCCDBAD}"/>
              </a:ext>
            </a:extLst>
          </p:cNvPr>
          <p:cNvSpPr>
            <a:spLocks/>
          </p:cNvSpPr>
          <p:nvPr/>
        </p:nvSpPr>
        <p:spPr>
          <a:xfrm>
            <a:off x="588261" y="2852310"/>
            <a:ext cx="2370554" cy="2651760"/>
          </a:xfrm>
          <a:prstGeom prst="rect">
            <a:avLst/>
          </a:prstGeom>
          <a:noFill/>
          <a:ln w="19050">
            <a:solidFill>
              <a:schemeClr val="bg1">
                <a:lumMod val="85000"/>
              </a:schemeClr>
            </a:solidFill>
          </a:ln>
        </p:spPr>
        <p:txBody>
          <a:bodyPr wrap="square" lIns="182880" tIns="146304" rIns="182880" bIns="146304" anchor="b" anchorCtr="0">
            <a:noAutofit/>
          </a:bodyPr>
          <a:lstStyle/>
          <a:p>
            <a:pPr marL="0" marR="0" lvl="0" indent="0" defTabSz="1043394" rtl="0" eaLnBrk="1" fontAlgn="auto" latinLnBrk="0" hangingPunct="1">
              <a:lnSpc>
                <a:spcPct val="90000"/>
              </a:lnSpc>
              <a:spcBef>
                <a:spcPts val="0"/>
              </a:spcBef>
              <a:buClrTx/>
              <a:buSzTx/>
              <a:buFontTx/>
              <a:buNone/>
              <a:tabLst/>
              <a:defRPr/>
            </a:pPr>
            <a:r>
              <a:rPr kumimoji="0" lang="en-US" b="0" i="0" u="none" strike="noStrike" kern="1200" cap="none" spc="0" normalizeH="0" baseline="0" noProof="0">
                <a:ln>
                  <a:noFill/>
                </a:ln>
                <a:gradFill>
                  <a:gsLst>
                    <a:gs pos="37063">
                      <a:schemeClr val="tx1"/>
                    </a:gs>
                    <a:gs pos="52000">
                      <a:schemeClr val="tx1"/>
                    </a:gs>
                  </a:gsLst>
                  <a:lin ang="5400000" scaled="0"/>
                </a:gradFill>
                <a:effectLst/>
                <a:uLnTx/>
                <a:uFillTx/>
                <a:ea typeface="+mn-ea"/>
                <a:cs typeface="+mn-cs"/>
              </a:rPr>
              <a:t>Add natural language to </a:t>
            </a:r>
            <a:br>
              <a:rPr kumimoji="0" lang="en-US" b="0" i="0" u="none" strike="noStrike" kern="1200" cap="none" spc="0" normalizeH="0" baseline="0" noProof="0">
                <a:ln>
                  <a:noFill/>
                </a:ln>
                <a:gradFill>
                  <a:gsLst>
                    <a:gs pos="37063">
                      <a:schemeClr val="tx1"/>
                    </a:gs>
                    <a:gs pos="52000">
                      <a:schemeClr val="tx1"/>
                    </a:gs>
                  </a:gsLst>
                  <a:lin ang="5400000" scaled="0"/>
                </a:gradFill>
                <a:effectLst/>
                <a:uLnTx/>
                <a:uFillTx/>
                <a:ea typeface="+mn-ea"/>
                <a:cs typeface="+mn-cs"/>
              </a:rPr>
            </a:br>
            <a:r>
              <a:rPr kumimoji="0" lang="en-US" b="0" i="0" u="none" strike="noStrike" kern="1200" cap="none" spc="0" normalizeH="0" baseline="0" noProof="0">
                <a:ln>
                  <a:noFill/>
                </a:ln>
                <a:gradFill>
                  <a:gsLst>
                    <a:gs pos="37063">
                      <a:schemeClr val="tx1"/>
                    </a:gs>
                    <a:gs pos="52000">
                      <a:schemeClr val="tx1"/>
                    </a:gs>
                  </a:gsLst>
                  <a:lin ang="5400000" scaled="0"/>
                </a:gradFill>
                <a:effectLst/>
                <a:uLnTx/>
                <a:uFillTx/>
                <a:ea typeface="+mn-ea"/>
                <a:cs typeface="+mn-cs"/>
              </a:rPr>
              <a:t>your apps</a:t>
            </a:r>
          </a:p>
        </p:txBody>
      </p:sp>
      <p:pic>
        <p:nvPicPr>
          <p:cNvPr id="1026" name="Picture 2" descr="https://luisweb.blob.core.windows.net/prod-assets/pages/home_page/LUIS-feat_monitor.png">
            <a:extLst>
              <a:ext uri="{FF2B5EF4-FFF2-40B4-BE49-F238E27FC236}">
                <a16:creationId xmlns:a16="http://schemas.microsoft.com/office/drawing/2014/main" id="{4F6576F3-35A7-4E60-9C17-F78B3D419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038" y="3121280"/>
            <a:ext cx="1774990" cy="11950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uisweb.blob.core.windows.net/prod-assets/pages/home_page/LUIS-feat_target.png">
            <a:extLst>
              <a:ext uri="{FF2B5EF4-FFF2-40B4-BE49-F238E27FC236}">
                <a16:creationId xmlns:a16="http://schemas.microsoft.com/office/drawing/2014/main" id="{12A7A697-ADAE-418B-82FE-84E69A0FA2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0747" y="3009059"/>
            <a:ext cx="1177911" cy="14195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uisweb.blob.core.windows.net/prod-assets/pages/home_page/LUIS-feat_prebuiltIcons.png">
            <a:extLst>
              <a:ext uri="{FF2B5EF4-FFF2-40B4-BE49-F238E27FC236}">
                <a16:creationId xmlns:a16="http://schemas.microsoft.com/office/drawing/2014/main" id="{5CCB396C-95BC-4CE9-90B3-41D27A56D1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4394" y="3174455"/>
            <a:ext cx="1661764" cy="10887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uisweb.blob.core.windows.net/prod-assets/pages/home_page/LUIS-feat_intelligence.png">
            <a:extLst>
              <a:ext uri="{FF2B5EF4-FFF2-40B4-BE49-F238E27FC236}">
                <a16:creationId xmlns:a16="http://schemas.microsoft.com/office/drawing/2014/main" id="{D6E8ECF7-91FE-495B-90AC-DE41DCDC82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177" y="3489323"/>
            <a:ext cx="1931655" cy="459007"/>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16">
            <a:extLst>
              <a:ext uri="{FF2B5EF4-FFF2-40B4-BE49-F238E27FC236}">
                <a16:creationId xmlns:a16="http://schemas.microsoft.com/office/drawing/2014/main" id="{9D650382-4DD8-432D-BE96-36621A2F5984}"/>
              </a:ext>
            </a:extLst>
          </p:cNvPr>
          <p:cNvSpPr txBox="1">
            <a:spLocks/>
          </p:cNvSpPr>
          <p:nvPr/>
        </p:nvSpPr>
        <p:spPr>
          <a:xfrm>
            <a:off x="584198" y="1442658"/>
            <a:ext cx="9144002" cy="997196"/>
          </a:xfrm>
          <a:prstGeom prst="rect">
            <a:avLst/>
          </a:prstGeom>
        </p:spPr>
        <p:txBody>
          <a:bodyPr vert="horz" wrap="square" lIns="0" tIns="0" rIns="0" bIns="0" rtlCol="0" anchor="t" anchorCtr="0">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90000"/>
              </a:lnSpc>
              <a:spcBef>
                <a:spcPts val="1800"/>
              </a:spcBef>
              <a:buSzPct val="90000"/>
              <a:defRPr/>
            </a:pPr>
            <a:r>
              <a:rPr lang="en-US" sz="2400" b="0" spc="0">
                <a:ln>
                  <a:noFill/>
                </a:ln>
                <a:gradFill>
                  <a:gsLst>
                    <a:gs pos="37063">
                      <a:schemeClr val="tx1"/>
                    </a:gs>
                    <a:gs pos="52000">
                      <a:schemeClr val="tx1"/>
                    </a:gs>
                  </a:gsLst>
                  <a:lin ang="5400000" scaled="0"/>
                </a:gradFill>
                <a:latin typeface="+mn-lt"/>
                <a:cs typeface="Segoe UI Semilight" panose="020B0402040204020203" pitchFamily="34" charset="0"/>
              </a:rPr>
              <a:t>Machine learning-based service to build natural language into apps, bots, and IoT devices. Quickly create enterprise-ready, custom models that continuously improve</a:t>
            </a:r>
          </a:p>
        </p:txBody>
      </p:sp>
      <p:sp>
        <p:nvSpPr>
          <p:cNvPr id="23" name="create" title="Icon of a pencil with an arrow around it pointing counterclockwise">
            <a:extLst>
              <a:ext uri="{FF2B5EF4-FFF2-40B4-BE49-F238E27FC236}">
                <a16:creationId xmlns:a16="http://schemas.microsoft.com/office/drawing/2014/main" id="{C01FE1DB-DC5B-424B-82E1-19AA3C09CEC7}"/>
              </a:ext>
            </a:extLst>
          </p:cNvPr>
          <p:cNvSpPr>
            <a:spLocks noChangeAspect="1" noEditPoints="1"/>
          </p:cNvSpPr>
          <p:nvPr/>
        </p:nvSpPr>
        <p:spPr bwMode="auto">
          <a:xfrm>
            <a:off x="11600033" y="1525961"/>
            <a:ext cx="244141" cy="239117"/>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Manufacturing_E99C" title="Icon of a robotic arm">
            <a:extLst>
              <a:ext uri="{FF2B5EF4-FFF2-40B4-BE49-F238E27FC236}">
                <a16:creationId xmlns:a16="http://schemas.microsoft.com/office/drawing/2014/main" id="{178826A6-2C22-49F3-9CE8-92709F717D31}"/>
              </a:ext>
            </a:extLst>
          </p:cNvPr>
          <p:cNvSpPr>
            <a:spLocks noChangeAspect="1" noEditPoints="1"/>
          </p:cNvSpPr>
          <p:nvPr/>
        </p:nvSpPr>
        <p:spPr bwMode="auto">
          <a:xfrm>
            <a:off x="11567491" y="2206525"/>
            <a:ext cx="309227" cy="302281"/>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st_4" title="Icon of a checklist">
            <a:extLst>
              <a:ext uri="{FF2B5EF4-FFF2-40B4-BE49-F238E27FC236}">
                <a16:creationId xmlns:a16="http://schemas.microsoft.com/office/drawing/2014/main" id="{7ADA9E86-A70B-4292-AFD6-DDD0E9A2925B}"/>
              </a:ext>
            </a:extLst>
          </p:cNvPr>
          <p:cNvSpPr>
            <a:spLocks noChangeAspect="1" noEditPoints="1"/>
          </p:cNvSpPr>
          <p:nvPr/>
        </p:nvSpPr>
        <p:spPr bwMode="auto">
          <a:xfrm>
            <a:off x="11583254" y="2975962"/>
            <a:ext cx="277697" cy="187693"/>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Browser_3" title="Icon of a browser window with an arrow pointing from the outside to the center">
            <a:extLst>
              <a:ext uri="{FF2B5EF4-FFF2-40B4-BE49-F238E27FC236}">
                <a16:creationId xmlns:a16="http://schemas.microsoft.com/office/drawing/2014/main" id="{B8A77F01-A331-4111-B33A-792877A75D6F}"/>
              </a:ext>
            </a:extLst>
          </p:cNvPr>
          <p:cNvSpPr>
            <a:spLocks noChangeAspect="1" noEditPoints="1"/>
          </p:cNvSpPr>
          <p:nvPr/>
        </p:nvSpPr>
        <p:spPr bwMode="auto">
          <a:xfrm>
            <a:off x="11602721" y="3668399"/>
            <a:ext cx="238764" cy="2271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Org_ECA6" title="Icon of three boxes in a bracket chart">
            <a:extLst>
              <a:ext uri="{FF2B5EF4-FFF2-40B4-BE49-F238E27FC236}">
                <a16:creationId xmlns:a16="http://schemas.microsoft.com/office/drawing/2014/main" id="{AED8FD7D-76EF-4E37-8B76-967F8D6138BA}"/>
              </a:ext>
            </a:extLst>
          </p:cNvPr>
          <p:cNvSpPr>
            <a:spLocks noChangeAspect="1" noEditPoints="1"/>
          </p:cNvSpPr>
          <p:nvPr/>
        </p:nvSpPr>
        <p:spPr bwMode="auto">
          <a:xfrm>
            <a:off x="11608603" y="4380542"/>
            <a:ext cx="226997" cy="2271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6" name="PageEdit_EFB8" title="Icon of a document with a pencil on top of it">
            <a:extLst>
              <a:ext uri="{FF2B5EF4-FFF2-40B4-BE49-F238E27FC236}">
                <a16:creationId xmlns:a16="http://schemas.microsoft.com/office/drawing/2014/main" id="{056EF722-4966-4545-97BE-CBF309A1AA9B}"/>
              </a:ext>
            </a:extLst>
          </p:cNvPr>
          <p:cNvSpPr>
            <a:spLocks noChangeAspect="1" noEditPoints="1"/>
          </p:cNvSpPr>
          <p:nvPr/>
        </p:nvSpPr>
        <p:spPr bwMode="auto">
          <a:xfrm>
            <a:off x="11648183" y="5097284"/>
            <a:ext cx="193639" cy="206462"/>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4958312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B1D33F-3716-46DB-9011-E5E7B5FB6A52}"/>
              </a:ext>
            </a:extLst>
          </p:cNvPr>
          <p:cNvSpPr>
            <a:spLocks noGrp="1"/>
          </p:cNvSpPr>
          <p:nvPr>
            <p:ph type="title"/>
          </p:nvPr>
        </p:nvSpPr>
        <p:spPr>
          <a:xfrm>
            <a:off x="588263" y="457200"/>
            <a:ext cx="11018520" cy="553998"/>
          </a:xfrm>
        </p:spPr>
        <p:txBody>
          <a:bodyPr/>
          <a:lstStyle/>
          <a:p>
            <a:pPr lvl="0">
              <a:defRPr/>
            </a:pPr>
            <a:r>
              <a:rPr lang="en-US"/>
              <a:t>New features</a:t>
            </a:r>
          </a:p>
        </p:txBody>
      </p:sp>
      <p:sp>
        <p:nvSpPr>
          <p:cNvPr id="24" name="Rectangle 23">
            <a:extLst>
              <a:ext uri="{FF2B5EF4-FFF2-40B4-BE49-F238E27FC236}">
                <a16:creationId xmlns:a16="http://schemas.microsoft.com/office/drawing/2014/main" id="{9BEC63A7-09F1-4658-9AFE-871BBAB08D0C}"/>
              </a:ext>
            </a:extLst>
          </p:cNvPr>
          <p:cNvSpPr/>
          <p:nvPr/>
        </p:nvSpPr>
        <p:spPr bwMode="auto">
          <a:xfrm>
            <a:off x="867073" y="1550760"/>
            <a:ext cx="3147716" cy="6647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14367">
              <a:lnSpc>
                <a:spcPct val="90000"/>
              </a:lnSpc>
              <a:defRPr/>
            </a:pPr>
            <a:r>
              <a:rPr lang="en-US" sz="2400">
                <a:gradFill>
                  <a:gsLst>
                    <a:gs pos="1748">
                      <a:schemeClr val="accent1"/>
                    </a:gs>
                    <a:gs pos="8042">
                      <a:schemeClr val="accent1"/>
                    </a:gs>
                  </a:gsLst>
                  <a:lin ang="5400000" scaled="0"/>
                </a:gradFill>
                <a:latin typeface="Segoe UI Semibold"/>
                <a:sym typeface="Segoe UI Semibold" panose="020B0702040204020203" pitchFamily="34" charset="0"/>
              </a:rPr>
              <a:t>Integrated </a:t>
            </a:r>
            <a:br>
              <a:rPr lang="en-US" sz="2400">
                <a:gradFill>
                  <a:gsLst>
                    <a:gs pos="1748">
                      <a:schemeClr val="accent1"/>
                    </a:gs>
                    <a:gs pos="8042">
                      <a:schemeClr val="accent1"/>
                    </a:gs>
                  </a:gsLst>
                  <a:lin ang="5400000" scaled="0"/>
                </a:gradFill>
                <a:latin typeface="Segoe UI Semibold"/>
                <a:sym typeface="Segoe UI Semibold" panose="020B0702040204020203" pitchFamily="34" charset="0"/>
              </a:rPr>
            </a:br>
            <a:r>
              <a:rPr lang="en-US" sz="2400">
                <a:gradFill>
                  <a:gsLst>
                    <a:gs pos="1748">
                      <a:schemeClr val="accent1"/>
                    </a:gs>
                    <a:gs pos="8042">
                      <a:schemeClr val="accent1"/>
                    </a:gs>
                  </a:gsLst>
                  <a:lin ang="5400000" scaled="0"/>
                </a:gradFill>
                <a:latin typeface="Segoe UI Semibold"/>
                <a:sym typeface="Segoe UI Semibold" panose="020B0702040204020203" pitchFamily="34" charset="0"/>
              </a:rPr>
              <a:t>experience</a:t>
            </a:r>
            <a:endParaRPr lang="en-US" sz="2400">
              <a:gradFill>
                <a:gsLst>
                  <a:gs pos="1748">
                    <a:schemeClr val="accent1"/>
                  </a:gs>
                  <a:gs pos="8042">
                    <a:schemeClr val="accent1"/>
                  </a:gs>
                </a:gsLst>
                <a:lin ang="5400000" scaled="0"/>
              </a:gradFill>
              <a:latin typeface="Segoe UI Semibold"/>
            </a:endParaRPr>
          </a:p>
        </p:txBody>
      </p:sp>
      <p:sp>
        <p:nvSpPr>
          <p:cNvPr id="25" name="Rectangle 24">
            <a:extLst>
              <a:ext uri="{FF2B5EF4-FFF2-40B4-BE49-F238E27FC236}">
                <a16:creationId xmlns:a16="http://schemas.microsoft.com/office/drawing/2014/main" id="{D8D6B568-2409-4098-A1CB-D3721D749224}"/>
              </a:ext>
            </a:extLst>
          </p:cNvPr>
          <p:cNvSpPr/>
          <p:nvPr/>
        </p:nvSpPr>
        <p:spPr>
          <a:xfrm>
            <a:off x="867072" y="2544274"/>
            <a:ext cx="2743200" cy="3477875"/>
          </a:xfrm>
          <a:prstGeom prst="rect">
            <a:avLst/>
          </a:prstGeom>
          <a:noFill/>
        </p:spPr>
        <p:txBody>
          <a:bodyPr wrap="square" lIns="0" tIns="0" rIns="0" bIns="0">
            <a:spAutoFit/>
          </a:bodyPr>
          <a:lstStyle/>
          <a:p>
            <a:pPr defTabSz="932742">
              <a:spcBef>
                <a:spcPts val="1800"/>
              </a:spcBef>
              <a:buSzPct val="100000"/>
              <a:defRPr/>
            </a:pPr>
            <a:r>
              <a:rPr lang="en-US" sz="1400" b="1">
                <a:gradFill>
                  <a:gsLst>
                    <a:gs pos="35664">
                      <a:schemeClr val="tx1"/>
                    </a:gs>
                    <a:gs pos="56000">
                      <a:schemeClr val="tx1"/>
                    </a:gs>
                  </a:gsLst>
                  <a:lin ang="5400000" scaled="0"/>
                </a:gradFill>
                <a:latin typeface="Segoe UI"/>
                <a:cs typeface="Segoe UI Semilight" panose="020B0402040204020203" pitchFamily="34" charset="0"/>
              </a:rPr>
              <a:t>Speech. </a:t>
            </a:r>
            <a:r>
              <a:rPr lang="en-US" sz="1400">
                <a:gradFill>
                  <a:gsLst>
                    <a:gs pos="35664">
                      <a:schemeClr val="tx1"/>
                    </a:gs>
                    <a:gs pos="56000">
                      <a:schemeClr val="tx1"/>
                    </a:gs>
                  </a:gsLst>
                  <a:lin ang="5400000" scaled="0"/>
                </a:gradFill>
                <a:latin typeface="Segoe UI"/>
                <a:cs typeface="Segoe UI Semilight" panose="020B0402040204020203" pitchFamily="34" charset="0"/>
              </a:rPr>
              <a:t>Speech priming now happens automatically when the LUIS app is published. A single </a:t>
            </a:r>
            <a:br>
              <a:rPr lang="en-US" sz="1400">
                <a:gradFill>
                  <a:gsLst>
                    <a:gs pos="35664">
                      <a:schemeClr val="tx1"/>
                    </a:gs>
                    <a:gs pos="56000">
                      <a:schemeClr val="tx1"/>
                    </a:gs>
                  </a:gsLst>
                  <a:lin ang="5400000" scaled="0"/>
                </a:gradFill>
                <a:latin typeface="Segoe UI"/>
                <a:cs typeface="Segoe UI Semilight" panose="020B0402040204020203" pitchFamily="34" charset="0"/>
              </a:rPr>
            </a:br>
            <a:r>
              <a:rPr lang="en-US" sz="1400">
                <a:gradFill>
                  <a:gsLst>
                    <a:gs pos="35664">
                      <a:schemeClr val="tx1"/>
                    </a:gs>
                    <a:gs pos="56000">
                      <a:schemeClr val="tx1"/>
                    </a:gs>
                  </a:gsLst>
                  <a:lin ang="5400000" scaled="0"/>
                </a:gradFill>
                <a:latin typeface="Segoe UI"/>
                <a:cs typeface="Segoe UI Semilight" panose="020B0402040204020203" pitchFamily="34" charset="0"/>
              </a:rPr>
              <a:t>key works for LUIS &amp; speech</a:t>
            </a:r>
          </a:p>
          <a:p>
            <a:pPr defTabSz="932742">
              <a:spcBef>
                <a:spcPts val="1800"/>
              </a:spcBef>
              <a:buSzPct val="100000"/>
              <a:defRPr/>
            </a:pPr>
            <a:r>
              <a:rPr lang="en-US" sz="1400" b="1">
                <a:gradFill>
                  <a:gsLst>
                    <a:gs pos="35664">
                      <a:schemeClr val="tx1"/>
                    </a:gs>
                    <a:gs pos="56000">
                      <a:schemeClr val="tx1"/>
                    </a:gs>
                  </a:gsLst>
                  <a:lin ang="5400000" scaled="0"/>
                </a:gradFill>
                <a:latin typeface="Segoe UI"/>
                <a:cs typeface="Segoe UI Semilight" panose="020B0402040204020203" pitchFamily="34" charset="0"/>
              </a:rPr>
              <a:t>Sentiment. </a:t>
            </a:r>
            <a:r>
              <a:rPr lang="en-US" sz="1400">
                <a:gradFill>
                  <a:gsLst>
                    <a:gs pos="35664">
                      <a:schemeClr val="tx1"/>
                    </a:gs>
                    <a:gs pos="56000">
                      <a:schemeClr val="tx1"/>
                    </a:gs>
                  </a:gsLst>
                  <a:lin ang="5400000" scaled="0"/>
                </a:gradFill>
                <a:latin typeface="Segoe UI"/>
                <a:cs typeface="Segoe UI Semilight" panose="020B0402040204020203" pitchFamily="34" charset="0"/>
              </a:rPr>
              <a:t>Sentiment analysis, commonly known as Text Analytics Cognitive Service, is now included as part of LUIS. This is included at no additional charge</a:t>
            </a:r>
          </a:p>
          <a:p>
            <a:pPr defTabSz="932742">
              <a:spcBef>
                <a:spcPts val="1800"/>
              </a:spcBef>
              <a:buSzPct val="100000"/>
              <a:defRPr/>
            </a:pPr>
            <a:r>
              <a:rPr lang="en-US" sz="1400" b="1">
                <a:gradFill>
                  <a:gsLst>
                    <a:gs pos="35664">
                      <a:schemeClr val="tx1"/>
                    </a:gs>
                    <a:gs pos="56000">
                      <a:schemeClr val="tx1"/>
                    </a:gs>
                  </a:gsLst>
                  <a:lin ang="5400000" scaled="0"/>
                </a:gradFill>
                <a:latin typeface="Segoe UI"/>
                <a:cs typeface="Segoe UI Semilight" panose="020B0402040204020203" pitchFamily="34" charset="0"/>
              </a:rPr>
              <a:t>Multi-lingual. </a:t>
            </a:r>
            <a:r>
              <a:rPr lang="en-US" sz="1400">
                <a:gradFill>
                  <a:gsLst>
                    <a:gs pos="35664">
                      <a:schemeClr val="tx1"/>
                    </a:gs>
                    <a:gs pos="56000">
                      <a:schemeClr val="tx1"/>
                    </a:gs>
                  </a:gsLst>
                  <a:lin ang="5400000" scaled="0"/>
                </a:gradFill>
                <a:latin typeface="Segoe UI"/>
                <a:cs typeface="Segoe UI Semilight" panose="020B0402040204020203" pitchFamily="34" charset="0"/>
              </a:rPr>
              <a:t>Build your LUIS application in one language, </a:t>
            </a:r>
            <a:br>
              <a:rPr lang="en-US" sz="1400">
                <a:gradFill>
                  <a:gsLst>
                    <a:gs pos="35664">
                      <a:schemeClr val="tx1"/>
                    </a:gs>
                    <a:gs pos="56000">
                      <a:schemeClr val="tx1"/>
                    </a:gs>
                  </a:gsLst>
                  <a:lin ang="5400000" scaled="0"/>
                </a:gradFill>
                <a:latin typeface="Segoe UI"/>
                <a:cs typeface="Segoe UI Semilight" panose="020B0402040204020203" pitchFamily="34" charset="0"/>
              </a:rPr>
            </a:br>
            <a:r>
              <a:rPr lang="en-US" sz="1400">
                <a:gradFill>
                  <a:gsLst>
                    <a:gs pos="35664">
                      <a:schemeClr val="tx1"/>
                    </a:gs>
                    <a:gs pos="56000">
                      <a:schemeClr val="tx1"/>
                    </a:gs>
                  </a:gsLst>
                  <a:lin ang="5400000" scaled="0"/>
                </a:gradFill>
                <a:latin typeface="Segoe UI"/>
                <a:cs typeface="Segoe UI Semilight" panose="020B0402040204020203" pitchFamily="34" charset="0"/>
              </a:rPr>
              <a:t>and Machine Translation is </a:t>
            </a:r>
            <a:br>
              <a:rPr lang="en-US" sz="1400">
                <a:gradFill>
                  <a:gsLst>
                    <a:gs pos="35664">
                      <a:schemeClr val="tx1"/>
                    </a:gs>
                    <a:gs pos="56000">
                      <a:schemeClr val="tx1"/>
                    </a:gs>
                  </a:gsLst>
                  <a:lin ang="5400000" scaled="0"/>
                </a:gradFill>
                <a:latin typeface="Segoe UI"/>
                <a:cs typeface="Segoe UI Semilight" panose="020B0402040204020203" pitchFamily="34" charset="0"/>
              </a:rPr>
            </a:br>
            <a:r>
              <a:rPr lang="en-US" sz="1400">
                <a:gradFill>
                  <a:gsLst>
                    <a:gs pos="35664">
                      <a:schemeClr val="tx1"/>
                    </a:gs>
                    <a:gs pos="56000">
                      <a:schemeClr val="tx1"/>
                    </a:gs>
                  </a:gsLst>
                  <a:lin ang="5400000" scaled="0"/>
                </a:gradFill>
                <a:latin typeface="Segoe UI"/>
                <a:cs typeface="Segoe UI Semilight" panose="020B0402040204020203" pitchFamily="34" charset="0"/>
              </a:rPr>
              <a:t>used enable the bot to work </a:t>
            </a:r>
            <a:br>
              <a:rPr lang="en-US" sz="1400">
                <a:gradFill>
                  <a:gsLst>
                    <a:gs pos="35664">
                      <a:schemeClr val="tx1"/>
                    </a:gs>
                    <a:gs pos="56000">
                      <a:schemeClr val="tx1"/>
                    </a:gs>
                  </a:gsLst>
                  <a:lin ang="5400000" scaled="0"/>
                </a:gradFill>
                <a:latin typeface="Segoe UI"/>
                <a:cs typeface="Segoe UI Semilight" panose="020B0402040204020203" pitchFamily="34" charset="0"/>
              </a:rPr>
            </a:br>
            <a:r>
              <a:rPr lang="en-US" sz="1400">
                <a:gradFill>
                  <a:gsLst>
                    <a:gs pos="35664">
                      <a:schemeClr val="tx1"/>
                    </a:gs>
                    <a:gs pos="56000">
                      <a:schemeClr val="tx1"/>
                    </a:gs>
                  </a:gsLst>
                  <a:lin ang="5400000" scaled="0"/>
                </a:gradFill>
                <a:latin typeface="Segoe UI"/>
                <a:cs typeface="Segoe UI Semilight" panose="020B0402040204020203" pitchFamily="34" charset="0"/>
              </a:rPr>
              <a:t>with multiple languages</a:t>
            </a:r>
          </a:p>
        </p:txBody>
      </p:sp>
      <p:sp>
        <p:nvSpPr>
          <p:cNvPr id="30" name="Rectangle 17">
            <a:extLst>
              <a:ext uri="{FF2B5EF4-FFF2-40B4-BE49-F238E27FC236}">
                <a16:creationId xmlns:a16="http://schemas.microsoft.com/office/drawing/2014/main" id="{EE67ECD7-A1A4-4A3E-8FEE-13CF05A02D22}"/>
              </a:ext>
            </a:extLst>
          </p:cNvPr>
          <p:cNvSpPr/>
          <p:nvPr/>
        </p:nvSpPr>
        <p:spPr bwMode="auto">
          <a:xfrm>
            <a:off x="588263" y="1889915"/>
            <a:ext cx="182880" cy="3145635"/>
          </a:xfrm>
          <a:custGeom>
            <a:avLst/>
            <a:gdLst>
              <a:gd name="connsiteX0" fmla="*/ 0 w 365760"/>
              <a:gd name="connsiteY0" fmla="*/ 0 h 4572000"/>
              <a:gd name="connsiteX1" fmla="*/ 365760 w 365760"/>
              <a:gd name="connsiteY1" fmla="*/ 0 h 4572000"/>
              <a:gd name="connsiteX2" fmla="*/ 365760 w 365760"/>
              <a:gd name="connsiteY2" fmla="*/ 4572000 h 4572000"/>
              <a:gd name="connsiteX3" fmla="*/ 0 w 365760"/>
              <a:gd name="connsiteY3" fmla="*/ 4572000 h 4572000"/>
              <a:gd name="connsiteX4" fmla="*/ 0 w 365760"/>
              <a:gd name="connsiteY4" fmla="*/ 0 h 4572000"/>
              <a:gd name="connsiteX0" fmla="*/ 365760 w 457200"/>
              <a:gd name="connsiteY0" fmla="*/ 4572000 h 4663440"/>
              <a:gd name="connsiteX1" fmla="*/ 0 w 457200"/>
              <a:gd name="connsiteY1" fmla="*/ 4572000 h 4663440"/>
              <a:gd name="connsiteX2" fmla="*/ 0 w 457200"/>
              <a:gd name="connsiteY2" fmla="*/ 0 h 4663440"/>
              <a:gd name="connsiteX3" fmla="*/ 365760 w 457200"/>
              <a:gd name="connsiteY3" fmla="*/ 0 h 4663440"/>
              <a:gd name="connsiteX4" fmla="*/ 457200 w 457200"/>
              <a:gd name="connsiteY4" fmla="*/ 4663440 h 4663440"/>
              <a:gd name="connsiteX0" fmla="*/ 365760 w 365760"/>
              <a:gd name="connsiteY0" fmla="*/ 4572000 h 4572000"/>
              <a:gd name="connsiteX1" fmla="*/ 0 w 365760"/>
              <a:gd name="connsiteY1" fmla="*/ 4572000 h 4572000"/>
              <a:gd name="connsiteX2" fmla="*/ 0 w 365760"/>
              <a:gd name="connsiteY2" fmla="*/ 0 h 4572000"/>
              <a:gd name="connsiteX3" fmla="*/ 365760 w 365760"/>
              <a:gd name="connsiteY3" fmla="*/ 0 h 4572000"/>
            </a:gdLst>
            <a:ahLst/>
            <a:cxnLst>
              <a:cxn ang="0">
                <a:pos x="connsiteX0" y="connsiteY0"/>
              </a:cxn>
              <a:cxn ang="0">
                <a:pos x="connsiteX1" y="connsiteY1"/>
              </a:cxn>
              <a:cxn ang="0">
                <a:pos x="connsiteX2" y="connsiteY2"/>
              </a:cxn>
              <a:cxn ang="0">
                <a:pos x="connsiteX3" y="connsiteY3"/>
              </a:cxn>
            </a:cxnLst>
            <a:rect l="l" t="t" r="r" b="b"/>
            <a:pathLst>
              <a:path w="365760" h="4572000">
                <a:moveTo>
                  <a:pt x="365760" y="4572000"/>
                </a:moveTo>
                <a:lnTo>
                  <a:pt x="0" y="4572000"/>
                </a:lnTo>
                <a:lnTo>
                  <a:pt x="0" y="0"/>
                </a:lnTo>
                <a:lnTo>
                  <a:pt x="365760" y="0"/>
                </a:lnTo>
              </a:path>
            </a:pathLst>
          </a:cu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3" name="Oval 32">
            <a:extLst>
              <a:ext uri="{FF2B5EF4-FFF2-40B4-BE49-F238E27FC236}">
                <a16:creationId xmlns:a16="http://schemas.microsoft.com/office/drawing/2014/main" id="{B0C15246-BFB8-46D8-811A-E7DABEFFE70E}"/>
              </a:ext>
            </a:extLst>
          </p:cNvPr>
          <p:cNvSpPr/>
          <p:nvPr/>
        </p:nvSpPr>
        <p:spPr bwMode="auto">
          <a:xfrm>
            <a:off x="525808" y="2596734"/>
            <a:ext cx="124910" cy="124910"/>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endParaRPr lang="en-IN" err="1">
              <a:solidFill>
                <a:srgbClr val="FFFFFF"/>
              </a:solidFill>
              <a:latin typeface="Segoe UI Semibold"/>
            </a:endParaRPr>
          </a:p>
        </p:txBody>
      </p:sp>
      <p:sp>
        <p:nvSpPr>
          <p:cNvPr id="34" name="Oval 33">
            <a:extLst>
              <a:ext uri="{FF2B5EF4-FFF2-40B4-BE49-F238E27FC236}">
                <a16:creationId xmlns:a16="http://schemas.microsoft.com/office/drawing/2014/main" id="{56D8AF1C-74E0-4B52-AF6E-773493A26BE5}"/>
              </a:ext>
            </a:extLst>
          </p:cNvPr>
          <p:cNvSpPr/>
          <p:nvPr/>
        </p:nvSpPr>
        <p:spPr bwMode="auto">
          <a:xfrm>
            <a:off x="525808" y="3678505"/>
            <a:ext cx="124910" cy="124910"/>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endParaRPr lang="en-IN" err="1">
              <a:solidFill>
                <a:srgbClr val="FFFFFF"/>
              </a:solidFill>
              <a:latin typeface="Segoe UI Semibold"/>
            </a:endParaRPr>
          </a:p>
        </p:txBody>
      </p:sp>
      <p:sp>
        <p:nvSpPr>
          <p:cNvPr id="35" name="Oval 34">
            <a:extLst>
              <a:ext uri="{FF2B5EF4-FFF2-40B4-BE49-F238E27FC236}">
                <a16:creationId xmlns:a16="http://schemas.microsoft.com/office/drawing/2014/main" id="{0A889D52-E805-4AF5-A1B4-3341FE598689}"/>
              </a:ext>
            </a:extLst>
          </p:cNvPr>
          <p:cNvSpPr/>
          <p:nvPr/>
        </p:nvSpPr>
        <p:spPr bwMode="auto">
          <a:xfrm>
            <a:off x="525808" y="4969826"/>
            <a:ext cx="124910" cy="124910"/>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endParaRPr lang="en-IN" err="1">
              <a:solidFill>
                <a:srgbClr val="FFFFFF"/>
              </a:solidFill>
              <a:latin typeface="Segoe UI Semibold"/>
            </a:endParaRPr>
          </a:p>
        </p:txBody>
      </p:sp>
      <p:sp>
        <p:nvSpPr>
          <p:cNvPr id="39" name="Rectangle 38">
            <a:extLst>
              <a:ext uri="{FF2B5EF4-FFF2-40B4-BE49-F238E27FC236}">
                <a16:creationId xmlns:a16="http://schemas.microsoft.com/office/drawing/2014/main" id="{CCEFEE5D-1693-4262-9F35-BBD0446359AE}"/>
              </a:ext>
            </a:extLst>
          </p:cNvPr>
          <p:cNvSpPr/>
          <p:nvPr/>
        </p:nvSpPr>
        <p:spPr bwMode="auto">
          <a:xfrm>
            <a:off x="4643806" y="1550760"/>
            <a:ext cx="3147716" cy="6647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14367" fontAlgn="base">
              <a:lnSpc>
                <a:spcPct val="90000"/>
              </a:lnSpc>
              <a:spcBef>
                <a:spcPct val="0"/>
              </a:spcBef>
              <a:spcAft>
                <a:spcPct val="0"/>
              </a:spcAft>
              <a:defRPr/>
            </a:pPr>
            <a:r>
              <a:rPr lang="en-US" sz="2400">
                <a:gradFill>
                  <a:gsLst>
                    <a:gs pos="1748">
                      <a:schemeClr val="accent1"/>
                    </a:gs>
                    <a:gs pos="8042">
                      <a:schemeClr val="accent1"/>
                    </a:gs>
                  </a:gsLst>
                  <a:lin ang="5400000" scaled="0"/>
                </a:gradFill>
                <a:latin typeface="Segoe UI Semibold"/>
              </a:rPr>
              <a:t>Enterprise-grade </a:t>
            </a:r>
            <a:br>
              <a:rPr lang="en-US" sz="2400">
                <a:gradFill>
                  <a:gsLst>
                    <a:gs pos="1748">
                      <a:schemeClr val="accent1"/>
                    </a:gs>
                    <a:gs pos="8042">
                      <a:schemeClr val="accent1"/>
                    </a:gs>
                  </a:gsLst>
                  <a:lin ang="5400000" scaled="0"/>
                </a:gradFill>
                <a:latin typeface="Segoe UI Semibold"/>
              </a:rPr>
            </a:br>
            <a:r>
              <a:rPr lang="en-US" sz="2400">
                <a:gradFill>
                  <a:gsLst>
                    <a:gs pos="1748">
                      <a:schemeClr val="accent1"/>
                    </a:gs>
                    <a:gs pos="8042">
                      <a:schemeClr val="accent1"/>
                    </a:gs>
                  </a:gsLst>
                  <a:lin ang="5400000" scaled="0"/>
                </a:gradFill>
                <a:latin typeface="Segoe UI Semibold"/>
              </a:rPr>
              <a:t>service</a:t>
            </a:r>
          </a:p>
        </p:txBody>
      </p:sp>
      <p:sp>
        <p:nvSpPr>
          <p:cNvPr id="40" name="Rectangle 39">
            <a:extLst>
              <a:ext uri="{FF2B5EF4-FFF2-40B4-BE49-F238E27FC236}">
                <a16:creationId xmlns:a16="http://schemas.microsoft.com/office/drawing/2014/main" id="{5C447F98-4E94-4632-B7EE-9B2D83C341AE}"/>
              </a:ext>
            </a:extLst>
          </p:cNvPr>
          <p:cNvSpPr/>
          <p:nvPr/>
        </p:nvSpPr>
        <p:spPr>
          <a:xfrm>
            <a:off x="4643805" y="2544274"/>
            <a:ext cx="2743200" cy="1538883"/>
          </a:xfrm>
          <a:prstGeom prst="rect">
            <a:avLst/>
          </a:prstGeom>
          <a:noFill/>
        </p:spPr>
        <p:txBody>
          <a:bodyPr wrap="square" lIns="0" tIns="0" rIns="0" bIns="0">
            <a:spAutoFit/>
          </a:bodyPr>
          <a:lstStyle/>
          <a:p>
            <a:pPr lvl="0" defTabSz="932742" fontAlgn="base">
              <a:spcBef>
                <a:spcPts val="1800"/>
              </a:spcBef>
              <a:buSzPct val="100000"/>
              <a:defRPr/>
            </a:pPr>
            <a:r>
              <a:rPr lang="en-US" sz="1400">
                <a:gradFill>
                  <a:gsLst>
                    <a:gs pos="35664">
                      <a:schemeClr val="tx1"/>
                    </a:gs>
                    <a:gs pos="56000">
                      <a:schemeClr val="tx1"/>
                    </a:gs>
                  </a:gsLst>
                  <a:lin ang="5400000" scaled="0"/>
                </a:gradFill>
                <a:latin typeface="Segoe UI"/>
                <a:cs typeface="Segoe UI Semilight" panose="020B0402040204020203" pitchFamily="34" charset="0"/>
              </a:rPr>
              <a:t>GA service. GA since</a:t>
            </a:r>
            <a:br>
              <a:rPr lang="en-US" sz="1400">
                <a:gradFill>
                  <a:gsLst>
                    <a:gs pos="35664">
                      <a:schemeClr val="tx1"/>
                    </a:gs>
                    <a:gs pos="56000">
                      <a:schemeClr val="tx1"/>
                    </a:gs>
                  </a:gsLst>
                  <a:lin ang="5400000" scaled="0"/>
                </a:gradFill>
                <a:latin typeface="Segoe UI"/>
                <a:cs typeface="Segoe UI Semilight" panose="020B0402040204020203" pitchFamily="34" charset="0"/>
              </a:rPr>
            </a:br>
            <a:r>
              <a:rPr lang="en-US" sz="1400">
                <a:gradFill>
                  <a:gsLst>
                    <a:gs pos="35664">
                      <a:schemeClr val="tx1"/>
                    </a:gs>
                    <a:gs pos="56000">
                      <a:schemeClr val="tx1"/>
                    </a:gs>
                  </a:gsLst>
                  <a:lin ang="5400000" scaled="0"/>
                </a:gradFill>
                <a:latin typeface="Segoe UI"/>
                <a:cs typeface="Segoe UI Semilight" panose="020B0402040204020203" pitchFamily="34" charset="0"/>
              </a:rPr>
              <a:t>December 2017, with SLAs, multiple pricing tiers </a:t>
            </a:r>
          </a:p>
          <a:p>
            <a:pPr lvl="0" defTabSz="932742" fontAlgn="base">
              <a:spcBef>
                <a:spcPts val="1800"/>
              </a:spcBef>
              <a:buSzPct val="100000"/>
              <a:defRPr/>
            </a:pPr>
            <a:r>
              <a:rPr lang="en-US" sz="1400">
                <a:gradFill>
                  <a:gsLst>
                    <a:gs pos="35664">
                      <a:schemeClr val="tx1"/>
                    </a:gs>
                    <a:gs pos="56000">
                      <a:schemeClr val="tx1"/>
                    </a:gs>
                  </a:gsLst>
                  <a:lin ang="5400000" scaled="0"/>
                </a:gradFill>
                <a:latin typeface="Segoe UI"/>
                <a:cs typeface="Segoe UI Semilight" panose="020B0402040204020203" pitchFamily="34" charset="0"/>
              </a:rPr>
              <a:t>GDPR, ISO, &amp; HIPAA compliance</a:t>
            </a:r>
          </a:p>
          <a:p>
            <a:pPr lvl="0" defTabSz="932742" fontAlgn="base">
              <a:spcBef>
                <a:spcPts val="1800"/>
              </a:spcBef>
              <a:buSzPct val="100000"/>
              <a:defRPr/>
            </a:pPr>
            <a:r>
              <a:rPr lang="en-US" sz="1400">
                <a:gradFill>
                  <a:gsLst>
                    <a:gs pos="35664">
                      <a:schemeClr val="tx1"/>
                    </a:gs>
                    <a:gs pos="56000">
                      <a:schemeClr val="tx1"/>
                    </a:gs>
                  </a:gsLst>
                  <a:lin ang="5400000" scaled="0"/>
                </a:gradFill>
                <a:latin typeface="Segoe UI"/>
                <a:cs typeface="Segoe UI Semilight" panose="020B0402040204020203" pitchFamily="34" charset="0"/>
              </a:rPr>
              <a:t>12 languages &amp; 13 Azure regions </a:t>
            </a:r>
          </a:p>
        </p:txBody>
      </p:sp>
      <p:sp>
        <p:nvSpPr>
          <p:cNvPr id="41" name="Rectangle 17">
            <a:extLst>
              <a:ext uri="{FF2B5EF4-FFF2-40B4-BE49-F238E27FC236}">
                <a16:creationId xmlns:a16="http://schemas.microsoft.com/office/drawing/2014/main" id="{DBB914CA-CE84-4202-BB2B-D1B44766624A}"/>
              </a:ext>
            </a:extLst>
          </p:cNvPr>
          <p:cNvSpPr/>
          <p:nvPr/>
        </p:nvSpPr>
        <p:spPr bwMode="auto">
          <a:xfrm>
            <a:off x="4364996" y="1889915"/>
            <a:ext cx="182880" cy="2078835"/>
          </a:xfrm>
          <a:custGeom>
            <a:avLst/>
            <a:gdLst>
              <a:gd name="connsiteX0" fmla="*/ 0 w 365760"/>
              <a:gd name="connsiteY0" fmla="*/ 0 h 4572000"/>
              <a:gd name="connsiteX1" fmla="*/ 365760 w 365760"/>
              <a:gd name="connsiteY1" fmla="*/ 0 h 4572000"/>
              <a:gd name="connsiteX2" fmla="*/ 365760 w 365760"/>
              <a:gd name="connsiteY2" fmla="*/ 4572000 h 4572000"/>
              <a:gd name="connsiteX3" fmla="*/ 0 w 365760"/>
              <a:gd name="connsiteY3" fmla="*/ 4572000 h 4572000"/>
              <a:gd name="connsiteX4" fmla="*/ 0 w 365760"/>
              <a:gd name="connsiteY4" fmla="*/ 0 h 4572000"/>
              <a:gd name="connsiteX0" fmla="*/ 365760 w 457200"/>
              <a:gd name="connsiteY0" fmla="*/ 4572000 h 4663440"/>
              <a:gd name="connsiteX1" fmla="*/ 0 w 457200"/>
              <a:gd name="connsiteY1" fmla="*/ 4572000 h 4663440"/>
              <a:gd name="connsiteX2" fmla="*/ 0 w 457200"/>
              <a:gd name="connsiteY2" fmla="*/ 0 h 4663440"/>
              <a:gd name="connsiteX3" fmla="*/ 365760 w 457200"/>
              <a:gd name="connsiteY3" fmla="*/ 0 h 4663440"/>
              <a:gd name="connsiteX4" fmla="*/ 457200 w 457200"/>
              <a:gd name="connsiteY4" fmla="*/ 4663440 h 4663440"/>
              <a:gd name="connsiteX0" fmla="*/ 365760 w 365760"/>
              <a:gd name="connsiteY0" fmla="*/ 4572000 h 4572000"/>
              <a:gd name="connsiteX1" fmla="*/ 0 w 365760"/>
              <a:gd name="connsiteY1" fmla="*/ 4572000 h 4572000"/>
              <a:gd name="connsiteX2" fmla="*/ 0 w 365760"/>
              <a:gd name="connsiteY2" fmla="*/ 0 h 4572000"/>
              <a:gd name="connsiteX3" fmla="*/ 365760 w 365760"/>
              <a:gd name="connsiteY3" fmla="*/ 0 h 4572000"/>
            </a:gdLst>
            <a:ahLst/>
            <a:cxnLst>
              <a:cxn ang="0">
                <a:pos x="connsiteX0" y="connsiteY0"/>
              </a:cxn>
              <a:cxn ang="0">
                <a:pos x="connsiteX1" y="connsiteY1"/>
              </a:cxn>
              <a:cxn ang="0">
                <a:pos x="connsiteX2" y="connsiteY2"/>
              </a:cxn>
              <a:cxn ang="0">
                <a:pos x="connsiteX3" y="connsiteY3"/>
              </a:cxn>
            </a:cxnLst>
            <a:rect l="l" t="t" r="r" b="b"/>
            <a:pathLst>
              <a:path w="365760" h="4572000">
                <a:moveTo>
                  <a:pt x="365760" y="4572000"/>
                </a:moveTo>
                <a:lnTo>
                  <a:pt x="0" y="4572000"/>
                </a:lnTo>
                <a:lnTo>
                  <a:pt x="0" y="0"/>
                </a:lnTo>
                <a:lnTo>
                  <a:pt x="365760" y="0"/>
                </a:lnTo>
              </a:path>
            </a:pathLst>
          </a:cu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2" name="Oval 41">
            <a:extLst>
              <a:ext uri="{FF2B5EF4-FFF2-40B4-BE49-F238E27FC236}">
                <a16:creationId xmlns:a16="http://schemas.microsoft.com/office/drawing/2014/main" id="{483A1041-787E-4196-AB14-D38CB36570DC}"/>
              </a:ext>
            </a:extLst>
          </p:cNvPr>
          <p:cNvSpPr/>
          <p:nvPr/>
        </p:nvSpPr>
        <p:spPr bwMode="auto">
          <a:xfrm>
            <a:off x="4302541" y="2596734"/>
            <a:ext cx="124910" cy="124910"/>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endParaRPr lang="en-IN" err="1">
              <a:solidFill>
                <a:srgbClr val="FFFFFF"/>
              </a:solidFill>
              <a:latin typeface="Segoe UI Semibold"/>
            </a:endParaRPr>
          </a:p>
        </p:txBody>
      </p:sp>
      <p:sp>
        <p:nvSpPr>
          <p:cNvPr id="43" name="Oval 42">
            <a:extLst>
              <a:ext uri="{FF2B5EF4-FFF2-40B4-BE49-F238E27FC236}">
                <a16:creationId xmlns:a16="http://schemas.microsoft.com/office/drawing/2014/main" id="{E888D7C9-7BC9-475A-B62F-CB4EED1AC6A9}"/>
              </a:ext>
            </a:extLst>
          </p:cNvPr>
          <p:cNvSpPr/>
          <p:nvPr/>
        </p:nvSpPr>
        <p:spPr bwMode="auto">
          <a:xfrm>
            <a:off x="4302541" y="3466415"/>
            <a:ext cx="124910" cy="124910"/>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endParaRPr lang="en-IN" err="1">
              <a:solidFill>
                <a:srgbClr val="FFFFFF"/>
              </a:solidFill>
              <a:latin typeface="Segoe UI Semibold"/>
            </a:endParaRPr>
          </a:p>
        </p:txBody>
      </p:sp>
      <p:sp>
        <p:nvSpPr>
          <p:cNvPr id="44" name="Oval 43">
            <a:extLst>
              <a:ext uri="{FF2B5EF4-FFF2-40B4-BE49-F238E27FC236}">
                <a16:creationId xmlns:a16="http://schemas.microsoft.com/office/drawing/2014/main" id="{94665B4F-8B12-4042-B6F4-9865677CE2D6}"/>
              </a:ext>
            </a:extLst>
          </p:cNvPr>
          <p:cNvSpPr/>
          <p:nvPr/>
        </p:nvSpPr>
        <p:spPr bwMode="auto">
          <a:xfrm>
            <a:off x="4302541" y="3903026"/>
            <a:ext cx="124910" cy="124910"/>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endParaRPr lang="en-IN" err="1">
              <a:solidFill>
                <a:srgbClr val="FFFFFF"/>
              </a:solidFill>
              <a:latin typeface="Segoe UI Semibold"/>
            </a:endParaRPr>
          </a:p>
        </p:txBody>
      </p:sp>
      <p:sp>
        <p:nvSpPr>
          <p:cNvPr id="48" name="Rectangle 47">
            <a:extLst>
              <a:ext uri="{FF2B5EF4-FFF2-40B4-BE49-F238E27FC236}">
                <a16:creationId xmlns:a16="http://schemas.microsoft.com/office/drawing/2014/main" id="{4261BE8E-28E4-474B-844C-E8ACE81F3559}"/>
              </a:ext>
            </a:extLst>
          </p:cNvPr>
          <p:cNvSpPr/>
          <p:nvPr/>
        </p:nvSpPr>
        <p:spPr bwMode="auto">
          <a:xfrm>
            <a:off x="8409175" y="1550760"/>
            <a:ext cx="2271525" cy="6647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14367" fontAlgn="base">
              <a:lnSpc>
                <a:spcPct val="90000"/>
              </a:lnSpc>
              <a:spcBef>
                <a:spcPct val="0"/>
              </a:spcBef>
              <a:spcAft>
                <a:spcPct val="0"/>
              </a:spcAft>
              <a:defRPr/>
            </a:pPr>
            <a:r>
              <a:rPr lang="en-US" sz="2400">
                <a:gradFill>
                  <a:gsLst>
                    <a:gs pos="1748">
                      <a:schemeClr val="accent1"/>
                    </a:gs>
                    <a:gs pos="8042">
                      <a:schemeClr val="accent1"/>
                    </a:gs>
                  </a:gsLst>
                  <a:lin ang="5400000" scaled="0"/>
                </a:gradFill>
                <a:latin typeface="Segoe UI Semibold"/>
                <a:sym typeface="Segoe UI Semibold" panose="020B0702040204020203" pitchFamily="34" charset="0"/>
              </a:rPr>
              <a:t>Core language understanding</a:t>
            </a:r>
            <a:endParaRPr lang="en-US" sz="2400">
              <a:gradFill>
                <a:gsLst>
                  <a:gs pos="1748">
                    <a:schemeClr val="accent1"/>
                  </a:gs>
                  <a:gs pos="8042">
                    <a:schemeClr val="accent1"/>
                  </a:gs>
                </a:gsLst>
                <a:lin ang="5400000" scaled="0"/>
              </a:gradFill>
              <a:latin typeface="Segoe UI Semibold"/>
            </a:endParaRPr>
          </a:p>
        </p:txBody>
      </p:sp>
      <p:sp>
        <p:nvSpPr>
          <p:cNvPr id="49" name="Rectangle 48">
            <a:extLst>
              <a:ext uri="{FF2B5EF4-FFF2-40B4-BE49-F238E27FC236}">
                <a16:creationId xmlns:a16="http://schemas.microsoft.com/office/drawing/2014/main" id="{E82B9188-66B1-46F9-82B7-16A2C87A9355}"/>
              </a:ext>
            </a:extLst>
          </p:cNvPr>
          <p:cNvSpPr/>
          <p:nvPr/>
        </p:nvSpPr>
        <p:spPr>
          <a:xfrm>
            <a:off x="8409175" y="2544274"/>
            <a:ext cx="2493776" cy="3046988"/>
          </a:xfrm>
          <a:prstGeom prst="rect">
            <a:avLst/>
          </a:prstGeom>
          <a:noFill/>
        </p:spPr>
        <p:txBody>
          <a:bodyPr wrap="square" lIns="0" tIns="0" rIns="0" bIns="0">
            <a:spAutoFit/>
          </a:bodyPr>
          <a:lstStyle/>
          <a:p>
            <a:pPr defTabSz="932742" fontAlgn="base">
              <a:spcBef>
                <a:spcPts val="1800"/>
              </a:spcBef>
              <a:buSzPct val="100000"/>
              <a:defRPr/>
            </a:pPr>
            <a:r>
              <a:rPr lang="en-US" sz="1400" b="1" dirty="0">
                <a:gradFill>
                  <a:gsLst>
                    <a:gs pos="35664">
                      <a:schemeClr val="tx1"/>
                    </a:gs>
                    <a:gs pos="56000">
                      <a:schemeClr val="tx1"/>
                    </a:gs>
                  </a:gsLst>
                  <a:lin ang="5400000" scaled="0"/>
                </a:gradFill>
                <a:latin typeface="Segoe UI"/>
                <a:cs typeface="Segoe UI Semilight" panose="020B0402040204020203" pitchFamily="34" charset="0"/>
              </a:rPr>
              <a:t>Patterns. </a:t>
            </a:r>
            <a:r>
              <a:rPr lang="en-US" sz="1400" dirty="0">
                <a:gradFill>
                  <a:gsLst>
                    <a:gs pos="35664">
                      <a:schemeClr val="tx1"/>
                    </a:gs>
                    <a:gs pos="56000">
                      <a:schemeClr val="tx1"/>
                    </a:gs>
                  </a:gsLst>
                  <a:lin ang="5400000" scaled="0"/>
                </a:gradFill>
                <a:latin typeface="Segoe UI"/>
                <a:cs typeface="Segoe UI Semilight" panose="020B0402040204020203" pitchFamily="34" charset="0"/>
              </a:rPr>
              <a:t>Patterns are templates that teach LUIS common utterances with fewer examples. It is fully integrated with machine learning</a:t>
            </a:r>
          </a:p>
          <a:p>
            <a:pPr defTabSz="932742" fontAlgn="base">
              <a:spcBef>
                <a:spcPts val="1800"/>
              </a:spcBef>
              <a:buSzPct val="100000"/>
              <a:defRPr/>
            </a:pPr>
            <a:r>
              <a:rPr lang="en-US" sz="1400" b="1" dirty="0">
                <a:gradFill>
                  <a:gsLst>
                    <a:gs pos="35664">
                      <a:schemeClr val="tx1"/>
                    </a:gs>
                    <a:gs pos="56000">
                      <a:schemeClr val="tx1"/>
                    </a:gs>
                  </a:gsLst>
                  <a:lin ang="5400000" scaled="0"/>
                </a:gradFill>
                <a:latin typeface="Segoe UI"/>
                <a:cs typeface="Segoe UI Semilight" panose="020B0402040204020203" pitchFamily="34" charset="0"/>
              </a:rPr>
              <a:t>Regex entity. </a:t>
            </a:r>
            <a:r>
              <a:rPr lang="en-US" sz="1400" dirty="0">
                <a:gradFill>
                  <a:gsLst>
                    <a:gs pos="35664">
                      <a:schemeClr val="tx1"/>
                    </a:gs>
                    <a:gs pos="56000">
                      <a:schemeClr val="tx1"/>
                    </a:gs>
                  </a:gsLst>
                  <a:lin ang="5400000" scaled="0"/>
                </a:gradFill>
                <a:latin typeface="Segoe UI"/>
                <a:cs typeface="Segoe UI Semilight" panose="020B0402040204020203" pitchFamily="34" charset="0"/>
              </a:rPr>
              <a:t>Identifies an entity in the utterance based on a regular expression</a:t>
            </a:r>
          </a:p>
          <a:p>
            <a:pPr defTabSz="932742" fontAlgn="base">
              <a:spcBef>
                <a:spcPts val="1800"/>
              </a:spcBef>
              <a:buSzPct val="100000"/>
              <a:defRPr/>
            </a:pPr>
            <a:r>
              <a:rPr lang="en-US" sz="1400" b="1" dirty="0">
                <a:gradFill>
                  <a:gsLst>
                    <a:gs pos="35664">
                      <a:schemeClr val="tx1"/>
                    </a:gs>
                    <a:gs pos="56000">
                      <a:schemeClr val="tx1"/>
                    </a:gs>
                  </a:gsLst>
                  <a:lin ang="5400000" scaled="0"/>
                </a:gradFill>
                <a:latin typeface="Segoe UI"/>
                <a:cs typeface="Segoe UI Semilight" panose="020B0402040204020203" pitchFamily="34" charset="0"/>
              </a:rPr>
              <a:t>Key phrase entity.</a:t>
            </a:r>
            <a:r>
              <a:rPr lang="en-US" sz="1400" dirty="0">
                <a:gradFill>
                  <a:gsLst>
                    <a:gs pos="35664">
                      <a:schemeClr val="tx1"/>
                    </a:gs>
                    <a:gs pos="56000">
                      <a:schemeClr val="tx1"/>
                    </a:gs>
                  </a:gsLst>
                  <a:lin ang="5400000" scaled="0"/>
                </a:gradFill>
                <a:latin typeface="Segoe UI"/>
                <a:cs typeface="Segoe UI Semilight" panose="020B0402040204020203" pitchFamily="34" charset="0"/>
              </a:rPr>
              <a:t> Identifies noun phrases in the utterance using the Cognitive Services Text Analytics APIs</a:t>
            </a:r>
          </a:p>
        </p:txBody>
      </p:sp>
      <p:sp>
        <p:nvSpPr>
          <p:cNvPr id="50" name="Rectangle 17">
            <a:extLst>
              <a:ext uri="{FF2B5EF4-FFF2-40B4-BE49-F238E27FC236}">
                <a16:creationId xmlns:a16="http://schemas.microsoft.com/office/drawing/2014/main" id="{D81CC736-206C-4A43-8D21-B0A9858E9385}"/>
              </a:ext>
            </a:extLst>
          </p:cNvPr>
          <p:cNvSpPr/>
          <p:nvPr/>
        </p:nvSpPr>
        <p:spPr bwMode="auto">
          <a:xfrm>
            <a:off x="8130365" y="1889915"/>
            <a:ext cx="182880" cy="2929735"/>
          </a:xfrm>
          <a:custGeom>
            <a:avLst/>
            <a:gdLst>
              <a:gd name="connsiteX0" fmla="*/ 0 w 365760"/>
              <a:gd name="connsiteY0" fmla="*/ 0 h 4572000"/>
              <a:gd name="connsiteX1" fmla="*/ 365760 w 365760"/>
              <a:gd name="connsiteY1" fmla="*/ 0 h 4572000"/>
              <a:gd name="connsiteX2" fmla="*/ 365760 w 365760"/>
              <a:gd name="connsiteY2" fmla="*/ 4572000 h 4572000"/>
              <a:gd name="connsiteX3" fmla="*/ 0 w 365760"/>
              <a:gd name="connsiteY3" fmla="*/ 4572000 h 4572000"/>
              <a:gd name="connsiteX4" fmla="*/ 0 w 365760"/>
              <a:gd name="connsiteY4" fmla="*/ 0 h 4572000"/>
              <a:gd name="connsiteX0" fmla="*/ 365760 w 457200"/>
              <a:gd name="connsiteY0" fmla="*/ 4572000 h 4663440"/>
              <a:gd name="connsiteX1" fmla="*/ 0 w 457200"/>
              <a:gd name="connsiteY1" fmla="*/ 4572000 h 4663440"/>
              <a:gd name="connsiteX2" fmla="*/ 0 w 457200"/>
              <a:gd name="connsiteY2" fmla="*/ 0 h 4663440"/>
              <a:gd name="connsiteX3" fmla="*/ 365760 w 457200"/>
              <a:gd name="connsiteY3" fmla="*/ 0 h 4663440"/>
              <a:gd name="connsiteX4" fmla="*/ 457200 w 457200"/>
              <a:gd name="connsiteY4" fmla="*/ 4663440 h 4663440"/>
              <a:gd name="connsiteX0" fmla="*/ 365760 w 365760"/>
              <a:gd name="connsiteY0" fmla="*/ 4572000 h 4572000"/>
              <a:gd name="connsiteX1" fmla="*/ 0 w 365760"/>
              <a:gd name="connsiteY1" fmla="*/ 4572000 h 4572000"/>
              <a:gd name="connsiteX2" fmla="*/ 0 w 365760"/>
              <a:gd name="connsiteY2" fmla="*/ 0 h 4572000"/>
              <a:gd name="connsiteX3" fmla="*/ 365760 w 365760"/>
              <a:gd name="connsiteY3" fmla="*/ 0 h 4572000"/>
            </a:gdLst>
            <a:ahLst/>
            <a:cxnLst>
              <a:cxn ang="0">
                <a:pos x="connsiteX0" y="connsiteY0"/>
              </a:cxn>
              <a:cxn ang="0">
                <a:pos x="connsiteX1" y="connsiteY1"/>
              </a:cxn>
              <a:cxn ang="0">
                <a:pos x="connsiteX2" y="connsiteY2"/>
              </a:cxn>
              <a:cxn ang="0">
                <a:pos x="connsiteX3" y="connsiteY3"/>
              </a:cxn>
            </a:cxnLst>
            <a:rect l="l" t="t" r="r" b="b"/>
            <a:pathLst>
              <a:path w="365760" h="4572000">
                <a:moveTo>
                  <a:pt x="365760" y="4572000"/>
                </a:moveTo>
                <a:lnTo>
                  <a:pt x="0" y="4572000"/>
                </a:lnTo>
                <a:lnTo>
                  <a:pt x="0" y="0"/>
                </a:lnTo>
                <a:lnTo>
                  <a:pt x="365760" y="0"/>
                </a:lnTo>
              </a:path>
            </a:pathLst>
          </a:cu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1" name="Oval 50">
            <a:extLst>
              <a:ext uri="{FF2B5EF4-FFF2-40B4-BE49-F238E27FC236}">
                <a16:creationId xmlns:a16="http://schemas.microsoft.com/office/drawing/2014/main" id="{AD522708-854D-4BA6-88A9-A9B07027721E}"/>
              </a:ext>
            </a:extLst>
          </p:cNvPr>
          <p:cNvSpPr/>
          <p:nvPr/>
        </p:nvSpPr>
        <p:spPr bwMode="auto">
          <a:xfrm>
            <a:off x="8067910" y="2596734"/>
            <a:ext cx="124910" cy="124910"/>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endParaRPr lang="en-IN" err="1">
              <a:solidFill>
                <a:srgbClr val="FFFFFF"/>
              </a:solidFill>
              <a:latin typeface="Segoe UI Semibold"/>
            </a:endParaRPr>
          </a:p>
        </p:txBody>
      </p:sp>
      <p:sp>
        <p:nvSpPr>
          <p:cNvPr id="52" name="Oval 51">
            <a:extLst>
              <a:ext uri="{FF2B5EF4-FFF2-40B4-BE49-F238E27FC236}">
                <a16:creationId xmlns:a16="http://schemas.microsoft.com/office/drawing/2014/main" id="{5282C8F4-C5F7-481E-9B67-9E26F1A34A36}"/>
              </a:ext>
            </a:extLst>
          </p:cNvPr>
          <p:cNvSpPr/>
          <p:nvPr/>
        </p:nvSpPr>
        <p:spPr bwMode="auto">
          <a:xfrm>
            <a:off x="8067910" y="3894405"/>
            <a:ext cx="124910" cy="124910"/>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endParaRPr lang="en-IN" err="1">
              <a:solidFill>
                <a:srgbClr val="FFFFFF"/>
              </a:solidFill>
              <a:latin typeface="Segoe UI Semibold"/>
            </a:endParaRPr>
          </a:p>
        </p:txBody>
      </p:sp>
      <p:sp>
        <p:nvSpPr>
          <p:cNvPr id="53" name="Oval 52">
            <a:extLst>
              <a:ext uri="{FF2B5EF4-FFF2-40B4-BE49-F238E27FC236}">
                <a16:creationId xmlns:a16="http://schemas.microsoft.com/office/drawing/2014/main" id="{BA26671C-1711-4CE2-9A05-856ED81992DF}"/>
              </a:ext>
            </a:extLst>
          </p:cNvPr>
          <p:cNvSpPr/>
          <p:nvPr/>
        </p:nvSpPr>
        <p:spPr bwMode="auto">
          <a:xfrm>
            <a:off x="8067910" y="4755513"/>
            <a:ext cx="124910" cy="124910"/>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a:endParaRPr lang="en-IN" err="1">
              <a:solidFill>
                <a:srgbClr val="FFFFFF"/>
              </a:solidFill>
              <a:latin typeface="Segoe UI Semibold"/>
            </a:endParaRPr>
          </a:p>
        </p:txBody>
      </p:sp>
      <p:sp>
        <p:nvSpPr>
          <p:cNvPr id="57" name="create" title="Icon of a pencil with an arrow around it pointing counterclockwise">
            <a:extLst>
              <a:ext uri="{FF2B5EF4-FFF2-40B4-BE49-F238E27FC236}">
                <a16:creationId xmlns:a16="http://schemas.microsoft.com/office/drawing/2014/main" id="{BDF3DBEA-0C45-4C36-A410-586B3C9FFC7B}"/>
              </a:ext>
            </a:extLst>
          </p:cNvPr>
          <p:cNvSpPr>
            <a:spLocks noChangeAspect="1" noEditPoints="1"/>
          </p:cNvSpPr>
          <p:nvPr/>
        </p:nvSpPr>
        <p:spPr bwMode="auto">
          <a:xfrm>
            <a:off x="11600033" y="1525961"/>
            <a:ext cx="244141" cy="239117"/>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Manufacturing_E99C" title="Icon of a robotic arm">
            <a:extLst>
              <a:ext uri="{FF2B5EF4-FFF2-40B4-BE49-F238E27FC236}">
                <a16:creationId xmlns:a16="http://schemas.microsoft.com/office/drawing/2014/main" id="{D54DCAB7-CA4D-4551-831C-FD826F7B12EE}"/>
              </a:ext>
            </a:extLst>
          </p:cNvPr>
          <p:cNvSpPr>
            <a:spLocks noChangeAspect="1" noEditPoints="1"/>
          </p:cNvSpPr>
          <p:nvPr/>
        </p:nvSpPr>
        <p:spPr bwMode="auto">
          <a:xfrm>
            <a:off x="11567491" y="2206525"/>
            <a:ext cx="309227" cy="302281"/>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st_4" title="Icon of a checklist">
            <a:extLst>
              <a:ext uri="{FF2B5EF4-FFF2-40B4-BE49-F238E27FC236}">
                <a16:creationId xmlns:a16="http://schemas.microsoft.com/office/drawing/2014/main" id="{468FF0EF-BD9F-4923-A8F4-F1D44B901D49}"/>
              </a:ext>
            </a:extLst>
          </p:cNvPr>
          <p:cNvSpPr>
            <a:spLocks noChangeAspect="1" noEditPoints="1"/>
          </p:cNvSpPr>
          <p:nvPr/>
        </p:nvSpPr>
        <p:spPr bwMode="auto">
          <a:xfrm>
            <a:off x="11583254" y="2975962"/>
            <a:ext cx="277697" cy="187693"/>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Browser_3" title="Icon of a browser window with an arrow pointing from the outside to the center">
            <a:extLst>
              <a:ext uri="{FF2B5EF4-FFF2-40B4-BE49-F238E27FC236}">
                <a16:creationId xmlns:a16="http://schemas.microsoft.com/office/drawing/2014/main" id="{C6D1A55B-A505-49E9-805A-7085304DE7A4}"/>
              </a:ext>
            </a:extLst>
          </p:cNvPr>
          <p:cNvSpPr>
            <a:spLocks noChangeAspect="1" noEditPoints="1"/>
          </p:cNvSpPr>
          <p:nvPr/>
        </p:nvSpPr>
        <p:spPr bwMode="auto">
          <a:xfrm>
            <a:off x="11602721" y="3668399"/>
            <a:ext cx="238764" cy="2271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Org_ECA6" title="Icon of three boxes in a bracket chart">
            <a:extLst>
              <a:ext uri="{FF2B5EF4-FFF2-40B4-BE49-F238E27FC236}">
                <a16:creationId xmlns:a16="http://schemas.microsoft.com/office/drawing/2014/main" id="{CC0510C8-447D-4CC9-A9A2-DA38EC8527A8}"/>
              </a:ext>
            </a:extLst>
          </p:cNvPr>
          <p:cNvSpPr>
            <a:spLocks noChangeAspect="1" noEditPoints="1"/>
          </p:cNvSpPr>
          <p:nvPr/>
        </p:nvSpPr>
        <p:spPr bwMode="auto">
          <a:xfrm>
            <a:off x="11608603" y="4380542"/>
            <a:ext cx="226997" cy="2271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2" name="PageEdit_EFB8" title="Icon of a document with a pencil on top of it">
            <a:extLst>
              <a:ext uri="{FF2B5EF4-FFF2-40B4-BE49-F238E27FC236}">
                <a16:creationId xmlns:a16="http://schemas.microsoft.com/office/drawing/2014/main" id="{BF273CB3-17F1-40BF-9E84-450F4AA4AD26}"/>
              </a:ext>
            </a:extLst>
          </p:cNvPr>
          <p:cNvSpPr>
            <a:spLocks noChangeAspect="1" noEditPoints="1"/>
          </p:cNvSpPr>
          <p:nvPr/>
        </p:nvSpPr>
        <p:spPr bwMode="auto">
          <a:xfrm>
            <a:off x="11648183" y="5097284"/>
            <a:ext cx="193639" cy="206462"/>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5242205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err="1"/>
              <a:t>QnA</a:t>
            </a:r>
            <a:r>
              <a:rPr lang="en-US"/>
              <a:t> Maker</a:t>
            </a:r>
          </a:p>
        </p:txBody>
      </p:sp>
      <p:pic>
        <p:nvPicPr>
          <p:cNvPr id="3" name="Picture 2">
            <a:extLst>
              <a:ext uri="{FF2B5EF4-FFF2-40B4-BE49-F238E27FC236}">
                <a16:creationId xmlns:a16="http://schemas.microsoft.com/office/drawing/2014/main" id="{CC3C2182-AF58-4B64-8FB2-E3CD63F002E0}"/>
              </a:ext>
            </a:extLst>
          </p:cNvPr>
          <p:cNvPicPr>
            <a:picLocks noChangeAspect="1"/>
          </p:cNvPicPr>
          <p:nvPr/>
        </p:nvPicPr>
        <p:blipFill>
          <a:blip r:embed="rId3"/>
          <a:stretch>
            <a:fillRect/>
          </a:stretch>
        </p:blipFill>
        <p:spPr>
          <a:xfrm>
            <a:off x="5299073" y="598266"/>
            <a:ext cx="5367528" cy="2912361"/>
          </a:xfrm>
          <a:prstGeom prst="rect">
            <a:avLst/>
          </a:prstGeom>
          <a:ln>
            <a:noFill/>
          </a:ln>
          <a:effectLst>
            <a:outerShdw blurRad="38100" algn="ctr" rotWithShape="0">
              <a:prstClr val="black">
                <a:alpha val="30000"/>
              </a:prstClr>
            </a:outerShdw>
          </a:effectLst>
        </p:spPr>
      </p:pic>
      <p:pic>
        <p:nvPicPr>
          <p:cNvPr id="4" name="Picture 3">
            <a:extLst>
              <a:ext uri="{FF2B5EF4-FFF2-40B4-BE49-F238E27FC236}">
                <a16:creationId xmlns:a16="http://schemas.microsoft.com/office/drawing/2014/main" id="{ABE86F34-A269-4648-A322-C6F3783F0C1D}"/>
              </a:ext>
            </a:extLst>
          </p:cNvPr>
          <p:cNvPicPr>
            <a:picLocks noChangeAspect="1"/>
          </p:cNvPicPr>
          <p:nvPr/>
        </p:nvPicPr>
        <p:blipFill rotWithShape="1">
          <a:blip r:embed="rId4"/>
          <a:srcRect r="1708" b="27403"/>
          <a:stretch/>
        </p:blipFill>
        <p:spPr>
          <a:xfrm>
            <a:off x="5299073" y="3851681"/>
            <a:ext cx="5367528" cy="2420753"/>
          </a:xfrm>
          <a:prstGeom prst="rect">
            <a:avLst/>
          </a:prstGeom>
          <a:ln>
            <a:noFill/>
          </a:ln>
          <a:effectLst>
            <a:outerShdw blurRad="38100" algn="ctr" rotWithShape="0">
              <a:prstClr val="black">
                <a:alpha val="30000"/>
              </a:prstClr>
            </a:outerShdw>
          </a:effectLst>
        </p:spPr>
      </p:pic>
      <p:sp>
        <p:nvSpPr>
          <p:cNvPr id="8" name="create" title="Icon of a pencil with an arrow around it pointing counterclockwise">
            <a:extLst>
              <a:ext uri="{FF2B5EF4-FFF2-40B4-BE49-F238E27FC236}">
                <a16:creationId xmlns:a16="http://schemas.microsoft.com/office/drawing/2014/main" id="{DA356E01-292F-46BD-9B16-B1FECBF2DCD2}"/>
              </a:ext>
            </a:extLst>
          </p:cNvPr>
          <p:cNvSpPr>
            <a:spLocks noChangeAspect="1" noEditPoints="1"/>
          </p:cNvSpPr>
          <p:nvPr/>
        </p:nvSpPr>
        <p:spPr bwMode="auto">
          <a:xfrm>
            <a:off x="11600033" y="1525961"/>
            <a:ext cx="244141" cy="239117"/>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Manufacturing_E99C" title="Icon of a robotic arm">
            <a:extLst>
              <a:ext uri="{FF2B5EF4-FFF2-40B4-BE49-F238E27FC236}">
                <a16:creationId xmlns:a16="http://schemas.microsoft.com/office/drawing/2014/main" id="{E7C85C47-367F-47A0-B522-DBA7E7CF2AE2}"/>
              </a:ext>
            </a:extLst>
          </p:cNvPr>
          <p:cNvSpPr>
            <a:spLocks noChangeAspect="1" noEditPoints="1"/>
          </p:cNvSpPr>
          <p:nvPr/>
        </p:nvSpPr>
        <p:spPr bwMode="auto">
          <a:xfrm>
            <a:off x="11567491" y="2206525"/>
            <a:ext cx="309227" cy="302281"/>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st_4" title="Icon of a checklist">
            <a:extLst>
              <a:ext uri="{FF2B5EF4-FFF2-40B4-BE49-F238E27FC236}">
                <a16:creationId xmlns:a16="http://schemas.microsoft.com/office/drawing/2014/main" id="{CCE36EAF-3760-4441-8144-0696ABAFC1B3}"/>
              </a:ext>
            </a:extLst>
          </p:cNvPr>
          <p:cNvSpPr>
            <a:spLocks noChangeAspect="1" noEditPoints="1"/>
          </p:cNvSpPr>
          <p:nvPr/>
        </p:nvSpPr>
        <p:spPr bwMode="auto">
          <a:xfrm>
            <a:off x="11583254" y="2975962"/>
            <a:ext cx="277697" cy="187693"/>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Browser_3" title="Icon of a browser window with an arrow pointing from the outside to the center">
            <a:extLst>
              <a:ext uri="{FF2B5EF4-FFF2-40B4-BE49-F238E27FC236}">
                <a16:creationId xmlns:a16="http://schemas.microsoft.com/office/drawing/2014/main" id="{874CD8FE-C60D-4B8D-B6B4-6C8A4B1F975C}"/>
              </a:ext>
            </a:extLst>
          </p:cNvPr>
          <p:cNvSpPr>
            <a:spLocks noChangeAspect="1" noEditPoints="1"/>
          </p:cNvSpPr>
          <p:nvPr/>
        </p:nvSpPr>
        <p:spPr bwMode="auto">
          <a:xfrm>
            <a:off x="11602721" y="3668399"/>
            <a:ext cx="238764" cy="2271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Org_ECA6" title="Icon of three boxes in a bracket chart">
            <a:extLst>
              <a:ext uri="{FF2B5EF4-FFF2-40B4-BE49-F238E27FC236}">
                <a16:creationId xmlns:a16="http://schemas.microsoft.com/office/drawing/2014/main" id="{D341A321-F908-4E24-B32D-04DD4E64AEF1}"/>
              </a:ext>
            </a:extLst>
          </p:cNvPr>
          <p:cNvSpPr>
            <a:spLocks noChangeAspect="1" noEditPoints="1"/>
          </p:cNvSpPr>
          <p:nvPr/>
        </p:nvSpPr>
        <p:spPr bwMode="auto">
          <a:xfrm>
            <a:off x="11608603" y="4380542"/>
            <a:ext cx="226997" cy="2271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 name="PageEdit_EFB8" title="Icon of a document with a pencil on top of it">
            <a:extLst>
              <a:ext uri="{FF2B5EF4-FFF2-40B4-BE49-F238E27FC236}">
                <a16:creationId xmlns:a16="http://schemas.microsoft.com/office/drawing/2014/main" id="{DA2AF2F3-4310-4614-B42B-D14F3D36D1A3}"/>
              </a:ext>
            </a:extLst>
          </p:cNvPr>
          <p:cNvSpPr>
            <a:spLocks noChangeAspect="1" noEditPoints="1"/>
          </p:cNvSpPr>
          <p:nvPr/>
        </p:nvSpPr>
        <p:spPr bwMode="auto">
          <a:xfrm>
            <a:off x="11648183" y="5097284"/>
            <a:ext cx="193639" cy="206462"/>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Title 2">
            <a:extLst>
              <a:ext uri="{FF2B5EF4-FFF2-40B4-BE49-F238E27FC236}">
                <a16:creationId xmlns:a16="http://schemas.microsoft.com/office/drawing/2014/main" id="{5751FCDA-F1AA-4F74-8FF8-14F9900FDDF8}"/>
              </a:ext>
            </a:extLst>
          </p:cNvPr>
          <p:cNvSpPr txBox="1">
            <a:spLocks/>
          </p:cNvSpPr>
          <p:nvPr/>
        </p:nvSpPr>
        <p:spPr>
          <a:xfrm>
            <a:off x="588263" y="1720179"/>
            <a:ext cx="4420300" cy="775597"/>
          </a:xfrm>
          <a:prstGeom prst="rect">
            <a:avLst/>
          </a:prstGeom>
        </p:spPr>
        <p:txBody>
          <a:bodyPr vert="horz" wrap="square" lIns="0" tIns="0" rIns="0" bIns="0" rtlCol="0" anchor="ctr">
            <a:spAutoFit/>
          </a:bodyPr>
          <a:lstStyle>
            <a:lvl1pPr algn="l" defTabSz="914070" rtl="0" eaLnBrk="1" latinLnBrk="0" hangingPunct="1">
              <a:lnSpc>
                <a:spcPct val="90000"/>
              </a:lnSpc>
              <a:spcBef>
                <a:spcPct val="0"/>
              </a:spcBef>
              <a:buNone/>
              <a:defRPr lang="en-US" sz="3600" b="0" kern="1200" cap="none" spc="-100" baseline="0" dirty="0" smtClean="0">
                <a:ln w="3175">
                  <a:noFill/>
                </a:ln>
                <a:solidFill>
                  <a:schemeClr val="tx1"/>
                </a:solidFill>
                <a:effectLst/>
                <a:latin typeface="+mj-lt"/>
                <a:ea typeface="+mn-ea"/>
                <a:cs typeface="Segoe UI" pitchFamily="34" charset="0"/>
              </a:defRPr>
            </a:lvl1pPr>
          </a:lstStyle>
          <a:p>
            <a:pPr defTabSz="913894">
              <a:defRPr/>
            </a:pPr>
            <a:r>
              <a:rPr lang="en-US" sz="2800" spc="-50">
                <a:gradFill>
                  <a:gsLst>
                    <a:gs pos="62238">
                      <a:schemeClr val="tx1"/>
                    </a:gs>
                    <a:gs pos="45804">
                      <a:schemeClr val="tx1"/>
                    </a:gs>
                  </a:gsLst>
                  <a:lin ang="5400000" scaled="0"/>
                </a:gradFill>
              </a:rPr>
              <a:t>Announcing general availability! </a:t>
            </a:r>
          </a:p>
        </p:txBody>
      </p:sp>
      <p:sp>
        <p:nvSpPr>
          <p:cNvPr id="17" name="TextBox 16">
            <a:extLst>
              <a:ext uri="{FF2B5EF4-FFF2-40B4-BE49-F238E27FC236}">
                <a16:creationId xmlns:a16="http://schemas.microsoft.com/office/drawing/2014/main" id="{6F30675A-E691-4F8C-9354-4BE4A2247A2F}"/>
              </a:ext>
            </a:extLst>
          </p:cNvPr>
          <p:cNvSpPr txBox="1"/>
          <p:nvPr/>
        </p:nvSpPr>
        <p:spPr>
          <a:xfrm>
            <a:off x="588263" y="2860000"/>
            <a:ext cx="4034537" cy="2936188"/>
          </a:xfrm>
          <a:prstGeom prst="rect">
            <a:avLst/>
          </a:prstGeom>
          <a:noFill/>
        </p:spPr>
        <p:txBody>
          <a:bodyPr wrap="square" lIns="0" tIns="0" rIns="0" bIns="0" rtlCol="0">
            <a:spAutoFit/>
          </a:bodyPr>
          <a:lstStyle/>
          <a:p>
            <a:pPr defTabSz="914225">
              <a:lnSpc>
                <a:spcPct val="90000"/>
              </a:lnSpc>
              <a:spcBef>
                <a:spcPts val="1800"/>
              </a:spcBef>
              <a:defRPr/>
            </a:pPr>
            <a:r>
              <a:rPr lang="en-IN" b="1">
                <a:gradFill>
                  <a:gsLst>
                    <a:gs pos="62238">
                      <a:schemeClr val="tx1"/>
                    </a:gs>
                    <a:gs pos="45804">
                      <a:schemeClr val="tx1"/>
                    </a:gs>
                  </a:gsLst>
                  <a:lin ang="5400000" scaled="0"/>
                </a:gradFill>
                <a:cs typeface="Segoe UI Light" panose="020B0502040204020203" pitchFamily="34" charset="0"/>
              </a:rPr>
              <a:t>New architecture. </a:t>
            </a:r>
            <a:r>
              <a:rPr lang="en-IN">
                <a:gradFill>
                  <a:gsLst>
                    <a:gs pos="62238">
                      <a:schemeClr val="tx1"/>
                    </a:gs>
                    <a:gs pos="45804">
                      <a:schemeClr val="tx1"/>
                    </a:gs>
                  </a:gsLst>
                  <a:lin ang="5400000" scaled="0"/>
                </a:gradFill>
                <a:cs typeface="Segoe UI Light" panose="020B0502040204020203" pitchFamily="34" charset="0"/>
              </a:rPr>
              <a:t>The data </a:t>
            </a:r>
            <a:br>
              <a:rPr lang="en-IN">
                <a:gradFill>
                  <a:gsLst>
                    <a:gs pos="62238">
                      <a:schemeClr val="tx1"/>
                    </a:gs>
                    <a:gs pos="45804">
                      <a:schemeClr val="tx1"/>
                    </a:gs>
                  </a:gsLst>
                  <a:lin ang="5400000" scaled="0"/>
                </a:gradFill>
                <a:cs typeface="Segoe UI Light" panose="020B0502040204020203" pitchFamily="34" charset="0"/>
              </a:rPr>
            </a:br>
            <a:r>
              <a:rPr lang="en-IN">
                <a:gradFill>
                  <a:gsLst>
                    <a:gs pos="62238">
                      <a:schemeClr val="tx1"/>
                    </a:gs>
                    <a:gs pos="45804">
                      <a:schemeClr val="tx1"/>
                    </a:gs>
                  </a:gsLst>
                  <a:lin ang="5400000" scaled="0"/>
                </a:gradFill>
                <a:cs typeface="Segoe UI Light" panose="020B0502040204020203" pitchFamily="34" charset="0"/>
              </a:rPr>
              <a:t>and runtime hosted in your </a:t>
            </a:r>
            <a:br>
              <a:rPr lang="en-IN">
                <a:gradFill>
                  <a:gsLst>
                    <a:gs pos="62238">
                      <a:schemeClr val="tx1"/>
                    </a:gs>
                    <a:gs pos="45804">
                      <a:schemeClr val="tx1"/>
                    </a:gs>
                  </a:gsLst>
                  <a:lin ang="5400000" scaled="0"/>
                </a:gradFill>
                <a:cs typeface="Segoe UI Light" panose="020B0502040204020203" pitchFamily="34" charset="0"/>
              </a:rPr>
            </a:br>
            <a:r>
              <a:rPr lang="en-IN">
                <a:gradFill>
                  <a:gsLst>
                    <a:gs pos="62238">
                      <a:schemeClr val="tx1"/>
                    </a:gs>
                    <a:gs pos="45804">
                      <a:schemeClr val="tx1"/>
                    </a:gs>
                  </a:gsLst>
                  <a:lin ang="5400000" scaled="0"/>
                </a:gradFill>
                <a:cs typeface="Segoe UI Light" panose="020B0502040204020203" pitchFamily="34" charset="0"/>
              </a:rPr>
              <a:t>Azure subscription</a:t>
            </a:r>
            <a:endParaRPr lang="en-US">
              <a:gradFill>
                <a:gsLst>
                  <a:gs pos="62238">
                    <a:schemeClr val="tx1"/>
                  </a:gs>
                  <a:gs pos="45804">
                    <a:schemeClr val="tx1"/>
                  </a:gs>
                </a:gsLst>
                <a:lin ang="5400000" scaled="0"/>
              </a:gradFill>
              <a:cs typeface="Segoe UI Light" panose="020B0502040204020203" pitchFamily="34" charset="0"/>
            </a:endParaRPr>
          </a:p>
          <a:p>
            <a:pPr defTabSz="914225">
              <a:lnSpc>
                <a:spcPct val="90000"/>
              </a:lnSpc>
              <a:spcBef>
                <a:spcPts val="1800"/>
              </a:spcBef>
              <a:defRPr/>
            </a:pPr>
            <a:r>
              <a:rPr lang="en-IN" b="1">
                <a:gradFill>
                  <a:gsLst>
                    <a:gs pos="62238">
                      <a:schemeClr val="tx1"/>
                    </a:gs>
                    <a:gs pos="45804">
                      <a:schemeClr val="tx1"/>
                    </a:gs>
                  </a:gsLst>
                  <a:lin ang="5400000" scaled="0"/>
                </a:gradFill>
                <a:cs typeface="Segoe UI Light" panose="020B0502040204020203" pitchFamily="34" charset="0"/>
              </a:rPr>
              <a:t>No more throttling! </a:t>
            </a:r>
          </a:p>
          <a:p>
            <a:pPr defTabSz="914225">
              <a:lnSpc>
                <a:spcPct val="90000"/>
              </a:lnSpc>
              <a:spcBef>
                <a:spcPts val="1800"/>
              </a:spcBef>
              <a:defRPr/>
            </a:pPr>
            <a:r>
              <a:rPr lang="en-IN" b="1">
                <a:gradFill>
                  <a:gsLst>
                    <a:gs pos="62238">
                      <a:schemeClr val="tx1"/>
                    </a:gs>
                    <a:gs pos="45804">
                      <a:schemeClr val="tx1"/>
                    </a:gs>
                  </a:gsLst>
                  <a:lin ang="5400000" scaled="0"/>
                </a:gradFill>
                <a:cs typeface="Segoe UI Light" panose="020B0502040204020203" pitchFamily="34" charset="0"/>
              </a:rPr>
              <a:t>Data privacy and compliance. </a:t>
            </a:r>
            <a:br>
              <a:rPr lang="en-IN">
                <a:gradFill>
                  <a:gsLst>
                    <a:gs pos="62238">
                      <a:schemeClr val="tx1"/>
                    </a:gs>
                    <a:gs pos="45804">
                      <a:schemeClr val="tx1"/>
                    </a:gs>
                  </a:gsLst>
                  <a:lin ang="5400000" scaled="0"/>
                </a:gradFill>
                <a:cs typeface="Segoe UI Light" panose="020B0502040204020203" pitchFamily="34" charset="0"/>
              </a:rPr>
            </a:br>
            <a:r>
              <a:rPr lang="en-IN" err="1">
                <a:gradFill>
                  <a:gsLst>
                    <a:gs pos="62238">
                      <a:schemeClr val="tx1"/>
                    </a:gs>
                    <a:gs pos="45804">
                      <a:schemeClr val="tx1"/>
                    </a:gs>
                  </a:gsLst>
                  <a:lin ang="5400000" scaled="0"/>
                </a:gradFill>
                <a:cs typeface="Segoe UI Light" panose="020B0502040204020203" pitchFamily="34" charset="0"/>
              </a:rPr>
              <a:t>QnA</a:t>
            </a:r>
            <a:r>
              <a:rPr lang="en-IN">
                <a:gradFill>
                  <a:gsLst>
                    <a:gs pos="62238">
                      <a:schemeClr val="tx1"/>
                    </a:gs>
                    <a:gs pos="45804">
                      <a:schemeClr val="tx1"/>
                    </a:gs>
                  </a:gsLst>
                  <a:lin ang="5400000" scaled="0"/>
                </a:gradFill>
                <a:cs typeface="Segoe UI Light" panose="020B0502040204020203" pitchFamily="34" charset="0"/>
              </a:rPr>
              <a:t> data is hosted within your </a:t>
            </a:r>
            <a:br>
              <a:rPr lang="en-IN">
                <a:gradFill>
                  <a:gsLst>
                    <a:gs pos="62238">
                      <a:schemeClr val="tx1"/>
                    </a:gs>
                    <a:gs pos="45804">
                      <a:schemeClr val="tx1"/>
                    </a:gs>
                  </a:gsLst>
                  <a:lin ang="5400000" scaled="0"/>
                </a:gradFill>
                <a:cs typeface="Segoe UI Light" panose="020B0502040204020203" pitchFamily="34" charset="0"/>
              </a:rPr>
            </a:br>
            <a:r>
              <a:rPr lang="en-IN">
                <a:gradFill>
                  <a:gsLst>
                    <a:gs pos="62238">
                      <a:schemeClr val="tx1"/>
                    </a:gs>
                    <a:gs pos="45804">
                      <a:schemeClr val="tx1"/>
                    </a:gs>
                  </a:gsLst>
                  <a:lin ang="5400000" scaled="0"/>
                </a:gradFill>
                <a:cs typeface="Segoe UI Light" panose="020B0502040204020203" pitchFamily="34" charset="0"/>
              </a:rPr>
              <a:t>Azure compliance boundary</a:t>
            </a:r>
            <a:endParaRPr lang="en-US">
              <a:gradFill>
                <a:gsLst>
                  <a:gs pos="62238">
                    <a:schemeClr val="tx1"/>
                  </a:gs>
                  <a:gs pos="45804">
                    <a:schemeClr val="tx1"/>
                  </a:gs>
                </a:gsLst>
                <a:lin ang="5400000" scaled="0"/>
              </a:gradFill>
              <a:cs typeface="Segoe UI Light" panose="020B0502040204020203" pitchFamily="34" charset="0"/>
            </a:endParaRPr>
          </a:p>
          <a:p>
            <a:pPr defTabSz="914225">
              <a:lnSpc>
                <a:spcPct val="90000"/>
              </a:lnSpc>
              <a:spcBef>
                <a:spcPts val="1800"/>
              </a:spcBef>
              <a:defRPr/>
            </a:pPr>
            <a:r>
              <a:rPr lang="en-IN" b="1">
                <a:gradFill>
                  <a:gsLst>
                    <a:gs pos="62238">
                      <a:schemeClr val="tx1"/>
                    </a:gs>
                    <a:gs pos="45804">
                      <a:schemeClr val="tx1"/>
                    </a:gs>
                  </a:gsLst>
                  <a:lin ang="5400000" scaled="0"/>
                </a:gradFill>
                <a:cs typeface="Segoe UI Light" panose="020B0502040204020203" pitchFamily="34" charset="0"/>
              </a:rPr>
              <a:t>Azure Application </a:t>
            </a:r>
            <a:br>
              <a:rPr lang="en-IN" b="1">
                <a:gradFill>
                  <a:gsLst>
                    <a:gs pos="62238">
                      <a:schemeClr val="tx1"/>
                    </a:gs>
                    <a:gs pos="45804">
                      <a:schemeClr val="tx1"/>
                    </a:gs>
                  </a:gsLst>
                  <a:lin ang="5400000" scaled="0"/>
                </a:gradFill>
                <a:cs typeface="Segoe UI Light" panose="020B0502040204020203" pitchFamily="34" charset="0"/>
              </a:rPr>
            </a:br>
            <a:r>
              <a:rPr lang="en-IN" b="1">
                <a:gradFill>
                  <a:gsLst>
                    <a:gs pos="62238">
                      <a:schemeClr val="tx1"/>
                    </a:gs>
                    <a:gs pos="45804">
                      <a:schemeClr val="tx1"/>
                    </a:gs>
                  </a:gsLst>
                  <a:lin ang="5400000" scaled="0"/>
                </a:gradFill>
                <a:cs typeface="Segoe UI Light" panose="020B0502040204020203" pitchFamily="34" charset="0"/>
              </a:rPr>
              <a:t>Insights integration</a:t>
            </a:r>
          </a:p>
        </p:txBody>
      </p:sp>
    </p:spTree>
    <p:extLst>
      <p:ext uri="{BB962C8B-B14F-4D97-AF65-F5344CB8AC3E}">
        <p14:creationId xmlns:p14="http://schemas.microsoft.com/office/powerpoint/2010/main" val="239773063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36C6CC-5053-CB44-B2EA-B6D4F9141D41}"/>
              </a:ext>
            </a:extLst>
          </p:cNvPr>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3BF653AC-4586-E740-8610-DDA01DC4970D}"/>
              </a:ext>
            </a:extLst>
          </p:cNvPr>
          <p:cNvSpPr>
            <a:spLocks noGrp="1"/>
          </p:cNvSpPr>
          <p:nvPr>
            <p:ph type="body" idx="12"/>
          </p:nvPr>
        </p:nvSpPr>
        <p:spPr/>
        <p:txBody>
          <a:bodyPr/>
          <a:lstStyle/>
          <a:p>
            <a:r>
              <a:rPr lang="en-US"/>
              <a:t>QnA Maker</a:t>
            </a:r>
          </a:p>
        </p:txBody>
      </p:sp>
    </p:spTree>
    <p:extLst>
      <p:ext uri="{BB962C8B-B14F-4D97-AF65-F5344CB8AC3E}">
        <p14:creationId xmlns:p14="http://schemas.microsoft.com/office/powerpoint/2010/main" val="21662466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BF260C5-7002-4C05-B992-E81578C04C93}"/>
              </a:ext>
            </a:extLst>
          </p:cNvPr>
          <p:cNvSpPr/>
          <p:nvPr/>
        </p:nvSpPr>
        <p:spPr bwMode="auto">
          <a:xfrm>
            <a:off x="584200" y="5381964"/>
            <a:ext cx="10369550" cy="88864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A4ACDC99-22D7-4E3C-8D1D-B3A7374FCB92}"/>
              </a:ext>
            </a:extLst>
          </p:cNvPr>
          <p:cNvSpPr txBox="1"/>
          <p:nvPr/>
        </p:nvSpPr>
        <p:spPr>
          <a:xfrm>
            <a:off x="2039043" y="5660087"/>
            <a:ext cx="7459864" cy="332399"/>
          </a:xfrm>
          <a:prstGeom prst="rect">
            <a:avLst/>
          </a:prstGeom>
        </p:spPr>
        <p:txBody>
          <a:bodyPr wrap="none" lIns="0" tIns="0" rIns="0" bIns="0" rtlCol="0" anchor="ctr" anchorCtr="0">
            <a:spAutoFit/>
          </a:bodyPr>
          <a:lstStyle/>
          <a:p>
            <a:pPr algn="ctr">
              <a:lnSpc>
                <a:spcPct val="90000"/>
              </a:lnSpc>
              <a:spcAft>
                <a:spcPts val="588"/>
              </a:spcAft>
              <a:defRPr/>
            </a:pPr>
            <a:r>
              <a:rPr lang="en-US" sz="2400">
                <a:gradFill>
                  <a:gsLst>
                    <a:gs pos="37063">
                      <a:schemeClr val="tx1"/>
                    </a:gs>
                    <a:gs pos="52000">
                      <a:schemeClr val="tx1"/>
                    </a:gs>
                  </a:gsLst>
                  <a:lin ang="5400000" scaled="0"/>
                </a:gradFill>
                <a:latin typeface="Segoe UI Semibold" panose="020B0702040204020203" pitchFamily="34" charset="0"/>
                <a:cs typeface="Segoe UI Semibold" panose="020B0702040204020203" pitchFamily="34" charset="0"/>
              </a:rPr>
              <a:t>“Code what’s easy to code; learn what’s easy to learn”</a:t>
            </a:r>
          </a:p>
        </p:txBody>
      </p:sp>
      <p:sp>
        <p:nvSpPr>
          <p:cNvPr id="17" name="Title 16"/>
          <p:cNvSpPr>
            <a:spLocks noGrp="1"/>
          </p:cNvSpPr>
          <p:nvPr>
            <p:ph type="title"/>
          </p:nvPr>
        </p:nvSpPr>
        <p:spPr/>
        <p:txBody>
          <a:bodyPr/>
          <a:lstStyle/>
          <a:p>
            <a:r>
              <a:rPr lang="en-US"/>
              <a:t>Conversation Learner</a:t>
            </a:r>
          </a:p>
        </p:txBody>
      </p:sp>
      <p:sp>
        <p:nvSpPr>
          <p:cNvPr id="7" name="create" title="Icon of a pencil with an arrow around it pointing counterclockwise">
            <a:extLst>
              <a:ext uri="{FF2B5EF4-FFF2-40B4-BE49-F238E27FC236}">
                <a16:creationId xmlns:a16="http://schemas.microsoft.com/office/drawing/2014/main" id="{29D99F46-7CF1-4B11-8889-4ED3C4517B54}"/>
              </a:ext>
            </a:extLst>
          </p:cNvPr>
          <p:cNvSpPr>
            <a:spLocks noChangeAspect="1" noEditPoints="1"/>
          </p:cNvSpPr>
          <p:nvPr/>
        </p:nvSpPr>
        <p:spPr bwMode="auto">
          <a:xfrm>
            <a:off x="11600033" y="1525961"/>
            <a:ext cx="244141" cy="239117"/>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Manufacturing_E99C" title="Icon of a robotic arm">
            <a:extLst>
              <a:ext uri="{FF2B5EF4-FFF2-40B4-BE49-F238E27FC236}">
                <a16:creationId xmlns:a16="http://schemas.microsoft.com/office/drawing/2014/main" id="{3B0ECFDA-AA85-4EA1-A607-221DA2A63DE4}"/>
              </a:ext>
            </a:extLst>
          </p:cNvPr>
          <p:cNvSpPr>
            <a:spLocks noChangeAspect="1" noEditPoints="1"/>
          </p:cNvSpPr>
          <p:nvPr/>
        </p:nvSpPr>
        <p:spPr bwMode="auto">
          <a:xfrm>
            <a:off x="11567491" y="2206525"/>
            <a:ext cx="309227" cy="302281"/>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st_4" title="Icon of a checklist">
            <a:extLst>
              <a:ext uri="{FF2B5EF4-FFF2-40B4-BE49-F238E27FC236}">
                <a16:creationId xmlns:a16="http://schemas.microsoft.com/office/drawing/2014/main" id="{04A0C43C-3EAB-4770-B617-1787C6575829}"/>
              </a:ext>
            </a:extLst>
          </p:cNvPr>
          <p:cNvSpPr>
            <a:spLocks noChangeAspect="1" noEditPoints="1"/>
          </p:cNvSpPr>
          <p:nvPr/>
        </p:nvSpPr>
        <p:spPr bwMode="auto">
          <a:xfrm>
            <a:off x="11583254" y="2975962"/>
            <a:ext cx="277697" cy="187693"/>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Browser_3" title="Icon of a browser window with an arrow pointing from the outside to the center">
            <a:extLst>
              <a:ext uri="{FF2B5EF4-FFF2-40B4-BE49-F238E27FC236}">
                <a16:creationId xmlns:a16="http://schemas.microsoft.com/office/drawing/2014/main" id="{8554BEE7-A917-406A-8449-03BE86E4EF07}"/>
              </a:ext>
            </a:extLst>
          </p:cNvPr>
          <p:cNvSpPr>
            <a:spLocks noChangeAspect="1" noEditPoints="1"/>
          </p:cNvSpPr>
          <p:nvPr/>
        </p:nvSpPr>
        <p:spPr bwMode="auto">
          <a:xfrm>
            <a:off x="11602721" y="3668399"/>
            <a:ext cx="238764" cy="2271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Org_ECA6" title="Icon of three boxes in a bracket chart">
            <a:extLst>
              <a:ext uri="{FF2B5EF4-FFF2-40B4-BE49-F238E27FC236}">
                <a16:creationId xmlns:a16="http://schemas.microsoft.com/office/drawing/2014/main" id="{B849ECEB-9051-4A62-8368-093526DF192E}"/>
              </a:ext>
            </a:extLst>
          </p:cNvPr>
          <p:cNvSpPr>
            <a:spLocks noChangeAspect="1" noEditPoints="1"/>
          </p:cNvSpPr>
          <p:nvPr/>
        </p:nvSpPr>
        <p:spPr bwMode="auto">
          <a:xfrm>
            <a:off x="11608603" y="4380542"/>
            <a:ext cx="226997" cy="2271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PageEdit_EFB8" title="Icon of a document with a pencil on top of it">
            <a:extLst>
              <a:ext uri="{FF2B5EF4-FFF2-40B4-BE49-F238E27FC236}">
                <a16:creationId xmlns:a16="http://schemas.microsoft.com/office/drawing/2014/main" id="{BF143289-88AB-4CF0-A12B-A7E237F754C8}"/>
              </a:ext>
            </a:extLst>
          </p:cNvPr>
          <p:cNvSpPr>
            <a:spLocks noChangeAspect="1" noEditPoints="1"/>
          </p:cNvSpPr>
          <p:nvPr/>
        </p:nvSpPr>
        <p:spPr bwMode="auto">
          <a:xfrm>
            <a:off x="11648183" y="5097284"/>
            <a:ext cx="193639" cy="206462"/>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53050EF8-8665-400E-9EC1-EFD0A4A57E44}"/>
              </a:ext>
            </a:extLst>
          </p:cNvPr>
          <p:cNvSpPr txBox="1"/>
          <p:nvPr/>
        </p:nvSpPr>
        <p:spPr>
          <a:xfrm>
            <a:off x="588262" y="1772074"/>
            <a:ext cx="4420301" cy="664797"/>
          </a:xfrm>
          <a:custGeom>
            <a:avLst/>
            <a:gdLst>
              <a:gd name="connsiteX0" fmla="*/ 0 w 2052000"/>
              <a:gd name="connsiteY0" fmla="*/ 0 h 394082"/>
              <a:gd name="connsiteX1" fmla="*/ 2052000 w 2052000"/>
              <a:gd name="connsiteY1" fmla="*/ 0 h 394082"/>
              <a:gd name="connsiteX2" fmla="*/ 2052000 w 2052000"/>
              <a:gd name="connsiteY2" fmla="*/ 394082 h 394082"/>
              <a:gd name="connsiteX3" fmla="*/ 0 w 2052000"/>
              <a:gd name="connsiteY3" fmla="*/ 394082 h 394082"/>
              <a:gd name="connsiteX4" fmla="*/ 0 w 2052000"/>
              <a:gd name="connsiteY4" fmla="*/ 0 h 39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000" h="394082">
                <a:moveTo>
                  <a:pt x="0" y="0"/>
                </a:moveTo>
                <a:lnTo>
                  <a:pt x="2052000" y="0"/>
                </a:lnTo>
                <a:lnTo>
                  <a:pt x="2052000" y="394082"/>
                </a:lnTo>
                <a:lnTo>
                  <a:pt x="0" y="394082"/>
                </a:lnTo>
                <a:lnTo>
                  <a:pt x="0" y="0"/>
                </a:lnTo>
                <a:close/>
              </a:path>
            </a:pathLst>
          </a:custGeom>
          <a:noFill/>
        </p:spPr>
        <p:txBody>
          <a:bodyPr wrap="square" lIns="0" tIns="0" rIns="0" bIns="0" rtlCol="0">
            <a:spAutoFit/>
          </a:bodyPr>
          <a:lstStyle>
            <a:defPPr>
              <a:defRPr lang="en-US"/>
            </a:defPPr>
            <a:lvl1pPr>
              <a:defRPr>
                <a:solidFill>
                  <a:schemeClr val="bg2"/>
                </a:solidFill>
                <a:latin typeface="+mj-lt"/>
              </a:defRPr>
            </a:lvl1pPr>
          </a:lstStyle>
          <a:p>
            <a:pPr defTabSz="734269">
              <a:lnSpc>
                <a:spcPct val="90000"/>
              </a:lnSpc>
              <a:defRPr/>
            </a:pPr>
            <a:r>
              <a:rPr lang="en-US" sz="2400">
                <a:gradFill>
                  <a:gsLst>
                    <a:gs pos="15734">
                      <a:schemeClr val="accent1"/>
                    </a:gs>
                    <a:gs pos="35664">
                      <a:schemeClr val="accent1"/>
                    </a:gs>
                  </a:gsLst>
                  <a:lin ang="5400000" scaled="0"/>
                </a:gradFill>
                <a:latin typeface="Segoe UI Semibold"/>
              </a:rPr>
              <a:t>AI-first way of building </a:t>
            </a:r>
            <a:br>
              <a:rPr lang="en-US" sz="2400">
                <a:gradFill>
                  <a:gsLst>
                    <a:gs pos="15734">
                      <a:schemeClr val="accent1"/>
                    </a:gs>
                    <a:gs pos="35664">
                      <a:schemeClr val="accent1"/>
                    </a:gs>
                  </a:gsLst>
                  <a:lin ang="5400000" scaled="0"/>
                </a:gradFill>
                <a:latin typeface="Segoe UI Semibold"/>
              </a:rPr>
            </a:br>
            <a:r>
              <a:rPr lang="en-US" sz="2400">
                <a:gradFill>
                  <a:gsLst>
                    <a:gs pos="15734">
                      <a:schemeClr val="accent1"/>
                    </a:gs>
                    <a:gs pos="35664">
                      <a:schemeClr val="accent1"/>
                    </a:gs>
                  </a:gsLst>
                  <a:lin ang="5400000" scaled="0"/>
                </a:gradFill>
                <a:latin typeface="Segoe UI Semibold"/>
              </a:rPr>
              <a:t>a task-oriented bot</a:t>
            </a:r>
          </a:p>
        </p:txBody>
      </p:sp>
      <p:sp>
        <p:nvSpPr>
          <p:cNvPr id="14" name="TextBox 13">
            <a:extLst>
              <a:ext uri="{FF2B5EF4-FFF2-40B4-BE49-F238E27FC236}">
                <a16:creationId xmlns:a16="http://schemas.microsoft.com/office/drawing/2014/main" id="{821A9E9D-2071-42E1-BEF9-DE768C814E98}"/>
              </a:ext>
            </a:extLst>
          </p:cNvPr>
          <p:cNvSpPr txBox="1"/>
          <p:nvPr/>
        </p:nvSpPr>
        <p:spPr>
          <a:xfrm>
            <a:off x="588262" y="2866128"/>
            <a:ext cx="4420300" cy="1415772"/>
          </a:xfrm>
          <a:custGeom>
            <a:avLst/>
            <a:gdLst>
              <a:gd name="connsiteX0" fmla="*/ 0 w 1844013"/>
              <a:gd name="connsiteY0" fmla="*/ 0 h 563478"/>
              <a:gd name="connsiteX1" fmla="*/ 1844013 w 1844013"/>
              <a:gd name="connsiteY1" fmla="*/ 0 h 563478"/>
              <a:gd name="connsiteX2" fmla="*/ 1844013 w 1844013"/>
              <a:gd name="connsiteY2" fmla="*/ 563478 h 563478"/>
              <a:gd name="connsiteX3" fmla="*/ 0 w 1844013"/>
              <a:gd name="connsiteY3" fmla="*/ 563478 h 563478"/>
              <a:gd name="connsiteX4" fmla="*/ 0 w 1844013"/>
              <a:gd name="connsiteY4" fmla="*/ 0 h 563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013" h="563478">
                <a:moveTo>
                  <a:pt x="0" y="0"/>
                </a:moveTo>
                <a:lnTo>
                  <a:pt x="1844013" y="0"/>
                </a:lnTo>
                <a:lnTo>
                  <a:pt x="1844013" y="563478"/>
                </a:lnTo>
                <a:lnTo>
                  <a:pt x="0" y="563478"/>
                </a:lnTo>
                <a:lnTo>
                  <a:pt x="0" y="0"/>
                </a:lnTo>
                <a:close/>
              </a:path>
            </a:pathLst>
          </a:custGeom>
          <a:noFill/>
        </p:spPr>
        <p:txBody>
          <a:bodyPr wrap="square" lIns="0" tIns="0" rIns="0" bIns="0" rtlCol="0">
            <a:spAutoFit/>
          </a:bodyPr>
          <a:lstStyle/>
          <a:p>
            <a:pPr marL="0" lvl="1">
              <a:lnSpc>
                <a:spcPct val="90000"/>
              </a:lnSpc>
              <a:spcBef>
                <a:spcPts val="1200"/>
              </a:spcBef>
            </a:pPr>
            <a:r>
              <a:rPr lang="en-US" sz="1600">
                <a:gradFill>
                  <a:gsLst>
                    <a:gs pos="35664">
                      <a:schemeClr val="tx1"/>
                    </a:gs>
                    <a:gs pos="56000">
                      <a:schemeClr val="tx1"/>
                    </a:gs>
                  </a:gsLst>
                  <a:lin ang="5400000" scaled="0"/>
                </a:gradFill>
              </a:rPr>
              <a:t>End-to-end recurrent neural network</a:t>
            </a:r>
          </a:p>
          <a:p>
            <a:pPr marL="0" lvl="1">
              <a:lnSpc>
                <a:spcPct val="90000"/>
              </a:lnSpc>
              <a:spcBef>
                <a:spcPts val="1200"/>
              </a:spcBef>
            </a:pPr>
            <a:r>
              <a:rPr lang="en-US" sz="1600">
                <a:gradFill>
                  <a:gsLst>
                    <a:gs pos="35664">
                      <a:schemeClr val="tx1"/>
                    </a:gs>
                    <a:gs pos="56000">
                      <a:schemeClr val="tx1"/>
                    </a:gs>
                  </a:gsLst>
                  <a:lin ang="5400000" scaled="0"/>
                </a:gradFill>
              </a:rPr>
              <a:t>Learns directly from multi-turn examples </a:t>
            </a:r>
            <a:br>
              <a:rPr lang="en-US" sz="1600">
                <a:gradFill>
                  <a:gsLst>
                    <a:gs pos="35664">
                      <a:schemeClr val="tx1"/>
                    </a:gs>
                    <a:gs pos="56000">
                      <a:schemeClr val="tx1"/>
                    </a:gs>
                  </a:gsLst>
                  <a:lin ang="5400000" scaled="0"/>
                </a:gradFill>
              </a:rPr>
            </a:br>
            <a:r>
              <a:rPr lang="en-US" sz="1600">
                <a:gradFill>
                  <a:gsLst>
                    <a:gs pos="35664">
                      <a:schemeClr val="tx1"/>
                    </a:gs>
                    <a:gs pos="56000">
                      <a:schemeClr val="tx1"/>
                    </a:gs>
                  </a:gsLst>
                  <a:lin ang="5400000" scaled="0"/>
                </a:gradFill>
              </a:rPr>
              <a:t>of conversations</a:t>
            </a:r>
          </a:p>
          <a:p>
            <a:pPr marL="0" lvl="1">
              <a:lnSpc>
                <a:spcPct val="90000"/>
              </a:lnSpc>
              <a:spcBef>
                <a:spcPts val="1200"/>
              </a:spcBef>
            </a:pPr>
            <a:r>
              <a:rPr lang="en-US" sz="1600">
                <a:gradFill>
                  <a:gsLst>
                    <a:gs pos="35664">
                      <a:schemeClr val="tx1"/>
                    </a:gs>
                    <a:gs pos="56000">
                      <a:schemeClr val="tx1"/>
                    </a:gs>
                  </a:gsLst>
                  <a:lin ang="5400000" scaled="0"/>
                </a:gradFill>
              </a:rPr>
              <a:t>Enables designers, business owners, domain experts to contribute/maintain bot</a:t>
            </a:r>
          </a:p>
        </p:txBody>
      </p:sp>
      <p:cxnSp>
        <p:nvCxnSpPr>
          <p:cNvPr id="15" name="Straight Arrow Connector 14">
            <a:extLst>
              <a:ext uri="{FF2B5EF4-FFF2-40B4-BE49-F238E27FC236}">
                <a16:creationId xmlns:a16="http://schemas.microsoft.com/office/drawing/2014/main" id="{EBDB8957-CBDC-49EA-9059-8DE5755EA641}"/>
              </a:ext>
            </a:extLst>
          </p:cNvPr>
          <p:cNvCxnSpPr/>
          <p:nvPr/>
        </p:nvCxnSpPr>
        <p:spPr>
          <a:xfrm flipV="1">
            <a:off x="598896" y="2651500"/>
            <a:ext cx="137160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4A41D85-6EA3-4E1D-8022-D98B1D782972}"/>
              </a:ext>
            </a:extLst>
          </p:cNvPr>
          <p:cNvSpPr txBox="1"/>
          <p:nvPr/>
        </p:nvSpPr>
        <p:spPr>
          <a:xfrm>
            <a:off x="6242050" y="1772074"/>
            <a:ext cx="4420301" cy="664797"/>
          </a:xfrm>
          <a:custGeom>
            <a:avLst/>
            <a:gdLst>
              <a:gd name="connsiteX0" fmla="*/ 0 w 2052000"/>
              <a:gd name="connsiteY0" fmla="*/ 0 h 394082"/>
              <a:gd name="connsiteX1" fmla="*/ 2052000 w 2052000"/>
              <a:gd name="connsiteY1" fmla="*/ 0 h 394082"/>
              <a:gd name="connsiteX2" fmla="*/ 2052000 w 2052000"/>
              <a:gd name="connsiteY2" fmla="*/ 394082 h 394082"/>
              <a:gd name="connsiteX3" fmla="*/ 0 w 2052000"/>
              <a:gd name="connsiteY3" fmla="*/ 394082 h 394082"/>
              <a:gd name="connsiteX4" fmla="*/ 0 w 2052000"/>
              <a:gd name="connsiteY4" fmla="*/ 0 h 394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000" h="394082">
                <a:moveTo>
                  <a:pt x="0" y="0"/>
                </a:moveTo>
                <a:lnTo>
                  <a:pt x="2052000" y="0"/>
                </a:lnTo>
                <a:lnTo>
                  <a:pt x="2052000" y="394082"/>
                </a:lnTo>
                <a:lnTo>
                  <a:pt x="0" y="394082"/>
                </a:lnTo>
                <a:lnTo>
                  <a:pt x="0" y="0"/>
                </a:lnTo>
                <a:close/>
              </a:path>
            </a:pathLst>
          </a:custGeom>
          <a:noFill/>
        </p:spPr>
        <p:txBody>
          <a:bodyPr wrap="square" lIns="0" tIns="0" rIns="0" bIns="0" rtlCol="0">
            <a:spAutoFit/>
          </a:bodyPr>
          <a:lstStyle>
            <a:defPPr>
              <a:defRPr lang="en-US"/>
            </a:defPPr>
            <a:lvl1pPr>
              <a:defRPr>
                <a:solidFill>
                  <a:schemeClr val="bg2"/>
                </a:solidFill>
                <a:latin typeface="+mj-lt"/>
              </a:defRPr>
            </a:lvl1pPr>
          </a:lstStyle>
          <a:p>
            <a:pPr defTabSz="734269">
              <a:lnSpc>
                <a:spcPct val="90000"/>
              </a:lnSpc>
              <a:defRPr/>
            </a:pPr>
            <a:r>
              <a:rPr lang="en-US" sz="2400">
                <a:gradFill>
                  <a:gsLst>
                    <a:gs pos="15734">
                      <a:schemeClr val="accent1"/>
                    </a:gs>
                    <a:gs pos="35664">
                      <a:schemeClr val="accent1"/>
                    </a:gs>
                  </a:gsLst>
                  <a:lin ang="5400000" scaled="0"/>
                </a:gradFill>
                <a:latin typeface="Segoe UI Semibold"/>
              </a:rPr>
              <a:t>Express business rules and common sense in code</a:t>
            </a:r>
          </a:p>
        </p:txBody>
      </p:sp>
      <p:sp>
        <p:nvSpPr>
          <p:cNvPr id="18" name="TextBox 17">
            <a:extLst>
              <a:ext uri="{FF2B5EF4-FFF2-40B4-BE49-F238E27FC236}">
                <a16:creationId xmlns:a16="http://schemas.microsoft.com/office/drawing/2014/main" id="{61F523AE-6CF7-4089-B57B-CAE9BA5C721D}"/>
              </a:ext>
            </a:extLst>
          </p:cNvPr>
          <p:cNvSpPr txBox="1"/>
          <p:nvPr/>
        </p:nvSpPr>
        <p:spPr>
          <a:xfrm>
            <a:off x="6242050" y="2866128"/>
            <a:ext cx="4420300" cy="1569660"/>
          </a:xfrm>
          <a:custGeom>
            <a:avLst/>
            <a:gdLst>
              <a:gd name="connsiteX0" fmla="*/ 0 w 1844013"/>
              <a:gd name="connsiteY0" fmla="*/ 0 h 563478"/>
              <a:gd name="connsiteX1" fmla="*/ 1844013 w 1844013"/>
              <a:gd name="connsiteY1" fmla="*/ 0 h 563478"/>
              <a:gd name="connsiteX2" fmla="*/ 1844013 w 1844013"/>
              <a:gd name="connsiteY2" fmla="*/ 563478 h 563478"/>
              <a:gd name="connsiteX3" fmla="*/ 0 w 1844013"/>
              <a:gd name="connsiteY3" fmla="*/ 563478 h 563478"/>
              <a:gd name="connsiteX4" fmla="*/ 0 w 1844013"/>
              <a:gd name="connsiteY4" fmla="*/ 0 h 563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4013" h="563478">
                <a:moveTo>
                  <a:pt x="0" y="0"/>
                </a:moveTo>
                <a:lnTo>
                  <a:pt x="1844013" y="0"/>
                </a:lnTo>
                <a:lnTo>
                  <a:pt x="1844013" y="563478"/>
                </a:lnTo>
                <a:lnTo>
                  <a:pt x="0" y="563478"/>
                </a:lnTo>
                <a:lnTo>
                  <a:pt x="0" y="0"/>
                </a:lnTo>
                <a:close/>
              </a:path>
            </a:pathLst>
          </a:custGeom>
          <a:noFill/>
        </p:spPr>
        <p:txBody>
          <a:bodyPr wrap="square" lIns="0" tIns="0" rIns="0" bIns="0" rtlCol="0">
            <a:spAutoFit/>
          </a:bodyPr>
          <a:lstStyle/>
          <a:p>
            <a:pPr marL="0" lvl="1">
              <a:lnSpc>
                <a:spcPct val="90000"/>
              </a:lnSpc>
              <a:spcBef>
                <a:spcPts val="1200"/>
              </a:spcBef>
            </a:pPr>
            <a:r>
              <a:rPr lang="en-US" sz="1600">
                <a:gradFill>
                  <a:gsLst>
                    <a:gs pos="35664">
                      <a:schemeClr val="tx1"/>
                    </a:gs>
                    <a:gs pos="56000">
                      <a:schemeClr val="tx1"/>
                    </a:gs>
                  </a:gsLst>
                  <a:lin ang="5400000" scaled="0"/>
                </a:gradFill>
              </a:rPr>
              <a:t>Bot output is structured as templates (text, cards)</a:t>
            </a:r>
          </a:p>
          <a:p>
            <a:pPr marL="0" lvl="1">
              <a:lnSpc>
                <a:spcPct val="90000"/>
              </a:lnSpc>
              <a:spcBef>
                <a:spcPts val="1200"/>
              </a:spcBef>
            </a:pPr>
            <a:r>
              <a:rPr lang="en-US" sz="1600">
                <a:gradFill>
                  <a:gsLst>
                    <a:gs pos="35664">
                      <a:schemeClr val="tx1"/>
                    </a:gs>
                    <a:gs pos="56000">
                      <a:schemeClr val="tx1"/>
                    </a:gs>
                  </a:gsLst>
                  <a:lin ang="5400000" scaled="0"/>
                </a:gradFill>
              </a:rPr>
              <a:t>Easy to add constraints to limit which actions </a:t>
            </a:r>
            <a:br>
              <a:rPr lang="en-US" sz="1600">
                <a:gradFill>
                  <a:gsLst>
                    <a:gs pos="35664">
                      <a:schemeClr val="tx1"/>
                    </a:gs>
                    <a:gs pos="56000">
                      <a:schemeClr val="tx1"/>
                    </a:gs>
                  </a:gsLst>
                  <a:lin ang="5400000" scaled="0"/>
                </a:gradFill>
              </a:rPr>
            </a:br>
            <a:r>
              <a:rPr lang="en-US" sz="1600">
                <a:gradFill>
                  <a:gsLst>
                    <a:gs pos="35664">
                      <a:schemeClr val="tx1"/>
                    </a:gs>
                    <a:gs pos="56000">
                      <a:schemeClr val="tx1"/>
                    </a:gs>
                  </a:gsLst>
                  <a:lin ang="5400000" scaled="0"/>
                </a:gradFill>
              </a:rPr>
              <a:t>are available</a:t>
            </a:r>
          </a:p>
          <a:p>
            <a:pPr marL="0" lvl="1">
              <a:lnSpc>
                <a:spcPct val="90000"/>
              </a:lnSpc>
              <a:spcBef>
                <a:spcPts val="1200"/>
              </a:spcBef>
            </a:pPr>
            <a:r>
              <a:rPr lang="en-US" sz="1600">
                <a:gradFill>
                  <a:gsLst>
                    <a:gs pos="35664">
                      <a:schemeClr val="tx1"/>
                    </a:gs>
                    <a:gs pos="56000">
                      <a:schemeClr val="tx1"/>
                    </a:gs>
                  </a:gsLst>
                  <a:lin ang="5400000" scaled="0"/>
                </a:gradFill>
              </a:rPr>
              <a:t>Call domain-specific APIs</a:t>
            </a:r>
          </a:p>
          <a:p>
            <a:pPr marL="0" lvl="1">
              <a:lnSpc>
                <a:spcPct val="90000"/>
              </a:lnSpc>
              <a:spcBef>
                <a:spcPts val="1200"/>
              </a:spcBef>
            </a:pPr>
            <a:r>
              <a:rPr lang="en-US" sz="1600">
                <a:gradFill>
                  <a:gsLst>
                    <a:gs pos="35664">
                      <a:schemeClr val="tx1"/>
                    </a:gs>
                    <a:gs pos="56000">
                      <a:schemeClr val="tx1"/>
                    </a:gs>
                  </a:gsLst>
                  <a:lin ang="5400000" scaled="0"/>
                </a:gradFill>
              </a:rPr>
              <a:t>Add code to resolve and manipulate entities</a:t>
            </a:r>
          </a:p>
        </p:txBody>
      </p:sp>
      <p:cxnSp>
        <p:nvCxnSpPr>
          <p:cNvPr id="19" name="Straight Arrow Connector 18">
            <a:extLst>
              <a:ext uri="{FF2B5EF4-FFF2-40B4-BE49-F238E27FC236}">
                <a16:creationId xmlns:a16="http://schemas.microsoft.com/office/drawing/2014/main" id="{C6BAE13B-37CB-486C-905F-B8BBF178FFB5}"/>
              </a:ext>
            </a:extLst>
          </p:cNvPr>
          <p:cNvCxnSpPr/>
          <p:nvPr/>
        </p:nvCxnSpPr>
        <p:spPr>
          <a:xfrm flipV="1">
            <a:off x="6242050" y="2651500"/>
            <a:ext cx="137160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08367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t>Conversation Learner workflow</a:t>
            </a:r>
          </a:p>
        </p:txBody>
      </p:sp>
      <p:sp>
        <p:nvSpPr>
          <p:cNvPr id="4" name="Text Placeholder 5">
            <a:extLst>
              <a:ext uri="{FF2B5EF4-FFF2-40B4-BE49-F238E27FC236}">
                <a16:creationId xmlns:a16="http://schemas.microsoft.com/office/drawing/2014/main" id="{C6F32AE3-CD0F-46A0-900C-E6C718BC818E}"/>
              </a:ext>
            </a:extLst>
          </p:cNvPr>
          <p:cNvSpPr txBox="1">
            <a:spLocks/>
          </p:cNvSpPr>
          <p:nvPr/>
        </p:nvSpPr>
        <p:spPr>
          <a:xfrm>
            <a:off x="588263" y="4249266"/>
            <a:ext cx="1222757" cy="9971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sz="1800">
                <a:latin typeface="+mn-lt"/>
              </a:rPr>
              <a:t>Make corrections </a:t>
            </a:r>
            <a:br>
              <a:rPr lang="en-US" sz="1800">
                <a:latin typeface="+mn-lt"/>
              </a:rPr>
            </a:br>
            <a:r>
              <a:rPr lang="en-US" sz="1800">
                <a:latin typeface="+mn-lt"/>
              </a:rPr>
              <a:t>to logged dialogs</a:t>
            </a:r>
          </a:p>
        </p:txBody>
      </p:sp>
      <p:sp>
        <p:nvSpPr>
          <p:cNvPr id="16" name="Rectangle 15">
            <a:extLst>
              <a:ext uri="{FF2B5EF4-FFF2-40B4-BE49-F238E27FC236}">
                <a16:creationId xmlns:a16="http://schemas.microsoft.com/office/drawing/2014/main" id="{CC2D5390-EFEB-40FB-BFEA-8AF74CF7861C}"/>
              </a:ext>
            </a:extLst>
          </p:cNvPr>
          <p:cNvSpPr/>
          <p:nvPr/>
        </p:nvSpPr>
        <p:spPr>
          <a:xfrm>
            <a:off x="8253425" y="3159718"/>
            <a:ext cx="1385517" cy="387798"/>
          </a:xfrm>
          <a:prstGeom prst="rect">
            <a:avLst/>
          </a:prstGeom>
        </p:spPr>
        <p:txBody>
          <a:bodyPr wrap="square" lIns="0" tIns="0" rIns="0" bIns="0">
            <a:spAutoFit/>
          </a:bodyPr>
          <a:lstStyle/>
          <a:p>
            <a:pPr algn="ctr">
              <a:lnSpc>
                <a:spcPct val="90000"/>
              </a:lnSpc>
            </a:pPr>
            <a:r>
              <a:rPr lang="en-US" sz="1400">
                <a:gradFill>
                  <a:gsLst>
                    <a:gs pos="1250">
                      <a:schemeClr val="tx1"/>
                    </a:gs>
                    <a:gs pos="100000">
                      <a:schemeClr val="tx1"/>
                    </a:gs>
                  </a:gsLst>
                  <a:lin ang="5400000" scaled="0"/>
                </a:gradFill>
              </a:rPr>
              <a:t>Developer makes corrections</a:t>
            </a:r>
          </a:p>
        </p:txBody>
      </p:sp>
      <p:sp>
        <p:nvSpPr>
          <p:cNvPr id="2" name="Rectangle 1">
            <a:extLst>
              <a:ext uri="{FF2B5EF4-FFF2-40B4-BE49-F238E27FC236}">
                <a16:creationId xmlns:a16="http://schemas.microsoft.com/office/drawing/2014/main" id="{87A89F23-AB2A-4761-8BF7-E38BA278363F}"/>
              </a:ext>
            </a:extLst>
          </p:cNvPr>
          <p:cNvSpPr/>
          <p:nvPr/>
        </p:nvSpPr>
        <p:spPr>
          <a:xfrm>
            <a:off x="1978904" y="3159718"/>
            <a:ext cx="1416499" cy="387798"/>
          </a:xfrm>
          <a:prstGeom prst="rect">
            <a:avLst/>
          </a:prstGeom>
        </p:spPr>
        <p:txBody>
          <a:bodyPr wrap="square" lIns="0" tIns="0" rIns="0" bIns="0">
            <a:spAutoFit/>
          </a:bodyPr>
          <a:lstStyle/>
          <a:p>
            <a:pPr algn="ctr">
              <a:lnSpc>
                <a:spcPct val="90000"/>
              </a:lnSpc>
            </a:pPr>
            <a:r>
              <a:rPr lang="en-US" sz="1400">
                <a:gradFill>
                  <a:gsLst>
                    <a:gs pos="1250">
                      <a:schemeClr val="tx1"/>
                    </a:gs>
                    <a:gs pos="100000">
                      <a:schemeClr val="tx1"/>
                    </a:gs>
                  </a:gsLst>
                  <a:lin ang="5400000" scaled="0"/>
                </a:gradFill>
              </a:rPr>
              <a:t>Developer plays role of user</a:t>
            </a:r>
          </a:p>
        </p:txBody>
      </p:sp>
      <p:pic>
        <p:nvPicPr>
          <p:cNvPr id="9" name="Picture 8">
            <a:extLst>
              <a:ext uri="{FF2B5EF4-FFF2-40B4-BE49-F238E27FC236}">
                <a16:creationId xmlns:a16="http://schemas.microsoft.com/office/drawing/2014/main" id="{AE6A01FA-F597-42E5-8654-E632B653CB7E}"/>
              </a:ext>
            </a:extLst>
          </p:cNvPr>
          <p:cNvPicPr>
            <a:picLocks noChangeAspect="1"/>
          </p:cNvPicPr>
          <p:nvPr/>
        </p:nvPicPr>
        <p:blipFill>
          <a:blip r:embed="rId3"/>
          <a:stretch>
            <a:fillRect/>
          </a:stretch>
        </p:blipFill>
        <p:spPr>
          <a:xfrm>
            <a:off x="3889531" y="1872871"/>
            <a:ext cx="1097280" cy="1097280"/>
          </a:xfrm>
          <a:prstGeom prst="rect">
            <a:avLst/>
          </a:prstGeom>
        </p:spPr>
      </p:pic>
      <p:pic>
        <p:nvPicPr>
          <p:cNvPr id="11" name="Picture 10">
            <a:extLst>
              <a:ext uri="{FF2B5EF4-FFF2-40B4-BE49-F238E27FC236}">
                <a16:creationId xmlns:a16="http://schemas.microsoft.com/office/drawing/2014/main" id="{BC7E62F9-A2B3-4743-BB7C-A756709DFF38}"/>
              </a:ext>
            </a:extLst>
          </p:cNvPr>
          <p:cNvPicPr>
            <a:picLocks noChangeAspect="1"/>
          </p:cNvPicPr>
          <p:nvPr/>
        </p:nvPicPr>
        <p:blipFill>
          <a:blip r:embed="rId4"/>
          <a:stretch>
            <a:fillRect/>
          </a:stretch>
        </p:blipFill>
        <p:spPr>
          <a:xfrm>
            <a:off x="2138513" y="1872871"/>
            <a:ext cx="1097280" cy="1097280"/>
          </a:xfrm>
          <a:prstGeom prst="rect">
            <a:avLst/>
          </a:prstGeom>
        </p:spPr>
      </p:pic>
      <p:sp>
        <p:nvSpPr>
          <p:cNvPr id="14" name="Rectangle 13">
            <a:extLst>
              <a:ext uri="{FF2B5EF4-FFF2-40B4-BE49-F238E27FC236}">
                <a16:creationId xmlns:a16="http://schemas.microsoft.com/office/drawing/2014/main" id="{B4E2BDF9-C7AC-4183-A074-1B47AF6F7D7A}"/>
              </a:ext>
            </a:extLst>
          </p:cNvPr>
          <p:cNvSpPr/>
          <p:nvPr/>
        </p:nvSpPr>
        <p:spPr>
          <a:xfrm>
            <a:off x="4114995" y="3159718"/>
            <a:ext cx="646353" cy="193899"/>
          </a:xfrm>
          <a:prstGeom prst="rect">
            <a:avLst/>
          </a:prstGeom>
        </p:spPr>
        <p:txBody>
          <a:bodyPr wrap="square" lIns="0" tIns="0" rIns="0" bIns="0">
            <a:spAutoFit/>
          </a:bodyPr>
          <a:lstStyle/>
          <a:p>
            <a:pPr algn="ctr">
              <a:lnSpc>
                <a:spcPct val="90000"/>
              </a:lnSpc>
            </a:pPr>
            <a:r>
              <a:rPr lang="en-US" sz="1400">
                <a:gradFill>
                  <a:gsLst>
                    <a:gs pos="1250">
                      <a:schemeClr val="tx1"/>
                    </a:gs>
                    <a:gs pos="100000">
                      <a:schemeClr val="tx1"/>
                    </a:gs>
                  </a:gsLst>
                  <a:lin ang="5400000" scaled="0"/>
                </a:gradFill>
              </a:rPr>
              <a:t>Bot</a:t>
            </a:r>
          </a:p>
        </p:txBody>
      </p:sp>
      <p:grpSp>
        <p:nvGrpSpPr>
          <p:cNvPr id="42" name="Group 41">
            <a:extLst>
              <a:ext uri="{FF2B5EF4-FFF2-40B4-BE49-F238E27FC236}">
                <a16:creationId xmlns:a16="http://schemas.microsoft.com/office/drawing/2014/main" id="{748E73F5-4A63-4EFC-B08D-632A6576D8D1}"/>
              </a:ext>
            </a:extLst>
          </p:cNvPr>
          <p:cNvGrpSpPr/>
          <p:nvPr/>
        </p:nvGrpSpPr>
        <p:grpSpPr>
          <a:xfrm>
            <a:off x="3401423" y="2360832"/>
            <a:ext cx="322478" cy="121358"/>
            <a:chOff x="4390456" y="1759461"/>
            <a:chExt cx="345468" cy="130010"/>
          </a:xfrm>
        </p:grpSpPr>
        <p:cxnSp>
          <p:nvCxnSpPr>
            <p:cNvPr id="38" name="Straight Arrow Connector 37">
              <a:extLst>
                <a:ext uri="{FF2B5EF4-FFF2-40B4-BE49-F238E27FC236}">
                  <a16:creationId xmlns:a16="http://schemas.microsoft.com/office/drawing/2014/main" id="{5BD21C4B-CE24-4108-A6C7-62BA85AE525C}"/>
                </a:ext>
              </a:extLst>
            </p:cNvPr>
            <p:cNvCxnSpPr/>
            <p:nvPr/>
          </p:nvCxnSpPr>
          <p:spPr>
            <a:xfrm>
              <a:off x="4390456" y="1759461"/>
              <a:ext cx="345468" cy="0"/>
            </a:xfrm>
            <a:prstGeom prst="straightConnector1">
              <a:avLst/>
            </a:prstGeom>
            <a:ln w="19050">
              <a:solidFill>
                <a:schemeClr val="bg1">
                  <a:lumMod val="85000"/>
                </a:schemeClr>
              </a:solidFill>
              <a:headEnd type="none" w="lg" len="med"/>
              <a:tailEnd type="arrow" w="lg" len="sm"/>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B3BAFCA3-5D75-49E7-9F04-1F643639C0E6}"/>
                </a:ext>
              </a:extLst>
            </p:cNvPr>
            <p:cNvCxnSpPr>
              <a:cxnSpLocks/>
            </p:cNvCxnSpPr>
            <p:nvPr/>
          </p:nvCxnSpPr>
          <p:spPr>
            <a:xfrm flipH="1">
              <a:off x="4390456" y="1889471"/>
              <a:ext cx="345468" cy="0"/>
            </a:xfrm>
            <a:prstGeom prst="straightConnector1">
              <a:avLst/>
            </a:prstGeom>
            <a:ln w="19050">
              <a:solidFill>
                <a:schemeClr val="bg1">
                  <a:lumMod val="85000"/>
                </a:schemeClr>
              </a:solidFill>
              <a:headEnd type="none" w="lg" len="med"/>
              <a:tailEnd type="arrow" w="lg" len="sm"/>
            </a:ln>
          </p:spPr>
          <p:style>
            <a:lnRef idx="3">
              <a:schemeClr val="dk1"/>
            </a:lnRef>
            <a:fillRef idx="0">
              <a:schemeClr val="dk1"/>
            </a:fillRef>
            <a:effectRef idx="2">
              <a:schemeClr val="dk1"/>
            </a:effectRef>
            <a:fontRef idx="minor">
              <a:schemeClr val="tx1"/>
            </a:fontRef>
          </p:style>
        </p:cxnSp>
      </p:grpSp>
      <p:pic>
        <p:nvPicPr>
          <p:cNvPr id="8" name="Picture 7">
            <a:extLst>
              <a:ext uri="{FF2B5EF4-FFF2-40B4-BE49-F238E27FC236}">
                <a16:creationId xmlns:a16="http://schemas.microsoft.com/office/drawing/2014/main" id="{DA974A27-CCEB-4660-AF24-25510268AD8C}"/>
              </a:ext>
            </a:extLst>
          </p:cNvPr>
          <p:cNvPicPr>
            <a:picLocks noChangeAspect="1"/>
          </p:cNvPicPr>
          <p:nvPr/>
        </p:nvPicPr>
        <p:blipFill rotWithShape="1">
          <a:blip r:embed="rId5"/>
          <a:srcRect l="3170" t="6825" r="3209" b="4725"/>
          <a:stretch/>
        </p:blipFill>
        <p:spPr>
          <a:xfrm>
            <a:off x="5640549" y="1800545"/>
            <a:ext cx="2103254" cy="1241932"/>
          </a:xfrm>
          <a:prstGeom prst="rect">
            <a:avLst/>
          </a:prstGeom>
        </p:spPr>
      </p:pic>
      <p:pic>
        <p:nvPicPr>
          <p:cNvPr id="13" name="Picture 12">
            <a:extLst>
              <a:ext uri="{FF2B5EF4-FFF2-40B4-BE49-F238E27FC236}">
                <a16:creationId xmlns:a16="http://schemas.microsoft.com/office/drawing/2014/main" id="{01BF637A-74E2-468C-879A-00B4AE1AB22F}"/>
              </a:ext>
            </a:extLst>
          </p:cNvPr>
          <p:cNvPicPr>
            <a:picLocks noChangeAspect="1"/>
          </p:cNvPicPr>
          <p:nvPr/>
        </p:nvPicPr>
        <p:blipFill>
          <a:blip r:embed="rId4"/>
          <a:stretch>
            <a:fillRect/>
          </a:stretch>
        </p:blipFill>
        <p:spPr>
          <a:xfrm>
            <a:off x="8397543" y="1872871"/>
            <a:ext cx="1097280" cy="1097280"/>
          </a:xfrm>
          <a:prstGeom prst="rect">
            <a:avLst/>
          </a:prstGeom>
        </p:spPr>
      </p:pic>
      <p:sp>
        <p:nvSpPr>
          <p:cNvPr id="15" name="Rectangle 14">
            <a:extLst>
              <a:ext uri="{FF2B5EF4-FFF2-40B4-BE49-F238E27FC236}">
                <a16:creationId xmlns:a16="http://schemas.microsoft.com/office/drawing/2014/main" id="{832D592D-BD65-4A88-93DA-6E5AFDBF39F8}"/>
              </a:ext>
            </a:extLst>
          </p:cNvPr>
          <p:cNvSpPr/>
          <p:nvPr/>
        </p:nvSpPr>
        <p:spPr>
          <a:xfrm>
            <a:off x="6062396" y="3159718"/>
            <a:ext cx="1259560" cy="387798"/>
          </a:xfrm>
          <a:prstGeom prst="rect">
            <a:avLst/>
          </a:prstGeom>
        </p:spPr>
        <p:txBody>
          <a:bodyPr wrap="square" lIns="0" tIns="0" rIns="0" bIns="0">
            <a:spAutoFit/>
          </a:bodyPr>
          <a:lstStyle/>
          <a:p>
            <a:pPr algn="ctr">
              <a:lnSpc>
                <a:spcPct val="90000"/>
              </a:lnSpc>
            </a:pPr>
            <a:r>
              <a:rPr lang="en-US" sz="1400">
                <a:gradFill>
                  <a:gsLst>
                    <a:gs pos="1250">
                      <a:schemeClr val="tx1"/>
                    </a:gs>
                    <a:gs pos="100000">
                      <a:schemeClr val="tx1"/>
                    </a:gs>
                  </a:gsLst>
                  <a:lin ang="5400000" scaled="0"/>
                </a:gradFill>
              </a:rPr>
              <a:t>Conversation </a:t>
            </a:r>
            <a:br>
              <a:rPr lang="en-US" sz="1400">
                <a:gradFill>
                  <a:gsLst>
                    <a:gs pos="1250">
                      <a:schemeClr val="tx1"/>
                    </a:gs>
                    <a:gs pos="100000">
                      <a:schemeClr val="tx1"/>
                    </a:gs>
                  </a:gsLst>
                  <a:lin ang="5400000" scaled="0"/>
                </a:gradFill>
              </a:rPr>
            </a:br>
            <a:r>
              <a:rPr lang="en-US" sz="1400">
                <a:gradFill>
                  <a:gsLst>
                    <a:gs pos="1250">
                      <a:schemeClr val="tx1"/>
                    </a:gs>
                    <a:gs pos="100000">
                      <a:schemeClr val="tx1"/>
                    </a:gs>
                  </a:gsLst>
                  <a:lin ang="5400000" scaled="0"/>
                </a:gradFill>
              </a:rPr>
              <a:t>Learner UI</a:t>
            </a:r>
          </a:p>
        </p:txBody>
      </p:sp>
      <p:grpSp>
        <p:nvGrpSpPr>
          <p:cNvPr id="43" name="Group 42">
            <a:extLst>
              <a:ext uri="{FF2B5EF4-FFF2-40B4-BE49-F238E27FC236}">
                <a16:creationId xmlns:a16="http://schemas.microsoft.com/office/drawing/2014/main" id="{91C0E54B-9CE0-4B41-9EA6-90F7939C7832}"/>
              </a:ext>
            </a:extLst>
          </p:cNvPr>
          <p:cNvGrpSpPr/>
          <p:nvPr/>
        </p:nvGrpSpPr>
        <p:grpSpPr>
          <a:xfrm>
            <a:off x="5152441" y="2360832"/>
            <a:ext cx="322478" cy="121358"/>
            <a:chOff x="4390456" y="1759461"/>
            <a:chExt cx="345468" cy="130010"/>
          </a:xfrm>
        </p:grpSpPr>
        <p:cxnSp>
          <p:nvCxnSpPr>
            <p:cNvPr id="44" name="Straight Arrow Connector 43">
              <a:extLst>
                <a:ext uri="{FF2B5EF4-FFF2-40B4-BE49-F238E27FC236}">
                  <a16:creationId xmlns:a16="http://schemas.microsoft.com/office/drawing/2014/main" id="{764E73E1-CD0F-472E-B274-7AB947E1F313}"/>
                </a:ext>
              </a:extLst>
            </p:cNvPr>
            <p:cNvCxnSpPr/>
            <p:nvPr/>
          </p:nvCxnSpPr>
          <p:spPr>
            <a:xfrm>
              <a:off x="4390456" y="1759461"/>
              <a:ext cx="345468" cy="0"/>
            </a:xfrm>
            <a:prstGeom prst="straightConnector1">
              <a:avLst/>
            </a:prstGeom>
            <a:ln w="19050">
              <a:solidFill>
                <a:schemeClr val="bg1">
                  <a:lumMod val="85000"/>
                </a:schemeClr>
              </a:solidFill>
              <a:headEnd type="none" w="lg" len="med"/>
              <a:tailEnd type="arrow" w="lg" len="sm"/>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58127E7B-5C70-4B7F-86D6-DBA7AF7ABCCE}"/>
                </a:ext>
              </a:extLst>
            </p:cNvPr>
            <p:cNvCxnSpPr>
              <a:cxnSpLocks/>
            </p:cNvCxnSpPr>
            <p:nvPr/>
          </p:nvCxnSpPr>
          <p:spPr>
            <a:xfrm flipH="1">
              <a:off x="4390456" y="1889471"/>
              <a:ext cx="345468" cy="0"/>
            </a:xfrm>
            <a:prstGeom prst="straightConnector1">
              <a:avLst/>
            </a:prstGeom>
            <a:ln w="19050">
              <a:solidFill>
                <a:schemeClr val="bg1">
                  <a:lumMod val="85000"/>
                </a:schemeClr>
              </a:solidFill>
              <a:headEnd type="none" w="lg" len="med"/>
              <a:tailEnd type="arrow" w="lg" len="sm"/>
            </a:ln>
          </p:spPr>
          <p:style>
            <a:lnRef idx="3">
              <a:schemeClr val="dk1"/>
            </a:lnRef>
            <a:fillRef idx="0">
              <a:schemeClr val="dk1"/>
            </a:fillRef>
            <a:effectRef idx="2">
              <a:schemeClr val="dk1"/>
            </a:effectRef>
            <a:fontRef idx="minor">
              <a:schemeClr val="tx1"/>
            </a:fontRef>
          </p:style>
        </p:cxnSp>
      </p:grpSp>
      <p:grpSp>
        <p:nvGrpSpPr>
          <p:cNvPr id="46" name="Group 45">
            <a:extLst>
              <a:ext uri="{FF2B5EF4-FFF2-40B4-BE49-F238E27FC236}">
                <a16:creationId xmlns:a16="http://schemas.microsoft.com/office/drawing/2014/main" id="{46C62D20-BAD3-4160-A8F1-7B48BB991651}"/>
              </a:ext>
            </a:extLst>
          </p:cNvPr>
          <p:cNvGrpSpPr/>
          <p:nvPr/>
        </p:nvGrpSpPr>
        <p:grpSpPr>
          <a:xfrm>
            <a:off x="7909433" y="2360832"/>
            <a:ext cx="322478" cy="121358"/>
            <a:chOff x="4390456" y="1759461"/>
            <a:chExt cx="345468" cy="130010"/>
          </a:xfrm>
        </p:grpSpPr>
        <p:cxnSp>
          <p:nvCxnSpPr>
            <p:cNvPr id="47" name="Straight Arrow Connector 46">
              <a:extLst>
                <a:ext uri="{FF2B5EF4-FFF2-40B4-BE49-F238E27FC236}">
                  <a16:creationId xmlns:a16="http://schemas.microsoft.com/office/drawing/2014/main" id="{E2E205B1-33F4-49AA-AAC2-E3B846EDAEDD}"/>
                </a:ext>
              </a:extLst>
            </p:cNvPr>
            <p:cNvCxnSpPr/>
            <p:nvPr/>
          </p:nvCxnSpPr>
          <p:spPr>
            <a:xfrm>
              <a:off x="4390456" y="1759461"/>
              <a:ext cx="345468" cy="0"/>
            </a:xfrm>
            <a:prstGeom prst="straightConnector1">
              <a:avLst/>
            </a:prstGeom>
            <a:ln w="19050">
              <a:solidFill>
                <a:schemeClr val="bg1">
                  <a:lumMod val="85000"/>
                </a:schemeClr>
              </a:solidFill>
              <a:headEnd type="none" w="lg" len="med"/>
              <a:tailEnd type="arrow" w="lg" len="sm"/>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92BF208-9F09-419E-914A-AE611F996E19}"/>
                </a:ext>
              </a:extLst>
            </p:cNvPr>
            <p:cNvCxnSpPr>
              <a:cxnSpLocks/>
            </p:cNvCxnSpPr>
            <p:nvPr/>
          </p:nvCxnSpPr>
          <p:spPr>
            <a:xfrm flipH="1">
              <a:off x="4390456" y="1889471"/>
              <a:ext cx="345468" cy="0"/>
            </a:xfrm>
            <a:prstGeom prst="straightConnector1">
              <a:avLst/>
            </a:prstGeom>
            <a:ln w="19050">
              <a:solidFill>
                <a:schemeClr val="bg1">
                  <a:lumMod val="85000"/>
                </a:schemeClr>
              </a:solidFill>
              <a:headEnd type="none" w="lg" len="med"/>
              <a:tailEnd type="arrow" w="lg" len="sm"/>
            </a:ln>
          </p:spPr>
          <p:style>
            <a:lnRef idx="3">
              <a:schemeClr val="dk1"/>
            </a:lnRef>
            <a:fillRef idx="0">
              <a:schemeClr val="dk1"/>
            </a:fillRef>
            <a:effectRef idx="2">
              <a:schemeClr val="dk1"/>
            </a:effectRef>
            <a:fontRef idx="minor">
              <a:schemeClr val="tx1"/>
            </a:fontRef>
          </p:style>
        </p:cxnSp>
      </p:grpSp>
      <p:sp>
        <p:nvSpPr>
          <p:cNvPr id="56" name="Rectangle 55">
            <a:extLst>
              <a:ext uri="{FF2B5EF4-FFF2-40B4-BE49-F238E27FC236}">
                <a16:creationId xmlns:a16="http://schemas.microsoft.com/office/drawing/2014/main" id="{A4547071-5CFD-4570-8D21-84C887C1112B}"/>
              </a:ext>
            </a:extLst>
          </p:cNvPr>
          <p:cNvSpPr/>
          <p:nvPr/>
        </p:nvSpPr>
        <p:spPr>
          <a:xfrm>
            <a:off x="8253425" y="5576539"/>
            <a:ext cx="1385517" cy="387798"/>
          </a:xfrm>
          <a:prstGeom prst="rect">
            <a:avLst/>
          </a:prstGeom>
        </p:spPr>
        <p:txBody>
          <a:bodyPr wrap="square" lIns="0" tIns="0" rIns="0" bIns="0">
            <a:spAutoFit/>
          </a:bodyPr>
          <a:lstStyle/>
          <a:p>
            <a:pPr algn="ctr">
              <a:lnSpc>
                <a:spcPct val="90000"/>
              </a:lnSpc>
            </a:pPr>
            <a:r>
              <a:rPr lang="en-US" sz="1400">
                <a:gradFill>
                  <a:gsLst>
                    <a:gs pos="1250">
                      <a:schemeClr val="tx1"/>
                    </a:gs>
                    <a:gs pos="100000">
                      <a:schemeClr val="tx1"/>
                    </a:gs>
                  </a:gsLst>
                  <a:lin ang="5400000" scaled="0"/>
                </a:gradFill>
              </a:rPr>
              <a:t>Developer makes corrections</a:t>
            </a:r>
          </a:p>
        </p:txBody>
      </p:sp>
      <p:grpSp>
        <p:nvGrpSpPr>
          <p:cNvPr id="28" name="Group 27">
            <a:extLst>
              <a:ext uri="{FF2B5EF4-FFF2-40B4-BE49-F238E27FC236}">
                <a16:creationId xmlns:a16="http://schemas.microsoft.com/office/drawing/2014/main" id="{46C67296-FAA5-4A04-BCB2-B644BDBF31C8}"/>
              </a:ext>
            </a:extLst>
          </p:cNvPr>
          <p:cNvGrpSpPr/>
          <p:nvPr/>
        </p:nvGrpSpPr>
        <p:grpSpPr>
          <a:xfrm>
            <a:off x="2138513" y="4217368"/>
            <a:ext cx="1283601" cy="1302768"/>
            <a:chOff x="2138513" y="4121675"/>
            <a:chExt cx="1283601" cy="1302768"/>
          </a:xfrm>
        </p:grpSpPr>
        <p:pic>
          <p:nvPicPr>
            <p:cNvPr id="23" name="Picture 22">
              <a:extLst>
                <a:ext uri="{FF2B5EF4-FFF2-40B4-BE49-F238E27FC236}">
                  <a16:creationId xmlns:a16="http://schemas.microsoft.com/office/drawing/2014/main" id="{B1FB6A0D-F47F-42EC-B6AD-182B6F121827}"/>
                </a:ext>
              </a:extLst>
            </p:cNvPr>
            <p:cNvPicPr>
              <a:picLocks noChangeAspect="1"/>
            </p:cNvPicPr>
            <p:nvPr/>
          </p:nvPicPr>
          <p:blipFill>
            <a:blip r:embed="rId6"/>
            <a:stretch>
              <a:fillRect/>
            </a:stretch>
          </p:blipFill>
          <p:spPr>
            <a:xfrm>
              <a:off x="2138513" y="4121675"/>
              <a:ext cx="795035" cy="795034"/>
            </a:xfrm>
            <a:prstGeom prst="rect">
              <a:avLst/>
            </a:prstGeom>
          </p:spPr>
        </p:pic>
        <p:pic>
          <p:nvPicPr>
            <p:cNvPr id="27" name="Picture 26">
              <a:extLst>
                <a:ext uri="{FF2B5EF4-FFF2-40B4-BE49-F238E27FC236}">
                  <a16:creationId xmlns:a16="http://schemas.microsoft.com/office/drawing/2014/main" id="{01780B15-FEE8-4FD4-A417-AC572D83BD72}"/>
                </a:ext>
              </a:extLst>
            </p:cNvPr>
            <p:cNvPicPr>
              <a:picLocks noChangeAspect="1"/>
            </p:cNvPicPr>
            <p:nvPr/>
          </p:nvPicPr>
          <p:blipFill>
            <a:blip r:embed="rId7"/>
            <a:stretch>
              <a:fillRect/>
            </a:stretch>
          </p:blipFill>
          <p:spPr>
            <a:xfrm>
              <a:off x="2627079" y="4121675"/>
              <a:ext cx="795035" cy="795034"/>
            </a:xfrm>
            <a:prstGeom prst="rect">
              <a:avLst/>
            </a:prstGeom>
          </p:spPr>
        </p:pic>
        <p:pic>
          <p:nvPicPr>
            <p:cNvPr id="25" name="Picture 24">
              <a:extLst>
                <a:ext uri="{FF2B5EF4-FFF2-40B4-BE49-F238E27FC236}">
                  <a16:creationId xmlns:a16="http://schemas.microsoft.com/office/drawing/2014/main" id="{7E224224-0AD9-4739-A228-B463801EA8C3}"/>
                </a:ext>
              </a:extLst>
            </p:cNvPr>
            <p:cNvPicPr>
              <a:picLocks noChangeAspect="1"/>
            </p:cNvPicPr>
            <p:nvPr/>
          </p:nvPicPr>
          <p:blipFill>
            <a:blip r:embed="rId8"/>
            <a:stretch>
              <a:fillRect/>
            </a:stretch>
          </p:blipFill>
          <p:spPr>
            <a:xfrm>
              <a:off x="2627079" y="4629409"/>
              <a:ext cx="795035" cy="795034"/>
            </a:xfrm>
            <a:prstGeom prst="rect">
              <a:avLst/>
            </a:prstGeom>
          </p:spPr>
        </p:pic>
        <p:pic>
          <p:nvPicPr>
            <p:cNvPr id="29" name="Picture 28">
              <a:extLst>
                <a:ext uri="{FF2B5EF4-FFF2-40B4-BE49-F238E27FC236}">
                  <a16:creationId xmlns:a16="http://schemas.microsoft.com/office/drawing/2014/main" id="{D18DCC12-AB1A-4F8C-ABEB-BEBFC5476A13}"/>
                </a:ext>
              </a:extLst>
            </p:cNvPr>
            <p:cNvPicPr>
              <a:picLocks noChangeAspect="1"/>
            </p:cNvPicPr>
            <p:nvPr/>
          </p:nvPicPr>
          <p:blipFill>
            <a:blip r:embed="rId9"/>
            <a:stretch>
              <a:fillRect/>
            </a:stretch>
          </p:blipFill>
          <p:spPr>
            <a:xfrm>
              <a:off x="2138513" y="4629409"/>
              <a:ext cx="795035" cy="795034"/>
            </a:xfrm>
            <a:prstGeom prst="rect">
              <a:avLst/>
            </a:prstGeom>
          </p:spPr>
        </p:pic>
      </p:grpSp>
      <p:sp>
        <p:nvSpPr>
          <p:cNvPr id="30" name="Rectangle 29">
            <a:extLst>
              <a:ext uri="{FF2B5EF4-FFF2-40B4-BE49-F238E27FC236}">
                <a16:creationId xmlns:a16="http://schemas.microsoft.com/office/drawing/2014/main" id="{BD3FB117-A01E-4A38-A95A-0F1238E28EC2}"/>
              </a:ext>
            </a:extLst>
          </p:cNvPr>
          <p:cNvSpPr/>
          <p:nvPr/>
        </p:nvSpPr>
        <p:spPr>
          <a:xfrm>
            <a:off x="2150533" y="5576539"/>
            <a:ext cx="1259560" cy="193899"/>
          </a:xfrm>
          <a:prstGeom prst="rect">
            <a:avLst/>
          </a:prstGeom>
        </p:spPr>
        <p:txBody>
          <a:bodyPr wrap="square" lIns="0" tIns="0" rIns="0" bIns="0">
            <a:spAutoFit/>
          </a:bodyPr>
          <a:lstStyle/>
          <a:p>
            <a:pPr algn="ctr">
              <a:lnSpc>
                <a:spcPct val="90000"/>
              </a:lnSpc>
            </a:pPr>
            <a:r>
              <a:rPr lang="en-US" sz="1400">
                <a:gradFill>
                  <a:gsLst>
                    <a:gs pos="1250">
                      <a:schemeClr val="tx1"/>
                    </a:gs>
                    <a:gs pos="100000">
                      <a:schemeClr val="tx1"/>
                    </a:gs>
                  </a:gsLst>
                  <a:lin ang="5400000" scaled="0"/>
                </a:gradFill>
              </a:rPr>
              <a:t>End users</a:t>
            </a:r>
          </a:p>
        </p:txBody>
      </p:sp>
      <p:pic>
        <p:nvPicPr>
          <p:cNvPr id="51" name="Picture 50">
            <a:extLst>
              <a:ext uri="{FF2B5EF4-FFF2-40B4-BE49-F238E27FC236}">
                <a16:creationId xmlns:a16="http://schemas.microsoft.com/office/drawing/2014/main" id="{99010438-895E-4782-90EA-1D0CC3359071}"/>
              </a:ext>
            </a:extLst>
          </p:cNvPr>
          <p:cNvPicPr>
            <a:picLocks noChangeAspect="1"/>
          </p:cNvPicPr>
          <p:nvPr/>
        </p:nvPicPr>
        <p:blipFill rotWithShape="1">
          <a:blip r:embed="rId5"/>
          <a:srcRect l="3170" t="6825" r="3209" b="4725"/>
          <a:stretch/>
        </p:blipFill>
        <p:spPr>
          <a:xfrm>
            <a:off x="5640551" y="4217367"/>
            <a:ext cx="2103254" cy="1241932"/>
          </a:xfrm>
          <a:prstGeom prst="rect">
            <a:avLst/>
          </a:prstGeom>
        </p:spPr>
      </p:pic>
      <p:pic>
        <p:nvPicPr>
          <p:cNvPr id="52" name="Picture 51">
            <a:extLst>
              <a:ext uri="{FF2B5EF4-FFF2-40B4-BE49-F238E27FC236}">
                <a16:creationId xmlns:a16="http://schemas.microsoft.com/office/drawing/2014/main" id="{4E1C24D4-53C1-4571-8F76-2B6CF3A64A2D}"/>
              </a:ext>
            </a:extLst>
          </p:cNvPr>
          <p:cNvPicPr>
            <a:picLocks noChangeAspect="1"/>
          </p:cNvPicPr>
          <p:nvPr/>
        </p:nvPicPr>
        <p:blipFill>
          <a:blip r:embed="rId3"/>
          <a:stretch>
            <a:fillRect/>
          </a:stretch>
        </p:blipFill>
        <p:spPr>
          <a:xfrm>
            <a:off x="3889531" y="4289693"/>
            <a:ext cx="1097280" cy="1097280"/>
          </a:xfrm>
          <a:prstGeom prst="rect">
            <a:avLst/>
          </a:prstGeom>
        </p:spPr>
      </p:pic>
      <p:pic>
        <p:nvPicPr>
          <p:cNvPr id="53" name="Picture 52">
            <a:extLst>
              <a:ext uri="{FF2B5EF4-FFF2-40B4-BE49-F238E27FC236}">
                <a16:creationId xmlns:a16="http://schemas.microsoft.com/office/drawing/2014/main" id="{A232EF94-FC08-4E5F-9AD9-E875601D30D6}"/>
              </a:ext>
            </a:extLst>
          </p:cNvPr>
          <p:cNvPicPr>
            <a:picLocks noChangeAspect="1"/>
          </p:cNvPicPr>
          <p:nvPr/>
        </p:nvPicPr>
        <p:blipFill>
          <a:blip r:embed="rId4"/>
          <a:stretch>
            <a:fillRect/>
          </a:stretch>
        </p:blipFill>
        <p:spPr>
          <a:xfrm>
            <a:off x="8397543" y="4289693"/>
            <a:ext cx="1097280" cy="1097280"/>
          </a:xfrm>
          <a:prstGeom prst="rect">
            <a:avLst/>
          </a:prstGeom>
        </p:spPr>
      </p:pic>
      <p:sp>
        <p:nvSpPr>
          <p:cNvPr id="54" name="Rectangle 53">
            <a:extLst>
              <a:ext uri="{FF2B5EF4-FFF2-40B4-BE49-F238E27FC236}">
                <a16:creationId xmlns:a16="http://schemas.microsoft.com/office/drawing/2014/main" id="{57B7AF1C-2860-4654-A8BC-11A6A32A97C8}"/>
              </a:ext>
            </a:extLst>
          </p:cNvPr>
          <p:cNvSpPr/>
          <p:nvPr/>
        </p:nvSpPr>
        <p:spPr>
          <a:xfrm>
            <a:off x="4114995" y="5576539"/>
            <a:ext cx="646353" cy="193899"/>
          </a:xfrm>
          <a:prstGeom prst="rect">
            <a:avLst/>
          </a:prstGeom>
        </p:spPr>
        <p:txBody>
          <a:bodyPr wrap="square" lIns="0" tIns="0" rIns="0" bIns="0">
            <a:spAutoFit/>
          </a:bodyPr>
          <a:lstStyle/>
          <a:p>
            <a:pPr algn="ctr">
              <a:lnSpc>
                <a:spcPct val="90000"/>
              </a:lnSpc>
            </a:pPr>
            <a:r>
              <a:rPr lang="en-US" sz="1400">
                <a:gradFill>
                  <a:gsLst>
                    <a:gs pos="1250">
                      <a:schemeClr val="tx1"/>
                    </a:gs>
                    <a:gs pos="100000">
                      <a:schemeClr val="tx1"/>
                    </a:gs>
                  </a:gsLst>
                  <a:lin ang="5400000" scaled="0"/>
                </a:gradFill>
              </a:rPr>
              <a:t>Bot</a:t>
            </a:r>
          </a:p>
        </p:txBody>
      </p:sp>
      <p:sp>
        <p:nvSpPr>
          <p:cNvPr id="55" name="Rectangle 54">
            <a:extLst>
              <a:ext uri="{FF2B5EF4-FFF2-40B4-BE49-F238E27FC236}">
                <a16:creationId xmlns:a16="http://schemas.microsoft.com/office/drawing/2014/main" id="{85181873-0231-4215-83BA-9927DAF943CC}"/>
              </a:ext>
            </a:extLst>
          </p:cNvPr>
          <p:cNvSpPr/>
          <p:nvPr/>
        </p:nvSpPr>
        <p:spPr>
          <a:xfrm>
            <a:off x="6062396" y="5576539"/>
            <a:ext cx="1259560" cy="387798"/>
          </a:xfrm>
          <a:prstGeom prst="rect">
            <a:avLst/>
          </a:prstGeom>
        </p:spPr>
        <p:txBody>
          <a:bodyPr wrap="square" lIns="0" tIns="0" rIns="0" bIns="0">
            <a:spAutoFit/>
          </a:bodyPr>
          <a:lstStyle/>
          <a:p>
            <a:pPr algn="ctr">
              <a:lnSpc>
                <a:spcPct val="90000"/>
              </a:lnSpc>
            </a:pPr>
            <a:r>
              <a:rPr lang="en-US" sz="1400">
                <a:gradFill>
                  <a:gsLst>
                    <a:gs pos="1250">
                      <a:schemeClr val="tx1"/>
                    </a:gs>
                    <a:gs pos="100000">
                      <a:schemeClr val="tx1"/>
                    </a:gs>
                  </a:gsLst>
                  <a:lin ang="5400000" scaled="0"/>
                </a:gradFill>
              </a:rPr>
              <a:t>Conversation </a:t>
            </a:r>
            <a:br>
              <a:rPr lang="en-US" sz="1400">
                <a:gradFill>
                  <a:gsLst>
                    <a:gs pos="1250">
                      <a:schemeClr val="tx1"/>
                    </a:gs>
                    <a:gs pos="100000">
                      <a:schemeClr val="tx1"/>
                    </a:gs>
                  </a:gsLst>
                  <a:lin ang="5400000" scaled="0"/>
                </a:gradFill>
              </a:rPr>
            </a:br>
            <a:r>
              <a:rPr lang="en-US" sz="1400">
                <a:gradFill>
                  <a:gsLst>
                    <a:gs pos="1250">
                      <a:schemeClr val="tx1"/>
                    </a:gs>
                    <a:gs pos="100000">
                      <a:schemeClr val="tx1"/>
                    </a:gs>
                  </a:gsLst>
                  <a:lin ang="5400000" scaled="0"/>
                </a:gradFill>
              </a:rPr>
              <a:t>Learner UI</a:t>
            </a:r>
          </a:p>
        </p:txBody>
      </p:sp>
      <p:grpSp>
        <p:nvGrpSpPr>
          <p:cNvPr id="57" name="Group 56">
            <a:extLst>
              <a:ext uri="{FF2B5EF4-FFF2-40B4-BE49-F238E27FC236}">
                <a16:creationId xmlns:a16="http://schemas.microsoft.com/office/drawing/2014/main" id="{5B702AC1-936E-4597-B75C-589B995DC5E6}"/>
              </a:ext>
            </a:extLst>
          </p:cNvPr>
          <p:cNvGrpSpPr/>
          <p:nvPr/>
        </p:nvGrpSpPr>
        <p:grpSpPr>
          <a:xfrm>
            <a:off x="3494583" y="4777654"/>
            <a:ext cx="322478" cy="121358"/>
            <a:chOff x="4390456" y="1759461"/>
            <a:chExt cx="345468" cy="130010"/>
          </a:xfrm>
        </p:grpSpPr>
        <p:cxnSp>
          <p:nvCxnSpPr>
            <p:cNvPr id="58" name="Straight Arrow Connector 57">
              <a:extLst>
                <a:ext uri="{FF2B5EF4-FFF2-40B4-BE49-F238E27FC236}">
                  <a16:creationId xmlns:a16="http://schemas.microsoft.com/office/drawing/2014/main" id="{958AB215-288E-41AA-8BE5-751BEEB8C447}"/>
                </a:ext>
              </a:extLst>
            </p:cNvPr>
            <p:cNvCxnSpPr/>
            <p:nvPr/>
          </p:nvCxnSpPr>
          <p:spPr>
            <a:xfrm>
              <a:off x="4390456" y="1759461"/>
              <a:ext cx="345468" cy="0"/>
            </a:xfrm>
            <a:prstGeom prst="straightConnector1">
              <a:avLst/>
            </a:prstGeom>
            <a:ln w="19050">
              <a:solidFill>
                <a:schemeClr val="bg1">
                  <a:lumMod val="85000"/>
                </a:schemeClr>
              </a:solidFill>
              <a:headEnd type="none" w="lg" len="med"/>
              <a:tailEnd type="arrow" w="lg" len="sm"/>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03010EE8-1CA2-47F4-B433-B5EDB98899D5}"/>
                </a:ext>
              </a:extLst>
            </p:cNvPr>
            <p:cNvCxnSpPr>
              <a:cxnSpLocks/>
            </p:cNvCxnSpPr>
            <p:nvPr/>
          </p:nvCxnSpPr>
          <p:spPr>
            <a:xfrm flipH="1">
              <a:off x="4390456" y="1889471"/>
              <a:ext cx="345468" cy="0"/>
            </a:xfrm>
            <a:prstGeom prst="straightConnector1">
              <a:avLst/>
            </a:prstGeom>
            <a:ln w="19050">
              <a:solidFill>
                <a:schemeClr val="bg1">
                  <a:lumMod val="85000"/>
                </a:schemeClr>
              </a:solidFill>
              <a:headEnd type="none" w="lg" len="med"/>
              <a:tailEnd type="arrow" w="lg" len="sm"/>
            </a:ln>
          </p:spPr>
          <p:style>
            <a:lnRef idx="3">
              <a:schemeClr val="dk1"/>
            </a:lnRef>
            <a:fillRef idx="0">
              <a:schemeClr val="dk1"/>
            </a:fillRef>
            <a:effectRef idx="2">
              <a:schemeClr val="dk1"/>
            </a:effectRef>
            <a:fontRef idx="minor">
              <a:schemeClr val="tx1"/>
            </a:fontRef>
          </p:style>
        </p:cxnSp>
      </p:grpSp>
      <p:grpSp>
        <p:nvGrpSpPr>
          <p:cNvPr id="60" name="Group 59">
            <a:extLst>
              <a:ext uri="{FF2B5EF4-FFF2-40B4-BE49-F238E27FC236}">
                <a16:creationId xmlns:a16="http://schemas.microsoft.com/office/drawing/2014/main" id="{9ED25B1A-1C8E-4603-909F-005CF409B445}"/>
              </a:ext>
            </a:extLst>
          </p:cNvPr>
          <p:cNvGrpSpPr/>
          <p:nvPr/>
        </p:nvGrpSpPr>
        <p:grpSpPr>
          <a:xfrm>
            <a:off x="5152442" y="4777654"/>
            <a:ext cx="322478" cy="121358"/>
            <a:chOff x="4390456" y="1759461"/>
            <a:chExt cx="345468" cy="130010"/>
          </a:xfrm>
        </p:grpSpPr>
        <p:cxnSp>
          <p:nvCxnSpPr>
            <p:cNvPr id="61" name="Straight Arrow Connector 60">
              <a:extLst>
                <a:ext uri="{FF2B5EF4-FFF2-40B4-BE49-F238E27FC236}">
                  <a16:creationId xmlns:a16="http://schemas.microsoft.com/office/drawing/2014/main" id="{4DC1EDB4-2BFC-4045-862E-18811C00B423}"/>
                </a:ext>
              </a:extLst>
            </p:cNvPr>
            <p:cNvCxnSpPr/>
            <p:nvPr/>
          </p:nvCxnSpPr>
          <p:spPr>
            <a:xfrm>
              <a:off x="4390456" y="1759461"/>
              <a:ext cx="345468" cy="0"/>
            </a:xfrm>
            <a:prstGeom prst="straightConnector1">
              <a:avLst/>
            </a:prstGeom>
            <a:ln w="19050">
              <a:solidFill>
                <a:schemeClr val="bg1">
                  <a:lumMod val="85000"/>
                </a:schemeClr>
              </a:solidFill>
              <a:headEnd type="none" w="lg" len="med"/>
              <a:tailEnd type="arrow" w="lg" len="sm"/>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B2F78286-9ECF-4EA4-A81A-A3D1C5447C8C}"/>
                </a:ext>
              </a:extLst>
            </p:cNvPr>
            <p:cNvCxnSpPr>
              <a:cxnSpLocks/>
            </p:cNvCxnSpPr>
            <p:nvPr/>
          </p:nvCxnSpPr>
          <p:spPr>
            <a:xfrm flipH="1">
              <a:off x="4390456" y="1889471"/>
              <a:ext cx="345468" cy="0"/>
            </a:xfrm>
            <a:prstGeom prst="straightConnector1">
              <a:avLst/>
            </a:prstGeom>
            <a:ln w="19050">
              <a:solidFill>
                <a:schemeClr val="bg1">
                  <a:lumMod val="85000"/>
                </a:schemeClr>
              </a:solidFill>
              <a:headEnd type="none" w="lg" len="med"/>
              <a:tailEnd type="arrow" w="lg" len="sm"/>
            </a:ln>
          </p:spPr>
          <p:style>
            <a:lnRef idx="3">
              <a:schemeClr val="dk1"/>
            </a:lnRef>
            <a:fillRef idx="0">
              <a:schemeClr val="dk1"/>
            </a:fillRef>
            <a:effectRef idx="2">
              <a:schemeClr val="dk1"/>
            </a:effectRef>
            <a:fontRef idx="minor">
              <a:schemeClr val="tx1"/>
            </a:fontRef>
          </p:style>
        </p:cxnSp>
      </p:grpSp>
      <p:grpSp>
        <p:nvGrpSpPr>
          <p:cNvPr id="63" name="Group 62">
            <a:extLst>
              <a:ext uri="{FF2B5EF4-FFF2-40B4-BE49-F238E27FC236}">
                <a16:creationId xmlns:a16="http://schemas.microsoft.com/office/drawing/2014/main" id="{7635F277-7E9C-49AF-B6B4-CD4AB373EC0C}"/>
              </a:ext>
            </a:extLst>
          </p:cNvPr>
          <p:cNvGrpSpPr/>
          <p:nvPr/>
        </p:nvGrpSpPr>
        <p:grpSpPr>
          <a:xfrm>
            <a:off x="7909435" y="4777654"/>
            <a:ext cx="322478" cy="121358"/>
            <a:chOff x="4390456" y="1759461"/>
            <a:chExt cx="345468" cy="130010"/>
          </a:xfrm>
        </p:grpSpPr>
        <p:cxnSp>
          <p:nvCxnSpPr>
            <p:cNvPr id="64" name="Straight Arrow Connector 63">
              <a:extLst>
                <a:ext uri="{FF2B5EF4-FFF2-40B4-BE49-F238E27FC236}">
                  <a16:creationId xmlns:a16="http://schemas.microsoft.com/office/drawing/2014/main" id="{8768E82B-E074-421E-B840-9359B5F01C7E}"/>
                </a:ext>
              </a:extLst>
            </p:cNvPr>
            <p:cNvCxnSpPr/>
            <p:nvPr/>
          </p:nvCxnSpPr>
          <p:spPr>
            <a:xfrm>
              <a:off x="4390456" y="1759461"/>
              <a:ext cx="345468" cy="0"/>
            </a:xfrm>
            <a:prstGeom prst="straightConnector1">
              <a:avLst/>
            </a:prstGeom>
            <a:ln w="19050">
              <a:solidFill>
                <a:schemeClr val="bg1">
                  <a:lumMod val="85000"/>
                </a:schemeClr>
              </a:solidFill>
              <a:headEnd type="none" w="lg" len="med"/>
              <a:tailEnd type="arrow" w="lg" len="sm"/>
            </a:ln>
          </p:spPr>
          <p:style>
            <a:lnRef idx="3">
              <a:schemeClr val="dk1"/>
            </a:lnRef>
            <a:fillRef idx="0">
              <a:schemeClr val="dk1"/>
            </a:fillRef>
            <a:effectRef idx="2">
              <a:schemeClr val="dk1"/>
            </a:effectRef>
            <a:fontRef idx="minor">
              <a:schemeClr val="tx1"/>
            </a:fontRef>
          </p:style>
        </p:cxnSp>
        <p:cxnSp>
          <p:nvCxnSpPr>
            <p:cNvPr id="65" name="Straight Arrow Connector 64">
              <a:extLst>
                <a:ext uri="{FF2B5EF4-FFF2-40B4-BE49-F238E27FC236}">
                  <a16:creationId xmlns:a16="http://schemas.microsoft.com/office/drawing/2014/main" id="{C1AC72EC-006E-4E61-9388-DDD56422E653}"/>
                </a:ext>
              </a:extLst>
            </p:cNvPr>
            <p:cNvCxnSpPr>
              <a:cxnSpLocks/>
            </p:cNvCxnSpPr>
            <p:nvPr/>
          </p:nvCxnSpPr>
          <p:spPr>
            <a:xfrm flipH="1">
              <a:off x="4390456" y="1889471"/>
              <a:ext cx="345468" cy="0"/>
            </a:xfrm>
            <a:prstGeom prst="straightConnector1">
              <a:avLst/>
            </a:prstGeom>
            <a:ln w="19050">
              <a:solidFill>
                <a:schemeClr val="bg1">
                  <a:lumMod val="85000"/>
                </a:schemeClr>
              </a:solidFill>
              <a:headEnd type="none" w="lg" len="med"/>
              <a:tailEnd type="arrow" w="lg" len="sm"/>
            </a:ln>
          </p:spPr>
          <p:style>
            <a:lnRef idx="3">
              <a:schemeClr val="dk1"/>
            </a:lnRef>
            <a:fillRef idx="0">
              <a:schemeClr val="dk1"/>
            </a:fillRef>
            <a:effectRef idx="2">
              <a:schemeClr val="dk1"/>
            </a:effectRef>
            <a:fontRef idx="minor">
              <a:schemeClr val="tx1"/>
            </a:fontRef>
          </p:style>
        </p:cxnSp>
      </p:grpSp>
      <p:sp>
        <p:nvSpPr>
          <p:cNvPr id="66" name="Text Placeholder 5">
            <a:extLst>
              <a:ext uri="{FF2B5EF4-FFF2-40B4-BE49-F238E27FC236}">
                <a16:creationId xmlns:a16="http://schemas.microsoft.com/office/drawing/2014/main" id="{2DA7C013-3C6E-41C5-9B6B-3CEB9B59AB75}"/>
              </a:ext>
            </a:extLst>
          </p:cNvPr>
          <p:cNvSpPr txBox="1">
            <a:spLocks/>
          </p:cNvSpPr>
          <p:nvPr/>
        </p:nvSpPr>
        <p:spPr>
          <a:xfrm>
            <a:off x="588263" y="1832444"/>
            <a:ext cx="1222758" cy="4985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1800">
                <a:latin typeface="+mn-lt"/>
              </a:rPr>
              <a:t>Interactive teaching</a:t>
            </a:r>
          </a:p>
        </p:txBody>
      </p:sp>
      <p:sp>
        <p:nvSpPr>
          <p:cNvPr id="67" name="create" title="Icon of a pencil with an arrow around it pointing counterclockwise">
            <a:extLst>
              <a:ext uri="{FF2B5EF4-FFF2-40B4-BE49-F238E27FC236}">
                <a16:creationId xmlns:a16="http://schemas.microsoft.com/office/drawing/2014/main" id="{B6F50DCB-FC36-4F0A-920C-E3C5DC58E6B9}"/>
              </a:ext>
            </a:extLst>
          </p:cNvPr>
          <p:cNvSpPr>
            <a:spLocks noChangeAspect="1" noEditPoints="1"/>
          </p:cNvSpPr>
          <p:nvPr/>
        </p:nvSpPr>
        <p:spPr bwMode="auto">
          <a:xfrm>
            <a:off x="11600033" y="1525961"/>
            <a:ext cx="244141" cy="239117"/>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Manufacturing_E99C" title="Icon of a robotic arm">
            <a:extLst>
              <a:ext uri="{FF2B5EF4-FFF2-40B4-BE49-F238E27FC236}">
                <a16:creationId xmlns:a16="http://schemas.microsoft.com/office/drawing/2014/main" id="{4617A325-4568-4611-8268-4AF73AF98892}"/>
              </a:ext>
            </a:extLst>
          </p:cNvPr>
          <p:cNvSpPr>
            <a:spLocks noChangeAspect="1" noEditPoints="1"/>
          </p:cNvSpPr>
          <p:nvPr/>
        </p:nvSpPr>
        <p:spPr bwMode="auto">
          <a:xfrm>
            <a:off x="11567491" y="2206525"/>
            <a:ext cx="309227" cy="302281"/>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st_4" title="Icon of a checklist">
            <a:extLst>
              <a:ext uri="{FF2B5EF4-FFF2-40B4-BE49-F238E27FC236}">
                <a16:creationId xmlns:a16="http://schemas.microsoft.com/office/drawing/2014/main" id="{D7D52D72-9B60-4713-902F-F24F14C3F893}"/>
              </a:ext>
            </a:extLst>
          </p:cNvPr>
          <p:cNvSpPr>
            <a:spLocks noChangeAspect="1" noEditPoints="1"/>
          </p:cNvSpPr>
          <p:nvPr/>
        </p:nvSpPr>
        <p:spPr bwMode="auto">
          <a:xfrm>
            <a:off x="11583254" y="2975962"/>
            <a:ext cx="277697" cy="187693"/>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Browser_3" title="Icon of a browser window with an arrow pointing from the outside to the center">
            <a:extLst>
              <a:ext uri="{FF2B5EF4-FFF2-40B4-BE49-F238E27FC236}">
                <a16:creationId xmlns:a16="http://schemas.microsoft.com/office/drawing/2014/main" id="{8DE38C8F-DB83-4547-8028-DA3BE1159A24}"/>
              </a:ext>
            </a:extLst>
          </p:cNvPr>
          <p:cNvSpPr>
            <a:spLocks noChangeAspect="1" noEditPoints="1"/>
          </p:cNvSpPr>
          <p:nvPr/>
        </p:nvSpPr>
        <p:spPr bwMode="auto">
          <a:xfrm>
            <a:off x="11602721" y="3668399"/>
            <a:ext cx="238764" cy="2271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Org_ECA6" title="Icon of three boxes in a bracket chart">
            <a:extLst>
              <a:ext uri="{FF2B5EF4-FFF2-40B4-BE49-F238E27FC236}">
                <a16:creationId xmlns:a16="http://schemas.microsoft.com/office/drawing/2014/main" id="{7CFEF62B-519A-4A84-B76E-9AE1D0B4254A}"/>
              </a:ext>
            </a:extLst>
          </p:cNvPr>
          <p:cNvSpPr>
            <a:spLocks noChangeAspect="1" noEditPoints="1"/>
          </p:cNvSpPr>
          <p:nvPr/>
        </p:nvSpPr>
        <p:spPr bwMode="auto">
          <a:xfrm>
            <a:off x="11608603" y="4380542"/>
            <a:ext cx="226997" cy="2271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3" name="PageEdit_EFB8" title="Icon of a document with a pencil on top of it">
            <a:extLst>
              <a:ext uri="{FF2B5EF4-FFF2-40B4-BE49-F238E27FC236}">
                <a16:creationId xmlns:a16="http://schemas.microsoft.com/office/drawing/2014/main" id="{315C07C6-B171-424A-ABE5-A9CF5BA75BE3}"/>
              </a:ext>
            </a:extLst>
          </p:cNvPr>
          <p:cNvSpPr>
            <a:spLocks noChangeAspect="1" noEditPoints="1"/>
          </p:cNvSpPr>
          <p:nvPr/>
        </p:nvSpPr>
        <p:spPr bwMode="auto">
          <a:xfrm>
            <a:off x="11648183" y="5097284"/>
            <a:ext cx="193639" cy="206462"/>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76" name="Straight Arrow Connector 75">
            <a:extLst>
              <a:ext uri="{FF2B5EF4-FFF2-40B4-BE49-F238E27FC236}">
                <a16:creationId xmlns:a16="http://schemas.microsoft.com/office/drawing/2014/main" id="{F6CBF14A-6E88-46F3-BAD0-81F5229EAC6E}"/>
              </a:ext>
            </a:extLst>
          </p:cNvPr>
          <p:cNvCxnSpPr>
            <a:cxnSpLocks/>
          </p:cNvCxnSpPr>
          <p:nvPr/>
        </p:nvCxnSpPr>
        <p:spPr>
          <a:xfrm>
            <a:off x="588263" y="3866493"/>
            <a:ext cx="10365487"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356745A-F6AA-47B3-89FE-33D7D69D3D89}"/>
              </a:ext>
            </a:extLst>
          </p:cNvPr>
          <p:cNvCxnSpPr>
            <a:cxnSpLocks/>
          </p:cNvCxnSpPr>
          <p:nvPr/>
        </p:nvCxnSpPr>
        <p:spPr>
          <a:xfrm>
            <a:off x="588263" y="1449671"/>
            <a:ext cx="10365487"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39C4E604-3025-4603-ACAD-CB6083E49600}"/>
              </a:ext>
            </a:extLst>
          </p:cNvPr>
          <p:cNvCxnSpPr>
            <a:cxnSpLocks/>
          </p:cNvCxnSpPr>
          <p:nvPr/>
        </p:nvCxnSpPr>
        <p:spPr>
          <a:xfrm>
            <a:off x="588263" y="6283314"/>
            <a:ext cx="10365487"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FF31B111-DA0D-49B6-ABBF-D234CFA26DC7}"/>
              </a:ext>
            </a:extLst>
          </p:cNvPr>
          <p:cNvGrpSpPr/>
          <p:nvPr/>
        </p:nvGrpSpPr>
        <p:grpSpPr>
          <a:xfrm>
            <a:off x="9966704" y="1662331"/>
            <a:ext cx="920236" cy="4408323"/>
            <a:chOff x="9966704" y="1662331"/>
            <a:chExt cx="920236" cy="4408323"/>
          </a:xfrm>
        </p:grpSpPr>
        <p:sp>
          <p:nvSpPr>
            <p:cNvPr id="18" name="Rectangle 17">
              <a:extLst>
                <a:ext uri="{FF2B5EF4-FFF2-40B4-BE49-F238E27FC236}">
                  <a16:creationId xmlns:a16="http://schemas.microsoft.com/office/drawing/2014/main" id="{15FFF2C8-35C7-4FD0-B3C1-7EC45012941D}"/>
                </a:ext>
              </a:extLst>
            </p:cNvPr>
            <p:cNvSpPr/>
            <p:nvPr/>
          </p:nvSpPr>
          <p:spPr>
            <a:xfrm>
              <a:off x="9966704" y="1662331"/>
              <a:ext cx="920236" cy="193899"/>
            </a:xfrm>
            <a:prstGeom prst="rect">
              <a:avLst/>
            </a:prstGeom>
            <a:solidFill>
              <a:schemeClr val="bg1"/>
            </a:solidFill>
          </p:spPr>
          <p:txBody>
            <a:bodyPr wrap="square" lIns="0" tIns="0" rIns="0" bIns="0" anchor="ctr" anchorCtr="0">
              <a:spAutoFit/>
            </a:bodyPr>
            <a:lstStyle/>
            <a:p>
              <a:pPr algn="ctr">
                <a:lnSpc>
                  <a:spcPct val="90000"/>
                </a:lnSpc>
              </a:pPr>
              <a:r>
                <a:rPr lang="en-US" sz="1400" b="1">
                  <a:gradFill>
                    <a:gsLst>
                      <a:gs pos="11888">
                        <a:schemeClr val="accent1"/>
                      </a:gs>
                      <a:gs pos="41000">
                        <a:schemeClr val="accent1"/>
                      </a:gs>
                    </a:gsLst>
                    <a:lin ang="5400000" scaled="0"/>
                  </a:gradFill>
                  <a:latin typeface="+mj-lt"/>
                </a:rPr>
                <a:t>Nothing</a:t>
              </a:r>
            </a:p>
          </p:txBody>
        </p:sp>
        <p:sp>
          <p:nvSpPr>
            <p:cNvPr id="21" name="Rectangle 20">
              <a:extLst>
                <a:ext uri="{FF2B5EF4-FFF2-40B4-BE49-F238E27FC236}">
                  <a16:creationId xmlns:a16="http://schemas.microsoft.com/office/drawing/2014/main" id="{AA676F4F-B738-429D-9A1E-8E791E36EC10}"/>
                </a:ext>
              </a:extLst>
            </p:cNvPr>
            <p:cNvSpPr/>
            <p:nvPr/>
          </p:nvSpPr>
          <p:spPr>
            <a:xfrm>
              <a:off x="9966704" y="5876755"/>
              <a:ext cx="920236" cy="193899"/>
            </a:xfrm>
            <a:prstGeom prst="rect">
              <a:avLst/>
            </a:prstGeom>
            <a:solidFill>
              <a:schemeClr val="bg1"/>
            </a:solidFill>
          </p:spPr>
          <p:txBody>
            <a:bodyPr wrap="square" lIns="0" tIns="0" rIns="0" bIns="0" anchor="ctr" anchorCtr="0">
              <a:spAutoFit/>
            </a:bodyPr>
            <a:lstStyle/>
            <a:p>
              <a:pPr algn="ctr">
                <a:lnSpc>
                  <a:spcPct val="90000"/>
                </a:lnSpc>
              </a:pPr>
              <a:r>
                <a:rPr lang="en-US" sz="1400" b="1">
                  <a:gradFill>
                    <a:gsLst>
                      <a:gs pos="11888">
                        <a:schemeClr val="accent1"/>
                      </a:gs>
                      <a:gs pos="41000">
                        <a:schemeClr val="accent1"/>
                      </a:gs>
                    </a:gsLst>
                    <a:lin ang="5400000" scaled="0"/>
                  </a:gradFill>
                  <a:latin typeface="+mj-lt"/>
                </a:rPr>
                <a:t>Good!</a:t>
              </a:r>
            </a:p>
          </p:txBody>
        </p:sp>
        <p:sp>
          <p:nvSpPr>
            <p:cNvPr id="19" name="Rectangle 18">
              <a:extLst>
                <a:ext uri="{FF2B5EF4-FFF2-40B4-BE49-F238E27FC236}">
                  <a16:creationId xmlns:a16="http://schemas.microsoft.com/office/drawing/2014/main" id="{072048B0-8200-4925-AFFB-24470D2A71C8}"/>
                </a:ext>
              </a:extLst>
            </p:cNvPr>
            <p:cNvSpPr/>
            <p:nvPr/>
          </p:nvSpPr>
          <p:spPr>
            <a:xfrm>
              <a:off x="9966704" y="3769543"/>
              <a:ext cx="920236" cy="193899"/>
            </a:xfrm>
            <a:prstGeom prst="rect">
              <a:avLst/>
            </a:prstGeom>
            <a:solidFill>
              <a:schemeClr val="bg1"/>
            </a:solidFill>
          </p:spPr>
          <p:txBody>
            <a:bodyPr wrap="square" lIns="0" tIns="0" rIns="0" bIns="0" anchor="ctr" anchorCtr="0">
              <a:spAutoFit/>
            </a:bodyPr>
            <a:lstStyle/>
            <a:p>
              <a:pPr algn="ctr">
                <a:lnSpc>
                  <a:spcPct val="90000"/>
                </a:lnSpc>
              </a:pPr>
              <a:r>
                <a:rPr lang="en-US" sz="1400" b="1">
                  <a:gradFill>
                    <a:gsLst>
                      <a:gs pos="11888">
                        <a:schemeClr val="accent1"/>
                      </a:gs>
                      <a:gs pos="41000">
                        <a:schemeClr val="accent1"/>
                      </a:gs>
                    </a:gsLst>
                    <a:lin ang="5400000" scaled="0"/>
                  </a:gradFill>
                  <a:latin typeface="+mj-lt"/>
                </a:rPr>
                <a:t>Something</a:t>
              </a:r>
            </a:p>
          </p:txBody>
        </p:sp>
        <p:cxnSp>
          <p:nvCxnSpPr>
            <p:cNvPr id="79" name="Straight Arrow Connector 78">
              <a:extLst>
                <a:ext uri="{FF2B5EF4-FFF2-40B4-BE49-F238E27FC236}">
                  <a16:creationId xmlns:a16="http://schemas.microsoft.com/office/drawing/2014/main" id="{538E9316-2F18-43D2-8AA9-A1F0FACC3652}"/>
                </a:ext>
              </a:extLst>
            </p:cNvPr>
            <p:cNvCxnSpPr>
              <a:cxnSpLocks/>
            </p:cNvCxnSpPr>
            <p:nvPr/>
          </p:nvCxnSpPr>
          <p:spPr>
            <a:xfrm>
              <a:off x="10426822" y="2194895"/>
              <a:ext cx="0" cy="1235983"/>
            </a:xfrm>
            <a:prstGeom prst="straightConnector1">
              <a:avLst/>
            </a:prstGeom>
            <a:ln w="19050">
              <a:solidFill>
                <a:schemeClr val="bg1">
                  <a:lumMod val="85000"/>
                </a:schemeClr>
              </a:solidFill>
              <a:headEnd type="none" w="lg" len="med"/>
              <a:tailEnd type="arrow" w="lg" len="sm"/>
            </a:ln>
          </p:spPr>
          <p:style>
            <a:lnRef idx="3">
              <a:schemeClr val="dk1"/>
            </a:lnRef>
            <a:fillRef idx="0">
              <a:schemeClr val="dk1"/>
            </a:fillRef>
            <a:effectRef idx="2">
              <a:schemeClr val="dk1"/>
            </a:effectRef>
            <a:fontRef idx="minor">
              <a:schemeClr val="tx1"/>
            </a:fontRef>
          </p:style>
        </p:cxnSp>
        <p:cxnSp>
          <p:nvCxnSpPr>
            <p:cNvPr id="80" name="Straight Arrow Connector 79">
              <a:extLst>
                <a:ext uri="{FF2B5EF4-FFF2-40B4-BE49-F238E27FC236}">
                  <a16:creationId xmlns:a16="http://schemas.microsoft.com/office/drawing/2014/main" id="{A5C1B010-1708-45A4-AA78-DBFD9BC48B2A}"/>
                </a:ext>
              </a:extLst>
            </p:cNvPr>
            <p:cNvCxnSpPr>
              <a:cxnSpLocks/>
            </p:cNvCxnSpPr>
            <p:nvPr/>
          </p:nvCxnSpPr>
          <p:spPr>
            <a:xfrm>
              <a:off x="10426822" y="4302107"/>
              <a:ext cx="0" cy="1235983"/>
            </a:xfrm>
            <a:prstGeom prst="straightConnector1">
              <a:avLst/>
            </a:prstGeom>
            <a:ln w="19050">
              <a:solidFill>
                <a:schemeClr val="bg1">
                  <a:lumMod val="85000"/>
                </a:schemeClr>
              </a:solidFill>
              <a:headEnd type="none" w="lg" len="med"/>
              <a:tailEnd type="arrow" w="lg" len="sm"/>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562930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36C6CC-5053-CB44-B2EA-B6D4F9141D41}"/>
              </a:ext>
            </a:extLst>
          </p:cNvPr>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3BF653AC-4586-E740-8610-DDA01DC4970D}"/>
              </a:ext>
            </a:extLst>
          </p:cNvPr>
          <p:cNvSpPr>
            <a:spLocks noGrp="1"/>
          </p:cNvSpPr>
          <p:nvPr>
            <p:ph type="body" idx="12"/>
          </p:nvPr>
        </p:nvSpPr>
        <p:spPr/>
        <p:txBody>
          <a:bodyPr/>
          <a:lstStyle/>
          <a:p>
            <a:r>
              <a:rPr lang="en-US"/>
              <a:t>Conversation Learner</a:t>
            </a:r>
          </a:p>
        </p:txBody>
      </p:sp>
    </p:spTree>
    <p:extLst>
      <p:ext uri="{BB962C8B-B14F-4D97-AF65-F5344CB8AC3E}">
        <p14:creationId xmlns:p14="http://schemas.microsoft.com/office/powerpoint/2010/main" val="28672062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DC210-71F2-4D04-9B8D-1A9ADD5F4CFC}"/>
              </a:ext>
            </a:extLst>
          </p:cNvPr>
          <p:cNvSpPr>
            <a:spLocks noGrp="1"/>
          </p:cNvSpPr>
          <p:nvPr>
            <p:ph type="ctrTitle"/>
          </p:nvPr>
        </p:nvSpPr>
        <p:spPr>
          <a:xfrm>
            <a:off x="1524000" y="1122363"/>
            <a:ext cx="6622026" cy="1448772"/>
          </a:xfrm>
        </p:spPr>
        <p:txBody>
          <a:bodyPr/>
          <a:lstStyle/>
          <a:p>
            <a:r>
              <a:rPr lang="en-US" sz="7200" dirty="0"/>
              <a:t>Agenda:</a:t>
            </a:r>
          </a:p>
        </p:txBody>
      </p:sp>
      <p:sp>
        <p:nvSpPr>
          <p:cNvPr id="3" name="Subtitle 2">
            <a:extLst>
              <a:ext uri="{FF2B5EF4-FFF2-40B4-BE49-F238E27FC236}">
                <a16:creationId xmlns:a16="http://schemas.microsoft.com/office/drawing/2014/main" id="{00974EEC-6858-4BA0-A292-E5CE2A4770C4}"/>
              </a:ext>
            </a:extLst>
          </p:cNvPr>
          <p:cNvSpPr>
            <a:spLocks noGrp="1"/>
          </p:cNvSpPr>
          <p:nvPr>
            <p:ph type="subTitle" idx="1"/>
          </p:nvPr>
        </p:nvSpPr>
        <p:spPr>
          <a:xfrm>
            <a:off x="466405" y="4050833"/>
            <a:ext cx="8807598" cy="2104490"/>
          </a:xfrm>
        </p:spPr>
        <p:txBody>
          <a:bodyPr>
            <a:noAutofit/>
          </a:bodyPr>
          <a:lstStyle/>
          <a:p>
            <a:r>
              <a:rPr lang="en-US" sz="3200" dirty="0"/>
              <a:t>Introduction to Chatbot</a:t>
            </a:r>
          </a:p>
          <a:p>
            <a:r>
              <a:rPr lang="en-US" sz="3200" dirty="0"/>
              <a:t>Department of Environmental Protection Demo</a:t>
            </a:r>
          </a:p>
          <a:p>
            <a:r>
              <a:rPr lang="en-US" sz="3200" dirty="0"/>
              <a:t>Chatbot Hands on </a:t>
            </a:r>
          </a:p>
        </p:txBody>
      </p:sp>
    </p:spTree>
    <p:extLst>
      <p:ext uri="{BB962C8B-B14F-4D97-AF65-F5344CB8AC3E}">
        <p14:creationId xmlns:p14="http://schemas.microsoft.com/office/powerpoint/2010/main" val="2597336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t>Project personality chat</a:t>
            </a:r>
          </a:p>
        </p:txBody>
      </p:sp>
      <p:sp>
        <p:nvSpPr>
          <p:cNvPr id="5" name="create" title="Icon of a pencil with an arrow around it pointing counterclockwise">
            <a:extLst>
              <a:ext uri="{FF2B5EF4-FFF2-40B4-BE49-F238E27FC236}">
                <a16:creationId xmlns:a16="http://schemas.microsoft.com/office/drawing/2014/main" id="{C61DDB91-58EC-4CC7-827B-0041A8B2FE12}"/>
              </a:ext>
            </a:extLst>
          </p:cNvPr>
          <p:cNvSpPr>
            <a:spLocks noChangeAspect="1" noEditPoints="1"/>
          </p:cNvSpPr>
          <p:nvPr/>
        </p:nvSpPr>
        <p:spPr bwMode="auto">
          <a:xfrm>
            <a:off x="11600033" y="1525961"/>
            <a:ext cx="244141" cy="239117"/>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Manufacturing_E99C" title="Icon of a robotic arm">
            <a:extLst>
              <a:ext uri="{FF2B5EF4-FFF2-40B4-BE49-F238E27FC236}">
                <a16:creationId xmlns:a16="http://schemas.microsoft.com/office/drawing/2014/main" id="{8E000A8C-F820-458C-A222-AE1DE1D8D203}"/>
              </a:ext>
            </a:extLst>
          </p:cNvPr>
          <p:cNvSpPr>
            <a:spLocks noChangeAspect="1" noEditPoints="1"/>
          </p:cNvSpPr>
          <p:nvPr/>
        </p:nvSpPr>
        <p:spPr bwMode="auto">
          <a:xfrm>
            <a:off x="11567491" y="2206525"/>
            <a:ext cx="309227" cy="302281"/>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st_4" title="Icon of a checklist">
            <a:extLst>
              <a:ext uri="{FF2B5EF4-FFF2-40B4-BE49-F238E27FC236}">
                <a16:creationId xmlns:a16="http://schemas.microsoft.com/office/drawing/2014/main" id="{EAE1F347-809A-47B9-8D49-FCE23490BDB6}"/>
              </a:ext>
            </a:extLst>
          </p:cNvPr>
          <p:cNvSpPr>
            <a:spLocks noChangeAspect="1" noEditPoints="1"/>
          </p:cNvSpPr>
          <p:nvPr/>
        </p:nvSpPr>
        <p:spPr bwMode="auto">
          <a:xfrm>
            <a:off x="11583254" y="2975962"/>
            <a:ext cx="277697" cy="187693"/>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Browser_3" title="Icon of a browser window with an arrow pointing from the outside to the center">
            <a:extLst>
              <a:ext uri="{FF2B5EF4-FFF2-40B4-BE49-F238E27FC236}">
                <a16:creationId xmlns:a16="http://schemas.microsoft.com/office/drawing/2014/main" id="{43904644-B219-4BA4-AE22-A70679549AF7}"/>
              </a:ext>
            </a:extLst>
          </p:cNvPr>
          <p:cNvSpPr>
            <a:spLocks noChangeAspect="1" noEditPoints="1"/>
          </p:cNvSpPr>
          <p:nvPr/>
        </p:nvSpPr>
        <p:spPr bwMode="auto">
          <a:xfrm>
            <a:off x="11602721" y="3668399"/>
            <a:ext cx="238764" cy="2271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Org_ECA6" title="Icon of three boxes in a bracket chart">
            <a:extLst>
              <a:ext uri="{FF2B5EF4-FFF2-40B4-BE49-F238E27FC236}">
                <a16:creationId xmlns:a16="http://schemas.microsoft.com/office/drawing/2014/main" id="{58BF6237-ACC6-4F0A-802C-674E8A7A8D1D}"/>
              </a:ext>
            </a:extLst>
          </p:cNvPr>
          <p:cNvSpPr>
            <a:spLocks noChangeAspect="1" noEditPoints="1"/>
          </p:cNvSpPr>
          <p:nvPr/>
        </p:nvSpPr>
        <p:spPr bwMode="auto">
          <a:xfrm>
            <a:off x="11608603" y="4380542"/>
            <a:ext cx="226997" cy="2271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PageEdit_EFB8" title="Icon of a document with a pencil on top of it">
            <a:extLst>
              <a:ext uri="{FF2B5EF4-FFF2-40B4-BE49-F238E27FC236}">
                <a16:creationId xmlns:a16="http://schemas.microsoft.com/office/drawing/2014/main" id="{3823C773-736A-4FA4-BFE8-86091B790A3D}"/>
              </a:ext>
            </a:extLst>
          </p:cNvPr>
          <p:cNvSpPr>
            <a:spLocks noChangeAspect="1" noEditPoints="1"/>
          </p:cNvSpPr>
          <p:nvPr/>
        </p:nvSpPr>
        <p:spPr bwMode="auto">
          <a:xfrm>
            <a:off x="11648183" y="5097284"/>
            <a:ext cx="193639" cy="206462"/>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 Placeholder 5">
            <a:extLst>
              <a:ext uri="{FF2B5EF4-FFF2-40B4-BE49-F238E27FC236}">
                <a16:creationId xmlns:a16="http://schemas.microsoft.com/office/drawing/2014/main" id="{D2A86152-93C7-4CBE-8256-35DE856113D4}"/>
              </a:ext>
            </a:extLst>
          </p:cNvPr>
          <p:cNvSpPr txBox="1">
            <a:spLocks/>
          </p:cNvSpPr>
          <p:nvPr/>
        </p:nvSpPr>
        <p:spPr>
          <a:xfrm>
            <a:off x="588263" y="2997013"/>
            <a:ext cx="3108960" cy="12464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2400"/>
              </a:spcBef>
              <a:buFont typeface="Wingdings" panose="05000000000000000000" pitchFamily="2" charset="2"/>
              <a:buNone/>
            </a:pPr>
            <a:r>
              <a:rPr lang="en-US" sz="1800">
                <a:latin typeface="+mn-lt"/>
              </a:rPr>
              <a:t>Enhances your bot's conversational capabilities, </a:t>
            </a:r>
            <a:br>
              <a:rPr lang="en-US" sz="1800">
                <a:latin typeface="+mn-lt"/>
              </a:rPr>
            </a:br>
            <a:r>
              <a:rPr lang="en-US" sz="1800">
                <a:latin typeface="+mn-lt"/>
              </a:rPr>
              <a:t>by handling small talk, </a:t>
            </a:r>
            <a:br>
              <a:rPr lang="en-US" sz="1800">
                <a:latin typeface="+mn-lt"/>
              </a:rPr>
            </a:br>
            <a:r>
              <a:rPr lang="en-US" sz="1800">
                <a:latin typeface="+mn-lt"/>
              </a:rPr>
              <a:t>in line with a distinct </a:t>
            </a:r>
            <a:br>
              <a:rPr lang="en-US" sz="1800">
                <a:latin typeface="+mn-lt"/>
              </a:rPr>
            </a:br>
            <a:r>
              <a:rPr lang="en-US" sz="1800">
                <a:latin typeface="+mn-lt"/>
              </a:rPr>
              <a:t>chosen personality</a:t>
            </a:r>
          </a:p>
        </p:txBody>
      </p:sp>
      <p:sp>
        <p:nvSpPr>
          <p:cNvPr id="14" name="Text Placeholder 5">
            <a:extLst>
              <a:ext uri="{FF2B5EF4-FFF2-40B4-BE49-F238E27FC236}">
                <a16:creationId xmlns:a16="http://schemas.microsoft.com/office/drawing/2014/main" id="{03C5E554-67EA-4CE8-BDFA-64B0D9275FDA}"/>
              </a:ext>
            </a:extLst>
          </p:cNvPr>
          <p:cNvSpPr txBox="1">
            <a:spLocks/>
          </p:cNvSpPr>
          <p:nvPr/>
        </p:nvSpPr>
        <p:spPr>
          <a:xfrm>
            <a:off x="4069525" y="2997013"/>
            <a:ext cx="3108960" cy="12464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2400"/>
              </a:spcBef>
              <a:buFont typeface="Wingdings" panose="05000000000000000000" pitchFamily="2" charset="2"/>
              <a:buNone/>
            </a:pPr>
            <a:r>
              <a:rPr lang="en-US" sz="1800">
                <a:latin typeface="+mn-lt"/>
              </a:rPr>
              <a:t>Uses intent classifiers to identify common small </a:t>
            </a:r>
            <a:br>
              <a:rPr lang="en-US" sz="1800">
                <a:latin typeface="+mn-lt"/>
              </a:rPr>
            </a:br>
            <a:r>
              <a:rPr lang="en-US" sz="1800">
                <a:latin typeface="+mn-lt"/>
              </a:rPr>
              <a:t>talk intents and generates responses consistent with </a:t>
            </a:r>
            <a:br>
              <a:rPr lang="en-US" sz="1800">
                <a:latin typeface="+mn-lt"/>
              </a:rPr>
            </a:br>
            <a:r>
              <a:rPr lang="en-US" sz="1800">
                <a:latin typeface="+mn-lt"/>
              </a:rPr>
              <a:t>the personality</a:t>
            </a:r>
          </a:p>
        </p:txBody>
      </p:sp>
      <p:sp>
        <p:nvSpPr>
          <p:cNvPr id="15" name="Text Placeholder 5">
            <a:extLst>
              <a:ext uri="{FF2B5EF4-FFF2-40B4-BE49-F238E27FC236}">
                <a16:creationId xmlns:a16="http://schemas.microsoft.com/office/drawing/2014/main" id="{E5811D16-FA7F-4C76-8A0B-336E31264AE4}"/>
              </a:ext>
            </a:extLst>
          </p:cNvPr>
          <p:cNvSpPr txBox="1">
            <a:spLocks/>
          </p:cNvSpPr>
          <p:nvPr/>
        </p:nvSpPr>
        <p:spPr>
          <a:xfrm>
            <a:off x="7550787" y="2997013"/>
            <a:ext cx="3108960" cy="149579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2400"/>
              </a:spcBef>
              <a:buFont typeface="Wingdings" panose="05000000000000000000" pitchFamily="2" charset="2"/>
              <a:buNone/>
            </a:pPr>
            <a:r>
              <a:rPr lang="en-US" sz="1800">
                <a:latin typeface="+mn-lt"/>
              </a:rPr>
              <a:t>Based on the intent and the confidence scores, it chooses the best response from a curated editorial base or generates it real-time using Deep Neural Networks (DNNs)</a:t>
            </a:r>
          </a:p>
        </p:txBody>
      </p:sp>
      <p:sp>
        <p:nvSpPr>
          <p:cNvPr id="16" name="speech_5" title="Icon of two overlapping chat bubbles">
            <a:extLst>
              <a:ext uri="{FF2B5EF4-FFF2-40B4-BE49-F238E27FC236}">
                <a16:creationId xmlns:a16="http://schemas.microsoft.com/office/drawing/2014/main" id="{C1625705-3BD0-4489-ADBE-43D4DF67ED05}"/>
              </a:ext>
            </a:extLst>
          </p:cNvPr>
          <p:cNvSpPr>
            <a:spLocks noChangeAspect="1" noEditPoints="1"/>
          </p:cNvSpPr>
          <p:nvPr/>
        </p:nvSpPr>
        <p:spPr bwMode="auto">
          <a:xfrm>
            <a:off x="588263" y="2220530"/>
            <a:ext cx="602584" cy="471156"/>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8" name="Brain_3" title="Icon of a brain">
            <a:extLst>
              <a:ext uri="{FF2B5EF4-FFF2-40B4-BE49-F238E27FC236}">
                <a16:creationId xmlns:a16="http://schemas.microsoft.com/office/drawing/2014/main" id="{116464B2-60E1-4597-AE54-C318695A00C2}"/>
              </a:ext>
            </a:extLst>
          </p:cNvPr>
          <p:cNvSpPr>
            <a:spLocks noChangeAspect="1" noEditPoints="1"/>
          </p:cNvSpPr>
          <p:nvPr/>
        </p:nvSpPr>
        <p:spPr bwMode="auto">
          <a:xfrm>
            <a:off x="4069525" y="2229597"/>
            <a:ext cx="429743" cy="462089"/>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9" name="Script_F03A" title="Icon of an unrolled document with writing on it">
            <a:extLst>
              <a:ext uri="{FF2B5EF4-FFF2-40B4-BE49-F238E27FC236}">
                <a16:creationId xmlns:a16="http://schemas.microsoft.com/office/drawing/2014/main" id="{752B1C5B-FBAD-4564-8627-A7BA9D3F4BAD}"/>
              </a:ext>
            </a:extLst>
          </p:cNvPr>
          <p:cNvSpPr>
            <a:spLocks noChangeAspect="1" noEditPoints="1"/>
          </p:cNvSpPr>
          <p:nvPr/>
        </p:nvSpPr>
        <p:spPr bwMode="auto">
          <a:xfrm>
            <a:off x="7550787" y="2229597"/>
            <a:ext cx="461865" cy="462089"/>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217854151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D83DBE-D408-45D4-9936-9949E5D51D38}"/>
              </a:ext>
            </a:extLst>
          </p:cNvPr>
          <p:cNvPicPr>
            <a:picLocks noChangeAspect="1"/>
          </p:cNvPicPr>
          <p:nvPr/>
        </p:nvPicPr>
        <p:blipFill>
          <a:blip r:embed="rId3"/>
          <a:stretch>
            <a:fillRect/>
          </a:stretch>
        </p:blipFill>
        <p:spPr>
          <a:xfrm>
            <a:off x="7208619" y="2017712"/>
            <a:ext cx="2871203" cy="4251960"/>
          </a:xfrm>
          <a:prstGeom prst="rect">
            <a:avLst/>
          </a:prstGeom>
          <a:ln>
            <a:noFill/>
          </a:ln>
          <a:effectLst>
            <a:outerShdw blurRad="38100" algn="ctr" rotWithShape="0">
              <a:prstClr val="black">
                <a:alpha val="30000"/>
              </a:prstClr>
            </a:outerShdw>
          </a:effectLst>
        </p:spPr>
      </p:pic>
      <p:sp>
        <p:nvSpPr>
          <p:cNvPr id="17" name="Title 16"/>
          <p:cNvSpPr>
            <a:spLocks noGrp="1"/>
          </p:cNvSpPr>
          <p:nvPr>
            <p:ph type="title"/>
          </p:nvPr>
        </p:nvSpPr>
        <p:spPr/>
        <p:txBody>
          <a:bodyPr/>
          <a:lstStyle/>
          <a:p>
            <a:r>
              <a:rPr lang="en-US"/>
              <a:t>Bot personality</a:t>
            </a:r>
          </a:p>
        </p:txBody>
      </p:sp>
      <p:pic>
        <p:nvPicPr>
          <p:cNvPr id="6" name="Picture 5">
            <a:extLst>
              <a:ext uri="{FF2B5EF4-FFF2-40B4-BE49-F238E27FC236}">
                <a16:creationId xmlns:a16="http://schemas.microsoft.com/office/drawing/2014/main" id="{1D8332C2-ACC6-462F-BF22-7C085FD63332}"/>
              </a:ext>
            </a:extLst>
          </p:cNvPr>
          <p:cNvPicPr>
            <a:picLocks noChangeAspect="1"/>
          </p:cNvPicPr>
          <p:nvPr/>
        </p:nvPicPr>
        <p:blipFill rotWithShape="1">
          <a:blip r:embed="rId4"/>
          <a:srcRect l="1978" r="1984"/>
          <a:stretch/>
        </p:blipFill>
        <p:spPr>
          <a:xfrm>
            <a:off x="597247" y="2017712"/>
            <a:ext cx="2871202" cy="4251960"/>
          </a:xfrm>
          <a:prstGeom prst="rect">
            <a:avLst/>
          </a:prstGeom>
          <a:ln>
            <a:noFill/>
          </a:ln>
          <a:effectLst>
            <a:outerShdw blurRad="38100" algn="ctr" rotWithShape="0">
              <a:prstClr val="black">
                <a:alpha val="30000"/>
              </a:prstClr>
            </a:outerShdw>
          </a:effectLst>
        </p:spPr>
      </p:pic>
      <p:grpSp>
        <p:nvGrpSpPr>
          <p:cNvPr id="4" name="Group 3">
            <a:extLst>
              <a:ext uri="{FF2B5EF4-FFF2-40B4-BE49-F238E27FC236}">
                <a16:creationId xmlns:a16="http://schemas.microsoft.com/office/drawing/2014/main" id="{29B046B7-C614-4E62-BD50-DDB1B66C64A2}"/>
              </a:ext>
            </a:extLst>
          </p:cNvPr>
          <p:cNvGrpSpPr/>
          <p:nvPr/>
        </p:nvGrpSpPr>
        <p:grpSpPr>
          <a:xfrm>
            <a:off x="584546" y="3949701"/>
            <a:ext cx="2018954" cy="2276038"/>
            <a:chOff x="584546" y="3949701"/>
            <a:chExt cx="2018954" cy="2276038"/>
          </a:xfrm>
        </p:grpSpPr>
        <p:sp>
          <p:nvSpPr>
            <p:cNvPr id="18" name="Rectangle 17">
              <a:extLst>
                <a:ext uri="{FF2B5EF4-FFF2-40B4-BE49-F238E27FC236}">
                  <a16:creationId xmlns:a16="http://schemas.microsoft.com/office/drawing/2014/main" id="{A4065852-10CE-44AA-90A0-3CB00E5E6585}"/>
                </a:ext>
              </a:extLst>
            </p:cNvPr>
            <p:cNvSpPr/>
            <p:nvPr/>
          </p:nvSpPr>
          <p:spPr>
            <a:xfrm>
              <a:off x="584546" y="3949701"/>
              <a:ext cx="1252728" cy="512064"/>
            </a:xfrm>
            <a:prstGeom prst="rect">
              <a:avLst/>
            </a:prstGeom>
            <a:noFill/>
            <a:ln w="190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18FC4069-7169-4640-A86D-B6D5BBB41A9B}"/>
                </a:ext>
              </a:extLst>
            </p:cNvPr>
            <p:cNvSpPr/>
            <p:nvPr/>
          </p:nvSpPr>
          <p:spPr>
            <a:xfrm>
              <a:off x="584546" y="4827481"/>
              <a:ext cx="1298448" cy="512064"/>
            </a:xfrm>
            <a:prstGeom prst="rect">
              <a:avLst/>
            </a:prstGeom>
            <a:noFill/>
            <a:ln w="190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C73C1916-142B-4300-9406-A83F1A99D086}"/>
                </a:ext>
              </a:extLst>
            </p:cNvPr>
            <p:cNvSpPr/>
            <p:nvPr/>
          </p:nvSpPr>
          <p:spPr>
            <a:xfrm>
              <a:off x="584547" y="5713675"/>
              <a:ext cx="2018953" cy="512064"/>
            </a:xfrm>
            <a:prstGeom prst="rect">
              <a:avLst/>
            </a:prstGeom>
            <a:noFill/>
            <a:ln w="190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3" name="Picture 12">
            <a:extLst>
              <a:ext uri="{FF2B5EF4-FFF2-40B4-BE49-F238E27FC236}">
                <a16:creationId xmlns:a16="http://schemas.microsoft.com/office/drawing/2014/main" id="{D7FD4F24-5F83-4D2D-8B0C-09196F80A787}"/>
              </a:ext>
            </a:extLst>
          </p:cNvPr>
          <p:cNvPicPr>
            <a:picLocks noChangeAspect="1"/>
          </p:cNvPicPr>
          <p:nvPr/>
        </p:nvPicPr>
        <p:blipFill rotWithShape="1">
          <a:blip r:embed="rId5"/>
          <a:srcRect l="59117" t="25605" r="17468" b="36811"/>
          <a:stretch/>
        </p:blipFill>
        <p:spPr>
          <a:xfrm>
            <a:off x="4253102" y="2726049"/>
            <a:ext cx="2170864" cy="2835286"/>
          </a:xfrm>
          <a:prstGeom prst="rect">
            <a:avLst/>
          </a:prstGeom>
        </p:spPr>
      </p:pic>
      <p:sp>
        <p:nvSpPr>
          <p:cNvPr id="21" name="create" title="Icon of a pencil with an arrow around it pointing counterclockwise">
            <a:extLst>
              <a:ext uri="{FF2B5EF4-FFF2-40B4-BE49-F238E27FC236}">
                <a16:creationId xmlns:a16="http://schemas.microsoft.com/office/drawing/2014/main" id="{E32000B6-93D8-4711-A1BC-06B34BDD2669}"/>
              </a:ext>
            </a:extLst>
          </p:cNvPr>
          <p:cNvSpPr>
            <a:spLocks noChangeAspect="1" noEditPoints="1"/>
          </p:cNvSpPr>
          <p:nvPr/>
        </p:nvSpPr>
        <p:spPr bwMode="auto">
          <a:xfrm>
            <a:off x="11600033" y="1525961"/>
            <a:ext cx="244141" cy="239117"/>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Manufacturing_E99C" title="Icon of a robotic arm">
            <a:extLst>
              <a:ext uri="{FF2B5EF4-FFF2-40B4-BE49-F238E27FC236}">
                <a16:creationId xmlns:a16="http://schemas.microsoft.com/office/drawing/2014/main" id="{9D39DE70-07C8-4FAE-A4C8-E5F5929558C5}"/>
              </a:ext>
            </a:extLst>
          </p:cNvPr>
          <p:cNvSpPr>
            <a:spLocks noChangeAspect="1" noEditPoints="1"/>
          </p:cNvSpPr>
          <p:nvPr/>
        </p:nvSpPr>
        <p:spPr bwMode="auto">
          <a:xfrm>
            <a:off x="11567491" y="2206525"/>
            <a:ext cx="309227" cy="302281"/>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st_4" title="Icon of a checklist">
            <a:extLst>
              <a:ext uri="{FF2B5EF4-FFF2-40B4-BE49-F238E27FC236}">
                <a16:creationId xmlns:a16="http://schemas.microsoft.com/office/drawing/2014/main" id="{E0745559-0FEF-41F4-877A-F441E6032F22}"/>
              </a:ext>
            </a:extLst>
          </p:cNvPr>
          <p:cNvSpPr>
            <a:spLocks noChangeAspect="1" noEditPoints="1"/>
          </p:cNvSpPr>
          <p:nvPr/>
        </p:nvSpPr>
        <p:spPr bwMode="auto">
          <a:xfrm>
            <a:off x="11583254" y="2975962"/>
            <a:ext cx="277697" cy="187693"/>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Browser_3" title="Icon of a browser window with an arrow pointing from the outside to the center">
            <a:extLst>
              <a:ext uri="{FF2B5EF4-FFF2-40B4-BE49-F238E27FC236}">
                <a16:creationId xmlns:a16="http://schemas.microsoft.com/office/drawing/2014/main" id="{577F437D-DD76-4AA8-B67F-0D8E760FCCB7}"/>
              </a:ext>
            </a:extLst>
          </p:cNvPr>
          <p:cNvSpPr>
            <a:spLocks noChangeAspect="1" noEditPoints="1"/>
          </p:cNvSpPr>
          <p:nvPr/>
        </p:nvSpPr>
        <p:spPr bwMode="auto">
          <a:xfrm>
            <a:off x="11602721" y="3668399"/>
            <a:ext cx="238764" cy="2271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Org_ECA6" title="Icon of three boxes in a bracket chart">
            <a:extLst>
              <a:ext uri="{FF2B5EF4-FFF2-40B4-BE49-F238E27FC236}">
                <a16:creationId xmlns:a16="http://schemas.microsoft.com/office/drawing/2014/main" id="{0764E043-9290-4CF4-B761-155313A0BD5A}"/>
              </a:ext>
            </a:extLst>
          </p:cNvPr>
          <p:cNvSpPr>
            <a:spLocks noChangeAspect="1" noEditPoints="1"/>
          </p:cNvSpPr>
          <p:nvPr/>
        </p:nvSpPr>
        <p:spPr bwMode="auto">
          <a:xfrm>
            <a:off x="11608603" y="4380542"/>
            <a:ext cx="226997" cy="2271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6" name="PageEdit_EFB8" title="Icon of a document with a pencil on top of it">
            <a:extLst>
              <a:ext uri="{FF2B5EF4-FFF2-40B4-BE49-F238E27FC236}">
                <a16:creationId xmlns:a16="http://schemas.microsoft.com/office/drawing/2014/main" id="{4E47366E-6C9A-4EBD-9D02-2ADDB178601B}"/>
              </a:ext>
            </a:extLst>
          </p:cNvPr>
          <p:cNvSpPr>
            <a:spLocks noChangeAspect="1" noEditPoints="1"/>
          </p:cNvSpPr>
          <p:nvPr/>
        </p:nvSpPr>
        <p:spPr bwMode="auto">
          <a:xfrm>
            <a:off x="11648183" y="5097284"/>
            <a:ext cx="193639" cy="206462"/>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TextBox 26">
            <a:extLst>
              <a:ext uri="{FF2B5EF4-FFF2-40B4-BE49-F238E27FC236}">
                <a16:creationId xmlns:a16="http://schemas.microsoft.com/office/drawing/2014/main" id="{89B1E9FF-0C8B-40B1-9A3C-CC89F4903FD0}"/>
              </a:ext>
            </a:extLst>
          </p:cNvPr>
          <p:cNvSpPr txBox="1"/>
          <p:nvPr/>
        </p:nvSpPr>
        <p:spPr>
          <a:xfrm>
            <a:off x="7208619" y="1438633"/>
            <a:ext cx="3724712" cy="332399"/>
          </a:xfrm>
          <a:prstGeom prst="rect">
            <a:avLst/>
          </a:prstGeom>
        </p:spPr>
        <p:txBody>
          <a:bodyPr vert="horz" wrap="square" lIns="0" tIns="0" rIns="0" bIns="0" rtlCol="0" anchor="t" anchorCtr="0">
            <a:spAutoFit/>
          </a:bodyPr>
          <a:lstStyle>
            <a:defPPr>
              <a:defRPr lang="en-US"/>
            </a:defPPr>
            <a:lvl1pPr defTabSz="932742">
              <a:lnSpc>
                <a:spcPct val="90000"/>
              </a:lnSpc>
              <a:spcBef>
                <a:spcPts val="1800"/>
              </a:spcBef>
              <a:buSzPct val="90000"/>
              <a:buNone/>
              <a:defRPr sz="2000" b="0" cap="none" spc="0" baseline="0">
                <a:ln>
                  <a:noFill/>
                </a:ln>
                <a:gradFill>
                  <a:gsLst>
                    <a:gs pos="37063">
                      <a:schemeClr val="tx1"/>
                    </a:gs>
                    <a:gs pos="52000">
                      <a:schemeClr val="tx1"/>
                    </a:gs>
                  </a:gsLst>
                  <a:lin ang="5400000" scaled="0"/>
                </a:gradFill>
                <a:effectLst/>
                <a:cs typeface="Segoe UI Semilight" panose="020B0402040204020203" pitchFamily="34" charset="0"/>
              </a:defRPr>
            </a:lvl1pPr>
          </a:lstStyle>
          <a:p>
            <a:pPr lvl="0">
              <a:defRPr/>
            </a:pPr>
            <a:r>
              <a:rPr lang="en-US" sz="2400"/>
              <a:t>Friendly</a:t>
            </a:r>
          </a:p>
        </p:txBody>
      </p:sp>
      <p:sp>
        <p:nvSpPr>
          <p:cNvPr id="28" name="Title 16">
            <a:extLst>
              <a:ext uri="{FF2B5EF4-FFF2-40B4-BE49-F238E27FC236}">
                <a16:creationId xmlns:a16="http://schemas.microsoft.com/office/drawing/2014/main" id="{2254D45A-39A1-4575-AD35-62ACBED573EA}"/>
              </a:ext>
            </a:extLst>
          </p:cNvPr>
          <p:cNvSpPr txBox="1">
            <a:spLocks/>
          </p:cNvSpPr>
          <p:nvPr/>
        </p:nvSpPr>
        <p:spPr>
          <a:xfrm>
            <a:off x="588263" y="1442658"/>
            <a:ext cx="4016719" cy="332399"/>
          </a:xfrm>
          <a:prstGeom prst="rect">
            <a:avLst/>
          </a:prstGeom>
        </p:spPr>
        <p:txBody>
          <a:bodyPr vert="horz" wrap="square" lIns="0" tIns="0" rIns="0" bIns="0" rtlCol="0" anchor="t" anchorCtr="0">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nSpc>
                <a:spcPct val="90000"/>
              </a:lnSpc>
              <a:spcBef>
                <a:spcPts val="1800"/>
              </a:spcBef>
              <a:buSzPct val="90000"/>
              <a:defRPr/>
            </a:pPr>
            <a:r>
              <a:rPr lang="en-US" sz="2400" b="0" spc="0">
                <a:ln>
                  <a:noFill/>
                </a:ln>
                <a:gradFill>
                  <a:gsLst>
                    <a:gs pos="37063">
                      <a:schemeClr val="tx1"/>
                    </a:gs>
                    <a:gs pos="52000">
                      <a:schemeClr val="tx1"/>
                    </a:gs>
                  </a:gsLst>
                  <a:lin ang="5400000" scaled="0"/>
                </a:gradFill>
                <a:latin typeface="+mn-lt"/>
                <a:cs typeface="Segoe UI Semilight" panose="020B0402040204020203" pitchFamily="34" charset="0"/>
              </a:rPr>
              <a:t>Professional</a:t>
            </a:r>
          </a:p>
        </p:txBody>
      </p:sp>
      <p:grpSp>
        <p:nvGrpSpPr>
          <p:cNvPr id="5" name="Group 4">
            <a:extLst>
              <a:ext uri="{FF2B5EF4-FFF2-40B4-BE49-F238E27FC236}">
                <a16:creationId xmlns:a16="http://schemas.microsoft.com/office/drawing/2014/main" id="{40F2A07B-D277-472F-8A47-0890A622F509}"/>
              </a:ext>
            </a:extLst>
          </p:cNvPr>
          <p:cNvGrpSpPr/>
          <p:nvPr/>
        </p:nvGrpSpPr>
        <p:grpSpPr>
          <a:xfrm>
            <a:off x="7195918" y="3835401"/>
            <a:ext cx="2691031" cy="2422088"/>
            <a:chOff x="7195918" y="3835401"/>
            <a:chExt cx="2691031" cy="2422088"/>
          </a:xfrm>
        </p:grpSpPr>
        <p:sp>
          <p:nvSpPr>
            <p:cNvPr id="30" name="Rectangle 29">
              <a:extLst>
                <a:ext uri="{FF2B5EF4-FFF2-40B4-BE49-F238E27FC236}">
                  <a16:creationId xmlns:a16="http://schemas.microsoft.com/office/drawing/2014/main" id="{82CE9ED5-D79E-4400-A79E-C70C60E9C7D6}"/>
                </a:ext>
              </a:extLst>
            </p:cNvPr>
            <p:cNvSpPr/>
            <p:nvPr/>
          </p:nvSpPr>
          <p:spPr>
            <a:xfrm>
              <a:off x="7195919" y="3835401"/>
              <a:ext cx="1252728" cy="512064"/>
            </a:xfrm>
            <a:prstGeom prst="rect">
              <a:avLst/>
            </a:prstGeom>
            <a:noFill/>
            <a:ln w="190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C597157F-BA46-4920-B30F-4B0F09B866C8}"/>
                </a:ext>
              </a:extLst>
            </p:cNvPr>
            <p:cNvSpPr/>
            <p:nvPr/>
          </p:nvSpPr>
          <p:spPr>
            <a:xfrm>
              <a:off x="7195918" y="4713180"/>
              <a:ext cx="2691031" cy="646219"/>
            </a:xfrm>
            <a:prstGeom prst="rect">
              <a:avLst/>
            </a:prstGeom>
            <a:noFill/>
            <a:ln w="190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1B08C310-91ED-4D1A-96F7-5E0868FA82EC}"/>
                </a:ext>
              </a:extLst>
            </p:cNvPr>
            <p:cNvSpPr/>
            <p:nvPr/>
          </p:nvSpPr>
          <p:spPr>
            <a:xfrm>
              <a:off x="7195921" y="5745425"/>
              <a:ext cx="1351180" cy="512064"/>
            </a:xfrm>
            <a:prstGeom prst="rect">
              <a:avLst/>
            </a:prstGeom>
            <a:noFill/>
            <a:ln w="190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93233929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36C6CC-5053-CB44-B2EA-B6D4F9141D41}"/>
              </a:ext>
            </a:extLst>
          </p:cNvPr>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3BF653AC-4586-E740-8610-DDA01DC4970D}"/>
              </a:ext>
            </a:extLst>
          </p:cNvPr>
          <p:cNvSpPr>
            <a:spLocks noGrp="1"/>
          </p:cNvSpPr>
          <p:nvPr>
            <p:ph type="body" idx="12"/>
          </p:nvPr>
        </p:nvSpPr>
        <p:spPr/>
        <p:txBody>
          <a:bodyPr/>
          <a:lstStyle/>
          <a:p>
            <a:r>
              <a:rPr lang="en-US"/>
              <a:t>Personality Chat</a:t>
            </a:r>
          </a:p>
        </p:txBody>
      </p:sp>
    </p:spTree>
    <p:extLst>
      <p:ext uri="{BB962C8B-B14F-4D97-AF65-F5344CB8AC3E}">
        <p14:creationId xmlns:p14="http://schemas.microsoft.com/office/powerpoint/2010/main" val="210636642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7998471-3915-41CB-8EEB-862E925303AA}"/>
              </a:ext>
            </a:extLst>
          </p:cNvPr>
          <p:cNvSpPr txBox="1"/>
          <p:nvPr/>
        </p:nvSpPr>
        <p:spPr>
          <a:xfrm>
            <a:off x="8374680" y="943309"/>
            <a:ext cx="400751" cy="246221"/>
          </a:xfrm>
          <a:prstGeom prst="rect">
            <a:avLst/>
          </a:prstGeom>
          <a:noFill/>
        </p:spPr>
        <p:txBody>
          <a:bodyPr wrap="none" lIns="0" tIns="0" rIns="0" bIns="0" rtlCol="0" anchor="ctr" anchorCtr="0">
            <a:spAutoFit/>
          </a:bodyPr>
          <a:lstStyle/>
          <a:p>
            <a:r>
              <a:rPr lang="en-US" sz="1600">
                <a:gradFill>
                  <a:gsLst>
                    <a:gs pos="77273">
                      <a:schemeClr val="tx1">
                        <a:alpha val="25000"/>
                      </a:schemeClr>
                    </a:gs>
                    <a:gs pos="62238">
                      <a:schemeClr val="tx1">
                        <a:alpha val="25000"/>
                      </a:schemeClr>
                    </a:gs>
                  </a:gsLst>
                  <a:lin ang="5400000" scaled="0"/>
                </a:gradFill>
                <a:latin typeface="+mj-lt"/>
              </a:rPr>
              <a:t>Plan</a:t>
            </a:r>
          </a:p>
        </p:txBody>
      </p:sp>
      <p:sp>
        <p:nvSpPr>
          <p:cNvPr id="32" name="TextBox 31">
            <a:extLst>
              <a:ext uri="{FF2B5EF4-FFF2-40B4-BE49-F238E27FC236}">
                <a16:creationId xmlns:a16="http://schemas.microsoft.com/office/drawing/2014/main" id="{B8CA9F02-77C3-4552-B5BC-FE6497FB39AE}"/>
              </a:ext>
            </a:extLst>
          </p:cNvPr>
          <p:cNvSpPr txBox="1"/>
          <p:nvPr/>
        </p:nvSpPr>
        <p:spPr>
          <a:xfrm>
            <a:off x="8374680" y="1891173"/>
            <a:ext cx="472886" cy="246221"/>
          </a:xfrm>
          <a:prstGeom prst="rect">
            <a:avLst/>
          </a:prstGeom>
          <a:noFill/>
        </p:spPr>
        <p:txBody>
          <a:bodyPr wrap="none" lIns="0" tIns="0" rIns="0" bIns="0" rtlCol="0" anchor="ctr" anchorCtr="0">
            <a:spAutoFit/>
          </a:bodyPr>
          <a:lstStyle/>
          <a:p>
            <a:r>
              <a:rPr lang="en-US" sz="1600">
                <a:gradFill>
                  <a:gsLst>
                    <a:gs pos="77273">
                      <a:schemeClr val="tx1">
                        <a:alpha val="25000"/>
                      </a:schemeClr>
                    </a:gs>
                    <a:gs pos="62238">
                      <a:schemeClr val="tx1">
                        <a:alpha val="25000"/>
                      </a:schemeClr>
                    </a:gs>
                  </a:gsLst>
                  <a:lin ang="5400000" scaled="0"/>
                </a:gradFill>
                <a:latin typeface="+mj-lt"/>
              </a:rPr>
              <a:t>Build</a:t>
            </a:r>
          </a:p>
        </p:txBody>
      </p:sp>
      <p:sp>
        <p:nvSpPr>
          <p:cNvPr id="33" name="TextBox 32">
            <a:extLst>
              <a:ext uri="{FF2B5EF4-FFF2-40B4-BE49-F238E27FC236}">
                <a16:creationId xmlns:a16="http://schemas.microsoft.com/office/drawing/2014/main" id="{4D1109AD-994A-4064-A0E4-0E7B99AE43E1}"/>
              </a:ext>
            </a:extLst>
          </p:cNvPr>
          <p:cNvSpPr txBox="1"/>
          <p:nvPr/>
        </p:nvSpPr>
        <p:spPr>
          <a:xfrm>
            <a:off x="8374680" y="2777482"/>
            <a:ext cx="547201" cy="369332"/>
          </a:xfrm>
          <a:prstGeom prst="rect">
            <a:avLst/>
          </a:prstGeom>
          <a:noFill/>
        </p:spPr>
        <p:txBody>
          <a:bodyPr wrap="none" lIns="0" tIns="0" rIns="0" bIns="0" rtlCol="0" anchor="ctr" anchorCtr="0">
            <a:spAutoFit/>
          </a:bodyPr>
          <a:lstStyle/>
          <a:p>
            <a:r>
              <a:rPr lang="en-US" sz="2400">
                <a:gradFill>
                  <a:gsLst>
                    <a:gs pos="62238">
                      <a:schemeClr val="tx1"/>
                    </a:gs>
                    <a:gs pos="45804">
                      <a:schemeClr val="tx1"/>
                    </a:gs>
                  </a:gsLst>
                  <a:lin ang="5400000" scaled="0"/>
                </a:gradFill>
                <a:latin typeface="+mj-lt"/>
              </a:rPr>
              <a:t>Test</a:t>
            </a:r>
          </a:p>
        </p:txBody>
      </p:sp>
      <p:sp>
        <p:nvSpPr>
          <p:cNvPr id="9" name="TextBox 8">
            <a:extLst>
              <a:ext uri="{FF2B5EF4-FFF2-40B4-BE49-F238E27FC236}">
                <a16:creationId xmlns:a16="http://schemas.microsoft.com/office/drawing/2014/main" id="{864E407A-43C1-4EB1-AE05-198910F9A3D5}"/>
              </a:ext>
            </a:extLst>
          </p:cNvPr>
          <p:cNvSpPr txBox="1"/>
          <p:nvPr/>
        </p:nvSpPr>
        <p:spPr>
          <a:xfrm>
            <a:off x="8374680" y="3786901"/>
            <a:ext cx="678071" cy="246221"/>
          </a:xfrm>
          <a:prstGeom prst="rect">
            <a:avLst/>
          </a:prstGeom>
          <a:noFill/>
        </p:spPr>
        <p:txBody>
          <a:bodyPr wrap="none" lIns="0" tIns="0" rIns="0" bIns="0" rtlCol="0" anchor="ctr" anchorCtr="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a:gradFill>
                  <a:gsLst>
                    <a:gs pos="77273">
                      <a:schemeClr val="tx1">
                        <a:alpha val="25000"/>
                      </a:schemeClr>
                    </a:gs>
                    <a:gs pos="62238">
                      <a:schemeClr val="tx1">
                        <a:alpha val="25000"/>
                      </a:schemeClr>
                    </a:gs>
                  </a:gsLst>
                  <a:lin ang="5400000" scaled="0"/>
                </a:gradFill>
              </a:rPr>
              <a:t>Publish</a:t>
            </a:r>
          </a:p>
        </p:txBody>
      </p:sp>
      <p:sp>
        <p:nvSpPr>
          <p:cNvPr id="37" name="TextBox 36">
            <a:extLst>
              <a:ext uri="{FF2B5EF4-FFF2-40B4-BE49-F238E27FC236}">
                <a16:creationId xmlns:a16="http://schemas.microsoft.com/office/drawing/2014/main" id="{4041FF7D-2764-498D-8B6D-CD8FDB72F683}"/>
              </a:ext>
            </a:extLst>
          </p:cNvPr>
          <p:cNvSpPr txBox="1"/>
          <p:nvPr/>
        </p:nvSpPr>
        <p:spPr>
          <a:xfrm>
            <a:off x="8374680" y="4734765"/>
            <a:ext cx="769441" cy="246221"/>
          </a:xfrm>
          <a:prstGeom prst="rect">
            <a:avLst/>
          </a:prstGeom>
          <a:noFill/>
        </p:spPr>
        <p:txBody>
          <a:bodyPr wrap="none" lIns="0" tIns="0" rIns="0" bIns="0" rtlCol="0" anchor="ctr" anchorCtr="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a:gradFill>
                  <a:gsLst>
                    <a:gs pos="77273">
                      <a:schemeClr val="tx1">
                        <a:alpha val="25000"/>
                      </a:schemeClr>
                    </a:gs>
                    <a:gs pos="62238">
                      <a:schemeClr val="tx1">
                        <a:alpha val="25000"/>
                      </a:schemeClr>
                    </a:gs>
                  </a:gsLst>
                  <a:lin ang="5400000" scaled="0"/>
                </a:gradFill>
              </a:rPr>
              <a:t>Connect</a:t>
            </a:r>
          </a:p>
        </p:txBody>
      </p:sp>
      <p:sp>
        <p:nvSpPr>
          <p:cNvPr id="38" name="TextBox 37">
            <a:extLst>
              <a:ext uri="{FF2B5EF4-FFF2-40B4-BE49-F238E27FC236}">
                <a16:creationId xmlns:a16="http://schemas.microsoft.com/office/drawing/2014/main" id="{0A0C7A26-AF0B-4D48-A87A-A80F202DF714}"/>
              </a:ext>
            </a:extLst>
          </p:cNvPr>
          <p:cNvSpPr txBox="1"/>
          <p:nvPr/>
        </p:nvSpPr>
        <p:spPr>
          <a:xfrm>
            <a:off x="8374680" y="5682628"/>
            <a:ext cx="776046" cy="246221"/>
          </a:xfrm>
          <a:prstGeom prst="rect">
            <a:avLst/>
          </a:prstGeom>
          <a:noFill/>
        </p:spPr>
        <p:txBody>
          <a:bodyPr wrap="none" lIns="0" tIns="0" rIns="0" bIns="0" rtlCol="0" anchor="ctr" anchorCtr="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a:gradFill>
                  <a:gsLst>
                    <a:gs pos="77273">
                      <a:schemeClr val="tx1">
                        <a:alpha val="25000"/>
                      </a:schemeClr>
                    </a:gs>
                    <a:gs pos="62238">
                      <a:schemeClr val="tx1">
                        <a:alpha val="25000"/>
                      </a:schemeClr>
                    </a:gs>
                  </a:gsLst>
                  <a:lin ang="5400000" scaled="0"/>
                </a:gradFill>
              </a:rPr>
              <a:t>Evaluate</a:t>
            </a:r>
          </a:p>
        </p:txBody>
      </p:sp>
      <p:sp>
        <p:nvSpPr>
          <p:cNvPr id="41" name="create" title="Icon of a pencil with an arrow around it pointing counterclockwise">
            <a:extLst>
              <a:ext uri="{FF2B5EF4-FFF2-40B4-BE49-F238E27FC236}">
                <a16:creationId xmlns:a16="http://schemas.microsoft.com/office/drawing/2014/main" id="{D1C25D64-FCAC-4E64-9E6B-B48CC9053A7F}"/>
              </a:ext>
            </a:extLst>
          </p:cNvPr>
          <p:cNvSpPr>
            <a:spLocks noChangeAspect="1" noEditPoints="1"/>
          </p:cNvSpPr>
          <p:nvPr/>
        </p:nvSpPr>
        <p:spPr bwMode="auto">
          <a:xfrm>
            <a:off x="7666216" y="907286"/>
            <a:ext cx="324952" cy="318266"/>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5875" cap="flat">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Manufacturing_E99C" title="Icon of a robotic arm">
            <a:extLst>
              <a:ext uri="{FF2B5EF4-FFF2-40B4-BE49-F238E27FC236}">
                <a16:creationId xmlns:a16="http://schemas.microsoft.com/office/drawing/2014/main" id="{C9D3203B-FBD1-4F4A-8181-8933D682914B}"/>
              </a:ext>
            </a:extLst>
          </p:cNvPr>
          <p:cNvSpPr>
            <a:spLocks noChangeAspect="1" noEditPoints="1"/>
          </p:cNvSpPr>
          <p:nvPr/>
        </p:nvSpPr>
        <p:spPr bwMode="auto">
          <a:xfrm>
            <a:off x="7674080" y="1863143"/>
            <a:ext cx="309225" cy="302281"/>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flat">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st_4" title="Icon of a checklist">
            <a:extLst>
              <a:ext uri="{FF2B5EF4-FFF2-40B4-BE49-F238E27FC236}">
                <a16:creationId xmlns:a16="http://schemas.microsoft.com/office/drawing/2014/main" id="{4A39E827-9CEF-45AA-9AEA-5B7C615B9B8F}"/>
              </a:ext>
            </a:extLst>
          </p:cNvPr>
          <p:cNvSpPr>
            <a:spLocks noChangeAspect="1" noEditPoints="1"/>
          </p:cNvSpPr>
          <p:nvPr/>
        </p:nvSpPr>
        <p:spPr bwMode="auto">
          <a:xfrm>
            <a:off x="7582713" y="2795893"/>
            <a:ext cx="491959" cy="332509"/>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Browser_3" title="Icon of a browser window with an arrow pointing from the outside to the center">
            <a:extLst>
              <a:ext uri="{FF2B5EF4-FFF2-40B4-BE49-F238E27FC236}">
                <a16:creationId xmlns:a16="http://schemas.microsoft.com/office/drawing/2014/main" id="{586A96D0-D6EE-4986-B10B-56598E3524E0}"/>
              </a:ext>
            </a:extLst>
          </p:cNvPr>
          <p:cNvSpPr>
            <a:spLocks noChangeAspect="1" noEditPoints="1"/>
          </p:cNvSpPr>
          <p:nvPr/>
        </p:nvSpPr>
        <p:spPr bwMode="auto">
          <a:xfrm>
            <a:off x="7669795" y="3758871"/>
            <a:ext cx="317795" cy="302281"/>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Org_ECA6" title="Icon of three boxes in a bracket chart">
            <a:extLst>
              <a:ext uri="{FF2B5EF4-FFF2-40B4-BE49-F238E27FC236}">
                <a16:creationId xmlns:a16="http://schemas.microsoft.com/office/drawing/2014/main" id="{EEBA6343-6D3A-49DD-A7D2-D6BAE1627C98}"/>
              </a:ext>
            </a:extLst>
          </p:cNvPr>
          <p:cNvSpPr>
            <a:spLocks noChangeAspect="1" noEditPoints="1"/>
          </p:cNvSpPr>
          <p:nvPr/>
        </p:nvSpPr>
        <p:spPr bwMode="auto">
          <a:xfrm>
            <a:off x="7677625" y="4706735"/>
            <a:ext cx="302134" cy="302281"/>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7" name="PageEdit_EFB8" title="Icon of a document with a pencil on top of it">
            <a:extLst>
              <a:ext uri="{FF2B5EF4-FFF2-40B4-BE49-F238E27FC236}">
                <a16:creationId xmlns:a16="http://schemas.microsoft.com/office/drawing/2014/main" id="{B003CC7C-4344-4599-8174-FC0FFCFBDD18}"/>
              </a:ext>
            </a:extLst>
          </p:cNvPr>
          <p:cNvSpPr>
            <a:spLocks noChangeAspect="1" noEditPoints="1"/>
          </p:cNvSpPr>
          <p:nvPr/>
        </p:nvSpPr>
        <p:spPr bwMode="auto">
          <a:xfrm>
            <a:off x="7730305" y="5660718"/>
            <a:ext cx="257734" cy="274801"/>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8" name="Straight Arrow Connector 17">
            <a:extLst>
              <a:ext uri="{FF2B5EF4-FFF2-40B4-BE49-F238E27FC236}">
                <a16:creationId xmlns:a16="http://schemas.microsoft.com/office/drawing/2014/main" id="{36741003-DA26-436F-BDBD-FA159EFA212C}"/>
              </a:ext>
            </a:extLst>
          </p:cNvPr>
          <p:cNvCxnSpPr/>
          <p:nvPr/>
        </p:nvCxnSpPr>
        <p:spPr>
          <a:xfrm>
            <a:off x="7828692" y="1427158"/>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4C3226B-0BEE-4D41-8C9E-48D86A59EEBA}"/>
              </a:ext>
            </a:extLst>
          </p:cNvPr>
          <p:cNvGrpSpPr/>
          <p:nvPr/>
        </p:nvGrpSpPr>
        <p:grpSpPr>
          <a:xfrm>
            <a:off x="7742931" y="2386056"/>
            <a:ext cx="171522" cy="236059"/>
            <a:chOff x="6937474" y="2386056"/>
            <a:chExt cx="171522" cy="236059"/>
          </a:xfrm>
        </p:grpSpPr>
        <p:cxnSp>
          <p:nvCxnSpPr>
            <p:cNvPr id="64" name="Straight Arrow Connector 63">
              <a:extLst>
                <a:ext uri="{FF2B5EF4-FFF2-40B4-BE49-F238E27FC236}">
                  <a16:creationId xmlns:a16="http://schemas.microsoft.com/office/drawing/2014/main" id="{DEAED9EC-2BBF-45A0-83F3-A50A3F2F4FA9}"/>
                </a:ext>
              </a:extLst>
            </p:cNvPr>
            <p:cNvCxnSpPr/>
            <p:nvPr/>
          </p:nvCxnSpPr>
          <p:spPr>
            <a:xfrm>
              <a:off x="6937474" y="2427025"/>
              <a:ext cx="0" cy="195090"/>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D9D322D-EFF7-400E-A29F-CC86EFB22F0F}"/>
                </a:ext>
              </a:extLst>
            </p:cNvPr>
            <p:cNvCxnSpPr>
              <a:cxnSpLocks/>
            </p:cNvCxnSpPr>
            <p:nvPr/>
          </p:nvCxnSpPr>
          <p:spPr>
            <a:xfrm flipV="1">
              <a:off x="7108996" y="2386056"/>
              <a:ext cx="0" cy="195090"/>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cxnSp>
        <p:nvCxnSpPr>
          <p:cNvPr id="69" name="Straight Arrow Connector 68">
            <a:extLst>
              <a:ext uri="{FF2B5EF4-FFF2-40B4-BE49-F238E27FC236}">
                <a16:creationId xmlns:a16="http://schemas.microsoft.com/office/drawing/2014/main" id="{D9A943CF-73F7-45A1-B2A9-FDB3CB9EB877}"/>
              </a:ext>
            </a:extLst>
          </p:cNvPr>
          <p:cNvCxnSpPr/>
          <p:nvPr/>
        </p:nvCxnSpPr>
        <p:spPr>
          <a:xfrm>
            <a:off x="7828692" y="3302180"/>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D316D43-F2CB-4955-A231-75D1FEEF6D60}"/>
              </a:ext>
            </a:extLst>
          </p:cNvPr>
          <p:cNvCxnSpPr/>
          <p:nvPr/>
        </p:nvCxnSpPr>
        <p:spPr>
          <a:xfrm>
            <a:off x="7828692" y="4265913"/>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2B17D8D-46A2-49BC-82A6-F52332620025}"/>
              </a:ext>
            </a:extLst>
          </p:cNvPr>
          <p:cNvCxnSpPr/>
          <p:nvPr/>
        </p:nvCxnSpPr>
        <p:spPr>
          <a:xfrm>
            <a:off x="7828692" y="5213777"/>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6E3FE29-71CD-42DE-96D7-8533B7B8EBE2}"/>
              </a:ext>
            </a:extLst>
          </p:cNvPr>
          <p:cNvGrpSpPr/>
          <p:nvPr/>
        </p:nvGrpSpPr>
        <p:grpSpPr>
          <a:xfrm flipH="1">
            <a:off x="7200446" y="2014283"/>
            <a:ext cx="236060" cy="3791456"/>
            <a:chOff x="7300529" y="2014283"/>
            <a:chExt cx="236060" cy="3791456"/>
          </a:xfrm>
        </p:grpSpPr>
        <p:cxnSp>
          <p:nvCxnSpPr>
            <p:cNvPr id="78" name="Straight Arrow Connector 77">
              <a:extLst>
                <a:ext uri="{FF2B5EF4-FFF2-40B4-BE49-F238E27FC236}">
                  <a16:creationId xmlns:a16="http://schemas.microsoft.com/office/drawing/2014/main" id="{9A67F170-EF3C-4625-8EBB-A6700B8D62C6}"/>
                </a:ext>
              </a:extLst>
            </p:cNvPr>
            <p:cNvCxnSpPr>
              <a:cxnSpLocks/>
            </p:cNvCxnSpPr>
            <p:nvPr/>
          </p:nvCxnSpPr>
          <p:spPr>
            <a:xfrm rot="5400000">
              <a:off x="7418559" y="1896254"/>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4000DC1-E941-4394-9DB0-5475796AEDD2}"/>
                </a:ext>
              </a:extLst>
            </p:cNvPr>
            <p:cNvCxnSpPr>
              <a:cxnSpLocks/>
            </p:cNvCxnSpPr>
            <p:nvPr/>
          </p:nvCxnSpPr>
          <p:spPr>
            <a:xfrm rot="5400000">
              <a:off x="7418559" y="5687709"/>
              <a:ext cx="0" cy="236059"/>
            </a:xfrm>
            <a:prstGeom prst="straightConnector1">
              <a:avLst/>
            </a:prstGeom>
            <a:ln w="19050">
              <a:solidFill>
                <a:schemeClr val="tx1">
                  <a:alpha val="25000"/>
                </a:schemeClr>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31F0691-81A1-4708-A48F-597A6058C77C}"/>
                </a:ext>
              </a:extLst>
            </p:cNvPr>
            <p:cNvCxnSpPr>
              <a:cxnSpLocks/>
            </p:cNvCxnSpPr>
            <p:nvPr/>
          </p:nvCxnSpPr>
          <p:spPr>
            <a:xfrm>
              <a:off x="7536589" y="2014283"/>
              <a:ext cx="0" cy="3791455"/>
            </a:xfrm>
            <a:prstGeom prst="straightConnector1">
              <a:avLst/>
            </a:prstGeom>
            <a:ln w="19050">
              <a:solidFill>
                <a:schemeClr val="tx1">
                  <a:alpha val="25000"/>
                </a:schemeClr>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grpSp>
      <p:sp>
        <p:nvSpPr>
          <p:cNvPr id="55" name="Title 16">
            <a:extLst>
              <a:ext uri="{FF2B5EF4-FFF2-40B4-BE49-F238E27FC236}">
                <a16:creationId xmlns:a16="http://schemas.microsoft.com/office/drawing/2014/main" id="{DF3E2B80-6316-48AF-BDA2-7533D6B57A70}"/>
              </a:ext>
            </a:extLst>
          </p:cNvPr>
          <p:cNvSpPr txBox="1">
            <a:spLocks/>
          </p:cNvSpPr>
          <p:nvPr/>
        </p:nvSpPr>
        <p:spPr>
          <a:xfrm>
            <a:off x="584200" y="2601989"/>
            <a:ext cx="3481388" cy="1400383"/>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800"/>
              </a:spcBef>
            </a:pPr>
            <a:r>
              <a:rPr lang="en-US"/>
              <a:t>Test</a:t>
            </a:r>
          </a:p>
          <a:p>
            <a:pPr>
              <a:spcBef>
                <a:spcPts val="1800"/>
              </a:spcBef>
              <a:buSzPct val="90000"/>
              <a:defRPr/>
            </a:pPr>
            <a:r>
              <a:rPr lang="en-US" sz="2000" b="0" spc="0">
                <a:ln>
                  <a:noFill/>
                </a:ln>
                <a:gradFill>
                  <a:gsLst>
                    <a:gs pos="37063">
                      <a:schemeClr val="tx1"/>
                    </a:gs>
                    <a:gs pos="52000">
                      <a:schemeClr val="tx1"/>
                    </a:gs>
                  </a:gsLst>
                  <a:lin ang="5400000" scaled="0"/>
                </a:gradFill>
                <a:latin typeface="+mn-lt"/>
                <a:cs typeface="Segoe UI Semilight" panose="020B0402040204020203" pitchFamily="34" charset="0"/>
              </a:rPr>
              <a:t>Comprehensive framework for the lifecycle of your project</a:t>
            </a:r>
          </a:p>
        </p:txBody>
      </p:sp>
    </p:spTree>
    <p:extLst>
      <p:ext uri="{BB962C8B-B14F-4D97-AF65-F5344CB8AC3E}">
        <p14:creationId xmlns:p14="http://schemas.microsoft.com/office/powerpoint/2010/main" val="2207542317"/>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7998471-3915-41CB-8EEB-862E925303AA}"/>
              </a:ext>
            </a:extLst>
          </p:cNvPr>
          <p:cNvSpPr txBox="1"/>
          <p:nvPr/>
        </p:nvSpPr>
        <p:spPr>
          <a:xfrm>
            <a:off x="8374680" y="943309"/>
            <a:ext cx="400751" cy="246221"/>
          </a:xfrm>
          <a:prstGeom prst="rect">
            <a:avLst/>
          </a:prstGeom>
          <a:noFill/>
        </p:spPr>
        <p:txBody>
          <a:bodyPr wrap="none" lIns="0" tIns="0" rIns="0" bIns="0" rtlCol="0" anchor="ctr" anchorCtr="0">
            <a:spAutoFit/>
          </a:bodyPr>
          <a:lstStyle/>
          <a:p>
            <a:r>
              <a:rPr lang="en-US" sz="1600">
                <a:gradFill>
                  <a:gsLst>
                    <a:gs pos="77273">
                      <a:schemeClr val="tx1">
                        <a:alpha val="25000"/>
                      </a:schemeClr>
                    </a:gs>
                    <a:gs pos="62238">
                      <a:schemeClr val="tx1">
                        <a:alpha val="25000"/>
                      </a:schemeClr>
                    </a:gs>
                  </a:gsLst>
                  <a:lin ang="5400000" scaled="0"/>
                </a:gradFill>
                <a:latin typeface="+mj-lt"/>
              </a:rPr>
              <a:t>Plan</a:t>
            </a:r>
          </a:p>
        </p:txBody>
      </p:sp>
      <p:sp>
        <p:nvSpPr>
          <p:cNvPr id="32" name="TextBox 31">
            <a:extLst>
              <a:ext uri="{FF2B5EF4-FFF2-40B4-BE49-F238E27FC236}">
                <a16:creationId xmlns:a16="http://schemas.microsoft.com/office/drawing/2014/main" id="{B8CA9F02-77C3-4552-B5BC-FE6497FB39AE}"/>
              </a:ext>
            </a:extLst>
          </p:cNvPr>
          <p:cNvSpPr txBox="1"/>
          <p:nvPr/>
        </p:nvSpPr>
        <p:spPr>
          <a:xfrm>
            <a:off x="8374680" y="1891173"/>
            <a:ext cx="472886" cy="246221"/>
          </a:xfrm>
          <a:prstGeom prst="rect">
            <a:avLst/>
          </a:prstGeom>
          <a:noFill/>
        </p:spPr>
        <p:txBody>
          <a:bodyPr wrap="none" lIns="0" tIns="0" rIns="0" bIns="0" rtlCol="0" anchor="ctr" anchorCtr="0">
            <a:spAutoFit/>
          </a:bodyPr>
          <a:lstStyle/>
          <a:p>
            <a:r>
              <a:rPr lang="en-US" sz="1600">
                <a:gradFill>
                  <a:gsLst>
                    <a:gs pos="77273">
                      <a:schemeClr val="tx1">
                        <a:alpha val="25000"/>
                      </a:schemeClr>
                    </a:gs>
                    <a:gs pos="62238">
                      <a:schemeClr val="tx1">
                        <a:alpha val="25000"/>
                      </a:schemeClr>
                    </a:gs>
                  </a:gsLst>
                  <a:lin ang="5400000" scaled="0"/>
                </a:gradFill>
                <a:latin typeface="+mj-lt"/>
              </a:rPr>
              <a:t>Build</a:t>
            </a:r>
          </a:p>
        </p:txBody>
      </p:sp>
      <p:sp>
        <p:nvSpPr>
          <p:cNvPr id="33" name="TextBox 32">
            <a:extLst>
              <a:ext uri="{FF2B5EF4-FFF2-40B4-BE49-F238E27FC236}">
                <a16:creationId xmlns:a16="http://schemas.microsoft.com/office/drawing/2014/main" id="{4D1109AD-994A-4064-A0E4-0E7B99AE43E1}"/>
              </a:ext>
            </a:extLst>
          </p:cNvPr>
          <p:cNvSpPr txBox="1"/>
          <p:nvPr/>
        </p:nvSpPr>
        <p:spPr>
          <a:xfrm>
            <a:off x="8374680" y="2839037"/>
            <a:ext cx="364780" cy="246221"/>
          </a:xfrm>
          <a:prstGeom prst="rect">
            <a:avLst/>
          </a:prstGeom>
          <a:noFill/>
        </p:spPr>
        <p:txBody>
          <a:bodyPr wrap="none" lIns="0" tIns="0" rIns="0" bIns="0" rtlCol="0" anchor="ctr" anchorCtr="0">
            <a:spAutoFit/>
          </a:bodyPr>
          <a:lstStyle/>
          <a:p>
            <a:pPr algn="l"/>
            <a:r>
              <a:rPr lang="en-US" sz="1600">
                <a:gradFill>
                  <a:gsLst>
                    <a:gs pos="77273">
                      <a:schemeClr val="tx1">
                        <a:alpha val="25000"/>
                      </a:schemeClr>
                    </a:gs>
                    <a:gs pos="62238">
                      <a:schemeClr val="tx1">
                        <a:alpha val="25000"/>
                      </a:schemeClr>
                    </a:gs>
                  </a:gsLst>
                  <a:lin ang="5400000" scaled="0"/>
                </a:gradFill>
                <a:latin typeface="+mj-lt"/>
              </a:rPr>
              <a:t>Test</a:t>
            </a:r>
          </a:p>
        </p:txBody>
      </p:sp>
      <p:sp>
        <p:nvSpPr>
          <p:cNvPr id="9" name="TextBox 8">
            <a:extLst>
              <a:ext uri="{FF2B5EF4-FFF2-40B4-BE49-F238E27FC236}">
                <a16:creationId xmlns:a16="http://schemas.microsoft.com/office/drawing/2014/main" id="{864E407A-43C1-4EB1-AE05-198910F9A3D5}"/>
              </a:ext>
            </a:extLst>
          </p:cNvPr>
          <p:cNvSpPr txBox="1"/>
          <p:nvPr/>
        </p:nvSpPr>
        <p:spPr>
          <a:xfrm>
            <a:off x="8374680" y="3725346"/>
            <a:ext cx="1017907" cy="369332"/>
          </a:xfrm>
          <a:prstGeom prst="rect">
            <a:avLst/>
          </a:prstGeom>
          <a:noFill/>
        </p:spPr>
        <p:txBody>
          <a:bodyPr wrap="none" lIns="0" tIns="0" rIns="0" bIns="0" rtlCol="0" anchor="ctr" anchorCtr="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sz="2400">
                <a:gradFill>
                  <a:gsLst>
                    <a:gs pos="62238">
                      <a:schemeClr val="tx1"/>
                    </a:gs>
                    <a:gs pos="45804">
                      <a:schemeClr val="tx1"/>
                    </a:gs>
                  </a:gsLst>
                  <a:lin ang="5400000" scaled="0"/>
                </a:gradFill>
              </a:rPr>
              <a:t>Publish</a:t>
            </a:r>
          </a:p>
        </p:txBody>
      </p:sp>
      <p:sp>
        <p:nvSpPr>
          <p:cNvPr id="37" name="TextBox 36">
            <a:extLst>
              <a:ext uri="{FF2B5EF4-FFF2-40B4-BE49-F238E27FC236}">
                <a16:creationId xmlns:a16="http://schemas.microsoft.com/office/drawing/2014/main" id="{4041FF7D-2764-498D-8B6D-CD8FDB72F683}"/>
              </a:ext>
            </a:extLst>
          </p:cNvPr>
          <p:cNvSpPr txBox="1"/>
          <p:nvPr/>
        </p:nvSpPr>
        <p:spPr>
          <a:xfrm>
            <a:off x="8374680" y="4734765"/>
            <a:ext cx="769441" cy="246221"/>
          </a:xfrm>
          <a:prstGeom prst="rect">
            <a:avLst/>
          </a:prstGeom>
          <a:noFill/>
        </p:spPr>
        <p:txBody>
          <a:bodyPr wrap="none" lIns="0" tIns="0" rIns="0" bIns="0" rtlCol="0" anchor="ctr" anchorCtr="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a:gradFill>
                  <a:gsLst>
                    <a:gs pos="77273">
                      <a:schemeClr val="tx1">
                        <a:alpha val="25000"/>
                      </a:schemeClr>
                    </a:gs>
                    <a:gs pos="62238">
                      <a:schemeClr val="tx1">
                        <a:alpha val="25000"/>
                      </a:schemeClr>
                    </a:gs>
                  </a:gsLst>
                  <a:lin ang="5400000" scaled="0"/>
                </a:gradFill>
              </a:rPr>
              <a:t>Connect</a:t>
            </a:r>
          </a:p>
        </p:txBody>
      </p:sp>
      <p:sp>
        <p:nvSpPr>
          <p:cNvPr id="38" name="TextBox 37">
            <a:extLst>
              <a:ext uri="{FF2B5EF4-FFF2-40B4-BE49-F238E27FC236}">
                <a16:creationId xmlns:a16="http://schemas.microsoft.com/office/drawing/2014/main" id="{0A0C7A26-AF0B-4D48-A87A-A80F202DF714}"/>
              </a:ext>
            </a:extLst>
          </p:cNvPr>
          <p:cNvSpPr txBox="1"/>
          <p:nvPr/>
        </p:nvSpPr>
        <p:spPr>
          <a:xfrm>
            <a:off x="8374680" y="5682628"/>
            <a:ext cx="776046" cy="246221"/>
          </a:xfrm>
          <a:prstGeom prst="rect">
            <a:avLst/>
          </a:prstGeom>
          <a:noFill/>
        </p:spPr>
        <p:txBody>
          <a:bodyPr wrap="none" lIns="0" tIns="0" rIns="0" bIns="0" rtlCol="0" anchor="ctr" anchorCtr="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a:gradFill>
                  <a:gsLst>
                    <a:gs pos="77273">
                      <a:schemeClr val="tx1">
                        <a:alpha val="25000"/>
                      </a:schemeClr>
                    </a:gs>
                    <a:gs pos="62238">
                      <a:schemeClr val="tx1">
                        <a:alpha val="25000"/>
                      </a:schemeClr>
                    </a:gs>
                  </a:gsLst>
                  <a:lin ang="5400000" scaled="0"/>
                </a:gradFill>
              </a:rPr>
              <a:t>Evaluate</a:t>
            </a:r>
          </a:p>
        </p:txBody>
      </p:sp>
      <p:sp>
        <p:nvSpPr>
          <p:cNvPr id="41" name="create" title="Icon of a pencil with an arrow around it pointing counterclockwise">
            <a:extLst>
              <a:ext uri="{FF2B5EF4-FFF2-40B4-BE49-F238E27FC236}">
                <a16:creationId xmlns:a16="http://schemas.microsoft.com/office/drawing/2014/main" id="{D1C25D64-FCAC-4E64-9E6B-B48CC9053A7F}"/>
              </a:ext>
            </a:extLst>
          </p:cNvPr>
          <p:cNvSpPr>
            <a:spLocks noChangeAspect="1" noEditPoints="1"/>
          </p:cNvSpPr>
          <p:nvPr/>
        </p:nvSpPr>
        <p:spPr bwMode="auto">
          <a:xfrm>
            <a:off x="7666216" y="907286"/>
            <a:ext cx="324952" cy="318266"/>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5875" cap="flat">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Manufacturing_E99C" title="Icon of a robotic arm">
            <a:extLst>
              <a:ext uri="{FF2B5EF4-FFF2-40B4-BE49-F238E27FC236}">
                <a16:creationId xmlns:a16="http://schemas.microsoft.com/office/drawing/2014/main" id="{C9D3203B-FBD1-4F4A-8181-8933D682914B}"/>
              </a:ext>
            </a:extLst>
          </p:cNvPr>
          <p:cNvSpPr>
            <a:spLocks noChangeAspect="1" noEditPoints="1"/>
          </p:cNvSpPr>
          <p:nvPr/>
        </p:nvSpPr>
        <p:spPr bwMode="auto">
          <a:xfrm>
            <a:off x="7674080" y="1863143"/>
            <a:ext cx="309225" cy="302281"/>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flat">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st_4" title="Icon of a checklist">
            <a:extLst>
              <a:ext uri="{FF2B5EF4-FFF2-40B4-BE49-F238E27FC236}">
                <a16:creationId xmlns:a16="http://schemas.microsoft.com/office/drawing/2014/main" id="{4A39E827-9CEF-45AA-9AEA-5B7C615B9B8F}"/>
              </a:ext>
            </a:extLst>
          </p:cNvPr>
          <p:cNvSpPr>
            <a:spLocks noChangeAspect="1" noEditPoints="1"/>
          </p:cNvSpPr>
          <p:nvPr/>
        </p:nvSpPr>
        <p:spPr bwMode="auto">
          <a:xfrm>
            <a:off x="7643885" y="2837238"/>
            <a:ext cx="369615" cy="249819"/>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Browser_3" title="Icon of a browser window with an arrow pointing from the outside to the center">
            <a:extLst>
              <a:ext uri="{FF2B5EF4-FFF2-40B4-BE49-F238E27FC236}">
                <a16:creationId xmlns:a16="http://schemas.microsoft.com/office/drawing/2014/main" id="{586A96D0-D6EE-4986-B10B-56598E3524E0}"/>
              </a:ext>
            </a:extLst>
          </p:cNvPr>
          <p:cNvSpPr>
            <a:spLocks noChangeAspect="1" noEditPoints="1"/>
          </p:cNvSpPr>
          <p:nvPr/>
        </p:nvSpPr>
        <p:spPr bwMode="auto">
          <a:xfrm>
            <a:off x="7617199" y="3708843"/>
            <a:ext cx="422986" cy="40233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Org_ECA6" title="Icon of three boxes in a bracket chart">
            <a:extLst>
              <a:ext uri="{FF2B5EF4-FFF2-40B4-BE49-F238E27FC236}">
                <a16:creationId xmlns:a16="http://schemas.microsoft.com/office/drawing/2014/main" id="{EEBA6343-6D3A-49DD-A7D2-D6BAE1627C98}"/>
              </a:ext>
            </a:extLst>
          </p:cNvPr>
          <p:cNvSpPr>
            <a:spLocks noChangeAspect="1" noEditPoints="1"/>
          </p:cNvSpPr>
          <p:nvPr/>
        </p:nvSpPr>
        <p:spPr bwMode="auto">
          <a:xfrm>
            <a:off x="7677625" y="4706735"/>
            <a:ext cx="302134" cy="302281"/>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7" name="PageEdit_EFB8" title="Icon of a document with a pencil on top of it">
            <a:extLst>
              <a:ext uri="{FF2B5EF4-FFF2-40B4-BE49-F238E27FC236}">
                <a16:creationId xmlns:a16="http://schemas.microsoft.com/office/drawing/2014/main" id="{B003CC7C-4344-4599-8174-FC0FFCFBDD18}"/>
              </a:ext>
            </a:extLst>
          </p:cNvPr>
          <p:cNvSpPr>
            <a:spLocks noChangeAspect="1" noEditPoints="1"/>
          </p:cNvSpPr>
          <p:nvPr/>
        </p:nvSpPr>
        <p:spPr bwMode="auto">
          <a:xfrm>
            <a:off x="7730305" y="5660718"/>
            <a:ext cx="257734" cy="274801"/>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8" name="Straight Arrow Connector 17">
            <a:extLst>
              <a:ext uri="{FF2B5EF4-FFF2-40B4-BE49-F238E27FC236}">
                <a16:creationId xmlns:a16="http://schemas.microsoft.com/office/drawing/2014/main" id="{36741003-DA26-436F-BDBD-FA159EFA212C}"/>
              </a:ext>
            </a:extLst>
          </p:cNvPr>
          <p:cNvCxnSpPr/>
          <p:nvPr/>
        </p:nvCxnSpPr>
        <p:spPr>
          <a:xfrm>
            <a:off x="7828692" y="1427158"/>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4C3226B-0BEE-4D41-8C9E-48D86A59EEBA}"/>
              </a:ext>
            </a:extLst>
          </p:cNvPr>
          <p:cNvGrpSpPr/>
          <p:nvPr/>
        </p:nvGrpSpPr>
        <p:grpSpPr>
          <a:xfrm>
            <a:off x="7742931" y="2386056"/>
            <a:ext cx="171522" cy="236059"/>
            <a:chOff x="6937474" y="2386056"/>
            <a:chExt cx="171522" cy="236059"/>
          </a:xfrm>
        </p:grpSpPr>
        <p:cxnSp>
          <p:nvCxnSpPr>
            <p:cNvPr id="64" name="Straight Arrow Connector 63">
              <a:extLst>
                <a:ext uri="{FF2B5EF4-FFF2-40B4-BE49-F238E27FC236}">
                  <a16:creationId xmlns:a16="http://schemas.microsoft.com/office/drawing/2014/main" id="{DEAED9EC-2BBF-45A0-83F3-A50A3F2F4FA9}"/>
                </a:ext>
              </a:extLst>
            </p:cNvPr>
            <p:cNvCxnSpPr/>
            <p:nvPr/>
          </p:nvCxnSpPr>
          <p:spPr>
            <a:xfrm>
              <a:off x="6937474" y="2427025"/>
              <a:ext cx="0" cy="195090"/>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D9D322D-EFF7-400E-A29F-CC86EFB22F0F}"/>
                </a:ext>
              </a:extLst>
            </p:cNvPr>
            <p:cNvCxnSpPr>
              <a:cxnSpLocks/>
            </p:cNvCxnSpPr>
            <p:nvPr/>
          </p:nvCxnSpPr>
          <p:spPr>
            <a:xfrm flipV="1">
              <a:off x="7108996" y="2386056"/>
              <a:ext cx="0" cy="195090"/>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cxnSp>
        <p:nvCxnSpPr>
          <p:cNvPr id="69" name="Straight Arrow Connector 68">
            <a:extLst>
              <a:ext uri="{FF2B5EF4-FFF2-40B4-BE49-F238E27FC236}">
                <a16:creationId xmlns:a16="http://schemas.microsoft.com/office/drawing/2014/main" id="{D9A943CF-73F7-45A1-B2A9-FDB3CB9EB877}"/>
              </a:ext>
            </a:extLst>
          </p:cNvPr>
          <p:cNvCxnSpPr/>
          <p:nvPr/>
        </p:nvCxnSpPr>
        <p:spPr>
          <a:xfrm>
            <a:off x="7828692" y="3302180"/>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D316D43-F2CB-4955-A231-75D1FEEF6D60}"/>
              </a:ext>
            </a:extLst>
          </p:cNvPr>
          <p:cNvCxnSpPr/>
          <p:nvPr/>
        </p:nvCxnSpPr>
        <p:spPr>
          <a:xfrm>
            <a:off x="7828692" y="4265913"/>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2B17D8D-46A2-49BC-82A6-F52332620025}"/>
              </a:ext>
            </a:extLst>
          </p:cNvPr>
          <p:cNvCxnSpPr/>
          <p:nvPr/>
        </p:nvCxnSpPr>
        <p:spPr>
          <a:xfrm>
            <a:off x="7828692" y="5213777"/>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6E3FE29-71CD-42DE-96D7-8533B7B8EBE2}"/>
              </a:ext>
            </a:extLst>
          </p:cNvPr>
          <p:cNvGrpSpPr/>
          <p:nvPr/>
        </p:nvGrpSpPr>
        <p:grpSpPr>
          <a:xfrm flipH="1">
            <a:off x="7200446" y="2014283"/>
            <a:ext cx="236060" cy="3791456"/>
            <a:chOff x="7300529" y="2014283"/>
            <a:chExt cx="236060" cy="3791456"/>
          </a:xfrm>
        </p:grpSpPr>
        <p:cxnSp>
          <p:nvCxnSpPr>
            <p:cNvPr id="78" name="Straight Arrow Connector 77">
              <a:extLst>
                <a:ext uri="{FF2B5EF4-FFF2-40B4-BE49-F238E27FC236}">
                  <a16:creationId xmlns:a16="http://schemas.microsoft.com/office/drawing/2014/main" id="{9A67F170-EF3C-4625-8EBB-A6700B8D62C6}"/>
                </a:ext>
              </a:extLst>
            </p:cNvPr>
            <p:cNvCxnSpPr>
              <a:cxnSpLocks/>
            </p:cNvCxnSpPr>
            <p:nvPr/>
          </p:nvCxnSpPr>
          <p:spPr>
            <a:xfrm rot="5400000">
              <a:off x="7418559" y="1896254"/>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4000DC1-E941-4394-9DB0-5475796AEDD2}"/>
                </a:ext>
              </a:extLst>
            </p:cNvPr>
            <p:cNvCxnSpPr>
              <a:cxnSpLocks/>
            </p:cNvCxnSpPr>
            <p:nvPr/>
          </p:nvCxnSpPr>
          <p:spPr>
            <a:xfrm rot="5400000">
              <a:off x="7418559" y="5687709"/>
              <a:ext cx="0" cy="236059"/>
            </a:xfrm>
            <a:prstGeom prst="straightConnector1">
              <a:avLst/>
            </a:prstGeom>
            <a:ln w="19050">
              <a:solidFill>
                <a:schemeClr val="tx1">
                  <a:alpha val="25000"/>
                </a:schemeClr>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31F0691-81A1-4708-A48F-597A6058C77C}"/>
                </a:ext>
              </a:extLst>
            </p:cNvPr>
            <p:cNvCxnSpPr>
              <a:cxnSpLocks/>
            </p:cNvCxnSpPr>
            <p:nvPr/>
          </p:nvCxnSpPr>
          <p:spPr>
            <a:xfrm>
              <a:off x="7536589" y="2014283"/>
              <a:ext cx="0" cy="3791455"/>
            </a:xfrm>
            <a:prstGeom prst="straightConnector1">
              <a:avLst/>
            </a:prstGeom>
            <a:ln w="19050">
              <a:solidFill>
                <a:schemeClr val="tx1">
                  <a:alpha val="25000"/>
                </a:schemeClr>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grpSp>
      <p:sp>
        <p:nvSpPr>
          <p:cNvPr id="55" name="Title 16">
            <a:extLst>
              <a:ext uri="{FF2B5EF4-FFF2-40B4-BE49-F238E27FC236}">
                <a16:creationId xmlns:a16="http://schemas.microsoft.com/office/drawing/2014/main" id="{DF3E2B80-6316-48AF-BDA2-7533D6B57A70}"/>
              </a:ext>
            </a:extLst>
          </p:cNvPr>
          <p:cNvSpPr txBox="1">
            <a:spLocks/>
          </p:cNvSpPr>
          <p:nvPr/>
        </p:nvSpPr>
        <p:spPr>
          <a:xfrm>
            <a:off x="584200" y="2601989"/>
            <a:ext cx="3481388" cy="1400383"/>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800"/>
              </a:spcBef>
            </a:pPr>
            <a:r>
              <a:rPr lang="en-US"/>
              <a:t>Publish</a:t>
            </a:r>
          </a:p>
          <a:p>
            <a:pPr>
              <a:spcBef>
                <a:spcPts val="1800"/>
              </a:spcBef>
              <a:buSzPct val="90000"/>
              <a:defRPr/>
            </a:pPr>
            <a:r>
              <a:rPr lang="en-US" sz="2000" b="0" spc="0">
                <a:ln>
                  <a:noFill/>
                </a:ln>
                <a:gradFill>
                  <a:gsLst>
                    <a:gs pos="37063">
                      <a:schemeClr val="tx1"/>
                    </a:gs>
                    <a:gs pos="52000">
                      <a:schemeClr val="tx1"/>
                    </a:gs>
                  </a:gsLst>
                  <a:lin ang="5400000" scaled="0"/>
                </a:gradFill>
                <a:latin typeface="+mn-lt"/>
                <a:cs typeface="Segoe UI Semilight" panose="020B0402040204020203" pitchFamily="34" charset="0"/>
              </a:rPr>
              <a:t>Comprehensive framework for the lifecycle of your project</a:t>
            </a:r>
          </a:p>
        </p:txBody>
      </p:sp>
    </p:spTree>
    <p:extLst>
      <p:ext uri="{BB962C8B-B14F-4D97-AF65-F5344CB8AC3E}">
        <p14:creationId xmlns:p14="http://schemas.microsoft.com/office/powerpoint/2010/main" val="386842442"/>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7998471-3915-41CB-8EEB-862E925303AA}"/>
              </a:ext>
            </a:extLst>
          </p:cNvPr>
          <p:cNvSpPr txBox="1"/>
          <p:nvPr/>
        </p:nvSpPr>
        <p:spPr>
          <a:xfrm>
            <a:off x="8374680" y="943309"/>
            <a:ext cx="400751" cy="246221"/>
          </a:xfrm>
          <a:prstGeom prst="rect">
            <a:avLst/>
          </a:prstGeom>
          <a:noFill/>
        </p:spPr>
        <p:txBody>
          <a:bodyPr wrap="none" lIns="0" tIns="0" rIns="0" bIns="0" rtlCol="0" anchor="ctr" anchorCtr="0">
            <a:spAutoFit/>
          </a:bodyPr>
          <a:lstStyle/>
          <a:p>
            <a:r>
              <a:rPr lang="en-US" sz="1600">
                <a:gradFill>
                  <a:gsLst>
                    <a:gs pos="77273">
                      <a:schemeClr val="tx1">
                        <a:alpha val="25000"/>
                      </a:schemeClr>
                    </a:gs>
                    <a:gs pos="62238">
                      <a:schemeClr val="tx1">
                        <a:alpha val="25000"/>
                      </a:schemeClr>
                    </a:gs>
                  </a:gsLst>
                  <a:lin ang="5400000" scaled="0"/>
                </a:gradFill>
                <a:latin typeface="+mj-lt"/>
              </a:rPr>
              <a:t>Plan</a:t>
            </a:r>
          </a:p>
        </p:txBody>
      </p:sp>
      <p:sp>
        <p:nvSpPr>
          <p:cNvPr id="32" name="TextBox 31">
            <a:extLst>
              <a:ext uri="{FF2B5EF4-FFF2-40B4-BE49-F238E27FC236}">
                <a16:creationId xmlns:a16="http://schemas.microsoft.com/office/drawing/2014/main" id="{B8CA9F02-77C3-4552-B5BC-FE6497FB39AE}"/>
              </a:ext>
            </a:extLst>
          </p:cNvPr>
          <p:cNvSpPr txBox="1"/>
          <p:nvPr/>
        </p:nvSpPr>
        <p:spPr>
          <a:xfrm>
            <a:off x="8374680" y="1891173"/>
            <a:ext cx="472886" cy="246221"/>
          </a:xfrm>
          <a:prstGeom prst="rect">
            <a:avLst/>
          </a:prstGeom>
          <a:noFill/>
        </p:spPr>
        <p:txBody>
          <a:bodyPr wrap="none" lIns="0" tIns="0" rIns="0" bIns="0" rtlCol="0" anchor="ctr" anchorCtr="0">
            <a:spAutoFit/>
          </a:bodyPr>
          <a:lstStyle/>
          <a:p>
            <a:r>
              <a:rPr lang="en-US" sz="1600">
                <a:gradFill>
                  <a:gsLst>
                    <a:gs pos="77273">
                      <a:schemeClr val="tx1">
                        <a:alpha val="25000"/>
                      </a:schemeClr>
                    </a:gs>
                    <a:gs pos="62238">
                      <a:schemeClr val="tx1">
                        <a:alpha val="25000"/>
                      </a:schemeClr>
                    </a:gs>
                  </a:gsLst>
                  <a:lin ang="5400000" scaled="0"/>
                </a:gradFill>
                <a:latin typeface="+mj-lt"/>
              </a:rPr>
              <a:t>Build</a:t>
            </a:r>
          </a:p>
        </p:txBody>
      </p:sp>
      <p:sp>
        <p:nvSpPr>
          <p:cNvPr id="33" name="TextBox 32">
            <a:extLst>
              <a:ext uri="{FF2B5EF4-FFF2-40B4-BE49-F238E27FC236}">
                <a16:creationId xmlns:a16="http://schemas.microsoft.com/office/drawing/2014/main" id="{4D1109AD-994A-4064-A0E4-0E7B99AE43E1}"/>
              </a:ext>
            </a:extLst>
          </p:cNvPr>
          <p:cNvSpPr txBox="1"/>
          <p:nvPr/>
        </p:nvSpPr>
        <p:spPr>
          <a:xfrm>
            <a:off x="8374680" y="2839037"/>
            <a:ext cx="364780" cy="246221"/>
          </a:xfrm>
          <a:prstGeom prst="rect">
            <a:avLst/>
          </a:prstGeom>
          <a:noFill/>
        </p:spPr>
        <p:txBody>
          <a:bodyPr wrap="none" lIns="0" tIns="0" rIns="0" bIns="0" rtlCol="0" anchor="ctr" anchorCtr="0">
            <a:spAutoFit/>
          </a:bodyPr>
          <a:lstStyle/>
          <a:p>
            <a:pPr algn="l"/>
            <a:r>
              <a:rPr lang="en-US" sz="1600">
                <a:gradFill>
                  <a:gsLst>
                    <a:gs pos="77273">
                      <a:schemeClr val="tx1">
                        <a:alpha val="25000"/>
                      </a:schemeClr>
                    </a:gs>
                    <a:gs pos="62238">
                      <a:schemeClr val="tx1">
                        <a:alpha val="25000"/>
                      </a:schemeClr>
                    </a:gs>
                  </a:gsLst>
                  <a:lin ang="5400000" scaled="0"/>
                </a:gradFill>
                <a:latin typeface="+mj-lt"/>
              </a:rPr>
              <a:t>Test</a:t>
            </a:r>
          </a:p>
        </p:txBody>
      </p:sp>
      <p:sp>
        <p:nvSpPr>
          <p:cNvPr id="9" name="TextBox 8">
            <a:extLst>
              <a:ext uri="{FF2B5EF4-FFF2-40B4-BE49-F238E27FC236}">
                <a16:creationId xmlns:a16="http://schemas.microsoft.com/office/drawing/2014/main" id="{864E407A-43C1-4EB1-AE05-198910F9A3D5}"/>
              </a:ext>
            </a:extLst>
          </p:cNvPr>
          <p:cNvSpPr txBox="1"/>
          <p:nvPr/>
        </p:nvSpPr>
        <p:spPr>
          <a:xfrm>
            <a:off x="8374680" y="3786901"/>
            <a:ext cx="678071" cy="246221"/>
          </a:xfrm>
          <a:prstGeom prst="rect">
            <a:avLst/>
          </a:prstGeom>
          <a:noFill/>
        </p:spPr>
        <p:txBody>
          <a:bodyPr wrap="none" lIns="0" tIns="0" rIns="0" bIns="0" rtlCol="0" anchor="ctr" anchorCtr="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a:gradFill>
                  <a:gsLst>
                    <a:gs pos="77273">
                      <a:schemeClr val="tx1">
                        <a:alpha val="25000"/>
                      </a:schemeClr>
                    </a:gs>
                    <a:gs pos="62238">
                      <a:schemeClr val="tx1">
                        <a:alpha val="25000"/>
                      </a:schemeClr>
                    </a:gs>
                  </a:gsLst>
                  <a:lin ang="5400000" scaled="0"/>
                </a:gradFill>
              </a:rPr>
              <a:t>Publish</a:t>
            </a:r>
          </a:p>
        </p:txBody>
      </p:sp>
      <p:sp>
        <p:nvSpPr>
          <p:cNvPr id="37" name="TextBox 36">
            <a:extLst>
              <a:ext uri="{FF2B5EF4-FFF2-40B4-BE49-F238E27FC236}">
                <a16:creationId xmlns:a16="http://schemas.microsoft.com/office/drawing/2014/main" id="{4041FF7D-2764-498D-8B6D-CD8FDB72F683}"/>
              </a:ext>
            </a:extLst>
          </p:cNvPr>
          <p:cNvSpPr txBox="1"/>
          <p:nvPr/>
        </p:nvSpPr>
        <p:spPr>
          <a:xfrm>
            <a:off x="8374680" y="4673210"/>
            <a:ext cx="1152560" cy="369332"/>
          </a:xfrm>
          <a:prstGeom prst="rect">
            <a:avLst/>
          </a:prstGeom>
          <a:noFill/>
        </p:spPr>
        <p:txBody>
          <a:bodyPr wrap="none" lIns="0" tIns="0" rIns="0" bIns="0" rtlCol="0" anchor="ctr" anchorCtr="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sz="2400">
                <a:gradFill>
                  <a:gsLst>
                    <a:gs pos="62238">
                      <a:schemeClr val="tx1"/>
                    </a:gs>
                    <a:gs pos="45804">
                      <a:schemeClr val="tx1"/>
                    </a:gs>
                  </a:gsLst>
                  <a:lin ang="5400000" scaled="0"/>
                </a:gradFill>
              </a:rPr>
              <a:t>Connect</a:t>
            </a:r>
          </a:p>
        </p:txBody>
      </p:sp>
      <p:sp>
        <p:nvSpPr>
          <p:cNvPr id="38" name="TextBox 37">
            <a:extLst>
              <a:ext uri="{FF2B5EF4-FFF2-40B4-BE49-F238E27FC236}">
                <a16:creationId xmlns:a16="http://schemas.microsoft.com/office/drawing/2014/main" id="{0A0C7A26-AF0B-4D48-A87A-A80F202DF714}"/>
              </a:ext>
            </a:extLst>
          </p:cNvPr>
          <p:cNvSpPr txBox="1"/>
          <p:nvPr/>
        </p:nvSpPr>
        <p:spPr>
          <a:xfrm>
            <a:off x="8374680" y="5682628"/>
            <a:ext cx="776046" cy="246221"/>
          </a:xfrm>
          <a:prstGeom prst="rect">
            <a:avLst/>
          </a:prstGeom>
          <a:noFill/>
        </p:spPr>
        <p:txBody>
          <a:bodyPr wrap="none" lIns="0" tIns="0" rIns="0" bIns="0" rtlCol="0" anchor="ctr" anchorCtr="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a:gradFill>
                  <a:gsLst>
                    <a:gs pos="77273">
                      <a:schemeClr val="tx1">
                        <a:alpha val="25000"/>
                      </a:schemeClr>
                    </a:gs>
                    <a:gs pos="62238">
                      <a:schemeClr val="tx1">
                        <a:alpha val="25000"/>
                      </a:schemeClr>
                    </a:gs>
                  </a:gsLst>
                  <a:lin ang="5400000" scaled="0"/>
                </a:gradFill>
              </a:rPr>
              <a:t>Evaluate</a:t>
            </a:r>
          </a:p>
        </p:txBody>
      </p:sp>
      <p:sp>
        <p:nvSpPr>
          <p:cNvPr id="41" name="create" title="Icon of a pencil with an arrow around it pointing counterclockwise">
            <a:extLst>
              <a:ext uri="{FF2B5EF4-FFF2-40B4-BE49-F238E27FC236}">
                <a16:creationId xmlns:a16="http://schemas.microsoft.com/office/drawing/2014/main" id="{D1C25D64-FCAC-4E64-9E6B-B48CC9053A7F}"/>
              </a:ext>
            </a:extLst>
          </p:cNvPr>
          <p:cNvSpPr>
            <a:spLocks noChangeAspect="1" noEditPoints="1"/>
          </p:cNvSpPr>
          <p:nvPr/>
        </p:nvSpPr>
        <p:spPr bwMode="auto">
          <a:xfrm>
            <a:off x="7666216" y="907286"/>
            <a:ext cx="324952" cy="318266"/>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5875" cap="flat">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Manufacturing_E99C" title="Icon of a robotic arm">
            <a:extLst>
              <a:ext uri="{FF2B5EF4-FFF2-40B4-BE49-F238E27FC236}">
                <a16:creationId xmlns:a16="http://schemas.microsoft.com/office/drawing/2014/main" id="{C9D3203B-FBD1-4F4A-8181-8933D682914B}"/>
              </a:ext>
            </a:extLst>
          </p:cNvPr>
          <p:cNvSpPr>
            <a:spLocks noChangeAspect="1" noEditPoints="1"/>
          </p:cNvSpPr>
          <p:nvPr/>
        </p:nvSpPr>
        <p:spPr bwMode="auto">
          <a:xfrm>
            <a:off x="7674080" y="1863143"/>
            <a:ext cx="309225" cy="302281"/>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flat">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st_4" title="Icon of a checklist">
            <a:extLst>
              <a:ext uri="{FF2B5EF4-FFF2-40B4-BE49-F238E27FC236}">
                <a16:creationId xmlns:a16="http://schemas.microsoft.com/office/drawing/2014/main" id="{4A39E827-9CEF-45AA-9AEA-5B7C615B9B8F}"/>
              </a:ext>
            </a:extLst>
          </p:cNvPr>
          <p:cNvSpPr>
            <a:spLocks noChangeAspect="1" noEditPoints="1"/>
          </p:cNvSpPr>
          <p:nvPr/>
        </p:nvSpPr>
        <p:spPr bwMode="auto">
          <a:xfrm>
            <a:off x="7643885" y="2837238"/>
            <a:ext cx="369615" cy="249819"/>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Browser_3" title="Icon of a browser window with an arrow pointing from the outside to the center">
            <a:extLst>
              <a:ext uri="{FF2B5EF4-FFF2-40B4-BE49-F238E27FC236}">
                <a16:creationId xmlns:a16="http://schemas.microsoft.com/office/drawing/2014/main" id="{586A96D0-D6EE-4986-B10B-56598E3524E0}"/>
              </a:ext>
            </a:extLst>
          </p:cNvPr>
          <p:cNvSpPr>
            <a:spLocks noChangeAspect="1" noEditPoints="1"/>
          </p:cNvSpPr>
          <p:nvPr/>
        </p:nvSpPr>
        <p:spPr bwMode="auto">
          <a:xfrm>
            <a:off x="7669795" y="3758871"/>
            <a:ext cx="317795" cy="302281"/>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Org_ECA6" title="Icon of three boxes in a bracket chart">
            <a:extLst>
              <a:ext uri="{FF2B5EF4-FFF2-40B4-BE49-F238E27FC236}">
                <a16:creationId xmlns:a16="http://schemas.microsoft.com/office/drawing/2014/main" id="{EEBA6343-6D3A-49DD-A7D2-D6BAE1627C98}"/>
              </a:ext>
            </a:extLst>
          </p:cNvPr>
          <p:cNvSpPr>
            <a:spLocks noChangeAspect="1" noEditPoints="1"/>
          </p:cNvSpPr>
          <p:nvPr/>
        </p:nvSpPr>
        <p:spPr bwMode="auto">
          <a:xfrm>
            <a:off x="7627622" y="4656707"/>
            <a:ext cx="402140" cy="40233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PageEdit_EFB8" title="Icon of a document with a pencil on top of it">
            <a:extLst>
              <a:ext uri="{FF2B5EF4-FFF2-40B4-BE49-F238E27FC236}">
                <a16:creationId xmlns:a16="http://schemas.microsoft.com/office/drawing/2014/main" id="{B003CC7C-4344-4599-8174-FC0FFCFBDD18}"/>
              </a:ext>
            </a:extLst>
          </p:cNvPr>
          <p:cNvSpPr>
            <a:spLocks noChangeAspect="1" noEditPoints="1"/>
          </p:cNvSpPr>
          <p:nvPr/>
        </p:nvSpPr>
        <p:spPr bwMode="auto">
          <a:xfrm>
            <a:off x="7730305" y="5660718"/>
            <a:ext cx="257734" cy="274801"/>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8" name="Straight Arrow Connector 17">
            <a:extLst>
              <a:ext uri="{FF2B5EF4-FFF2-40B4-BE49-F238E27FC236}">
                <a16:creationId xmlns:a16="http://schemas.microsoft.com/office/drawing/2014/main" id="{36741003-DA26-436F-BDBD-FA159EFA212C}"/>
              </a:ext>
            </a:extLst>
          </p:cNvPr>
          <p:cNvCxnSpPr/>
          <p:nvPr/>
        </p:nvCxnSpPr>
        <p:spPr>
          <a:xfrm>
            <a:off x="7828692" y="1427158"/>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4C3226B-0BEE-4D41-8C9E-48D86A59EEBA}"/>
              </a:ext>
            </a:extLst>
          </p:cNvPr>
          <p:cNvGrpSpPr/>
          <p:nvPr/>
        </p:nvGrpSpPr>
        <p:grpSpPr>
          <a:xfrm>
            <a:off x="7742931" y="2386056"/>
            <a:ext cx="171522" cy="236059"/>
            <a:chOff x="6937474" y="2386056"/>
            <a:chExt cx="171522" cy="236059"/>
          </a:xfrm>
        </p:grpSpPr>
        <p:cxnSp>
          <p:nvCxnSpPr>
            <p:cNvPr id="64" name="Straight Arrow Connector 63">
              <a:extLst>
                <a:ext uri="{FF2B5EF4-FFF2-40B4-BE49-F238E27FC236}">
                  <a16:creationId xmlns:a16="http://schemas.microsoft.com/office/drawing/2014/main" id="{DEAED9EC-2BBF-45A0-83F3-A50A3F2F4FA9}"/>
                </a:ext>
              </a:extLst>
            </p:cNvPr>
            <p:cNvCxnSpPr/>
            <p:nvPr/>
          </p:nvCxnSpPr>
          <p:spPr>
            <a:xfrm>
              <a:off x="6937474" y="2427025"/>
              <a:ext cx="0" cy="195090"/>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D9D322D-EFF7-400E-A29F-CC86EFB22F0F}"/>
                </a:ext>
              </a:extLst>
            </p:cNvPr>
            <p:cNvCxnSpPr>
              <a:cxnSpLocks/>
            </p:cNvCxnSpPr>
            <p:nvPr/>
          </p:nvCxnSpPr>
          <p:spPr>
            <a:xfrm flipV="1">
              <a:off x="7108996" y="2386056"/>
              <a:ext cx="0" cy="195090"/>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cxnSp>
        <p:nvCxnSpPr>
          <p:cNvPr id="69" name="Straight Arrow Connector 68">
            <a:extLst>
              <a:ext uri="{FF2B5EF4-FFF2-40B4-BE49-F238E27FC236}">
                <a16:creationId xmlns:a16="http://schemas.microsoft.com/office/drawing/2014/main" id="{D9A943CF-73F7-45A1-B2A9-FDB3CB9EB877}"/>
              </a:ext>
            </a:extLst>
          </p:cNvPr>
          <p:cNvCxnSpPr/>
          <p:nvPr/>
        </p:nvCxnSpPr>
        <p:spPr>
          <a:xfrm>
            <a:off x="7828692" y="3302180"/>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D316D43-F2CB-4955-A231-75D1FEEF6D60}"/>
              </a:ext>
            </a:extLst>
          </p:cNvPr>
          <p:cNvCxnSpPr/>
          <p:nvPr/>
        </p:nvCxnSpPr>
        <p:spPr>
          <a:xfrm>
            <a:off x="7828692" y="4265913"/>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2B17D8D-46A2-49BC-82A6-F52332620025}"/>
              </a:ext>
            </a:extLst>
          </p:cNvPr>
          <p:cNvCxnSpPr/>
          <p:nvPr/>
        </p:nvCxnSpPr>
        <p:spPr>
          <a:xfrm>
            <a:off x="7828692" y="5213777"/>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6E3FE29-71CD-42DE-96D7-8533B7B8EBE2}"/>
              </a:ext>
            </a:extLst>
          </p:cNvPr>
          <p:cNvGrpSpPr/>
          <p:nvPr/>
        </p:nvGrpSpPr>
        <p:grpSpPr>
          <a:xfrm flipH="1">
            <a:off x="7200446" y="2014283"/>
            <a:ext cx="236060" cy="3791456"/>
            <a:chOff x="7300529" y="2014283"/>
            <a:chExt cx="236060" cy="3791456"/>
          </a:xfrm>
        </p:grpSpPr>
        <p:cxnSp>
          <p:nvCxnSpPr>
            <p:cNvPr id="78" name="Straight Arrow Connector 77">
              <a:extLst>
                <a:ext uri="{FF2B5EF4-FFF2-40B4-BE49-F238E27FC236}">
                  <a16:creationId xmlns:a16="http://schemas.microsoft.com/office/drawing/2014/main" id="{9A67F170-EF3C-4625-8EBB-A6700B8D62C6}"/>
                </a:ext>
              </a:extLst>
            </p:cNvPr>
            <p:cNvCxnSpPr>
              <a:cxnSpLocks/>
            </p:cNvCxnSpPr>
            <p:nvPr/>
          </p:nvCxnSpPr>
          <p:spPr>
            <a:xfrm rot="5400000">
              <a:off x="7418559" y="1896254"/>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4000DC1-E941-4394-9DB0-5475796AEDD2}"/>
                </a:ext>
              </a:extLst>
            </p:cNvPr>
            <p:cNvCxnSpPr>
              <a:cxnSpLocks/>
            </p:cNvCxnSpPr>
            <p:nvPr/>
          </p:nvCxnSpPr>
          <p:spPr>
            <a:xfrm rot="5400000">
              <a:off x="7418559" y="5687709"/>
              <a:ext cx="0" cy="236059"/>
            </a:xfrm>
            <a:prstGeom prst="straightConnector1">
              <a:avLst/>
            </a:prstGeom>
            <a:ln w="19050">
              <a:solidFill>
                <a:schemeClr val="tx1">
                  <a:alpha val="25000"/>
                </a:schemeClr>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31F0691-81A1-4708-A48F-597A6058C77C}"/>
                </a:ext>
              </a:extLst>
            </p:cNvPr>
            <p:cNvCxnSpPr>
              <a:cxnSpLocks/>
            </p:cNvCxnSpPr>
            <p:nvPr/>
          </p:nvCxnSpPr>
          <p:spPr>
            <a:xfrm>
              <a:off x="7536589" y="2014283"/>
              <a:ext cx="0" cy="3791455"/>
            </a:xfrm>
            <a:prstGeom prst="straightConnector1">
              <a:avLst/>
            </a:prstGeom>
            <a:ln w="19050">
              <a:solidFill>
                <a:schemeClr val="tx1">
                  <a:alpha val="25000"/>
                </a:schemeClr>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grpSp>
      <p:sp>
        <p:nvSpPr>
          <p:cNvPr id="55" name="Title 16">
            <a:extLst>
              <a:ext uri="{FF2B5EF4-FFF2-40B4-BE49-F238E27FC236}">
                <a16:creationId xmlns:a16="http://schemas.microsoft.com/office/drawing/2014/main" id="{DF3E2B80-6316-48AF-BDA2-7533D6B57A70}"/>
              </a:ext>
            </a:extLst>
          </p:cNvPr>
          <p:cNvSpPr txBox="1">
            <a:spLocks/>
          </p:cNvSpPr>
          <p:nvPr/>
        </p:nvSpPr>
        <p:spPr>
          <a:xfrm>
            <a:off x="584200" y="2601989"/>
            <a:ext cx="3481388" cy="1400383"/>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800"/>
              </a:spcBef>
            </a:pPr>
            <a:r>
              <a:rPr lang="en-US"/>
              <a:t>Connect</a:t>
            </a:r>
          </a:p>
          <a:p>
            <a:pPr>
              <a:spcBef>
                <a:spcPts val="1800"/>
              </a:spcBef>
              <a:buSzPct val="90000"/>
              <a:defRPr/>
            </a:pPr>
            <a:r>
              <a:rPr lang="en-US" sz="2000" b="0" spc="0">
                <a:ln>
                  <a:noFill/>
                </a:ln>
                <a:gradFill>
                  <a:gsLst>
                    <a:gs pos="37063">
                      <a:schemeClr val="tx1"/>
                    </a:gs>
                    <a:gs pos="52000">
                      <a:schemeClr val="tx1"/>
                    </a:gs>
                  </a:gsLst>
                  <a:lin ang="5400000" scaled="0"/>
                </a:gradFill>
                <a:latin typeface="+mn-lt"/>
                <a:cs typeface="Segoe UI Semilight" panose="020B0402040204020203" pitchFamily="34" charset="0"/>
              </a:rPr>
              <a:t>Comprehensive framework for the lifecycle of your project</a:t>
            </a:r>
          </a:p>
        </p:txBody>
      </p:sp>
    </p:spTree>
    <p:extLst>
      <p:ext uri="{BB962C8B-B14F-4D97-AF65-F5344CB8AC3E}">
        <p14:creationId xmlns:p14="http://schemas.microsoft.com/office/powerpoint/2010/main" val="3236004414"/>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7998471-3915-41CB-8EEB-862E925303AA}"/>
              </a:ext>
            </a:extLst>
          </p:cNvPr>
          <p:cNvSpPr txBox="1"/>
          <p:nvPr/>
        </p:nvSpPr>
        <p:spPr>
          <a:xfrm>
            <a:off x="8374680" y="943309"/>
            <a:ext cx="400751" cy="246221"/>
          </a:xfrm>
          <a:prstGeom prst="rect">
            <a:avLst/>
          </a:prstGeom>
          <a:noFill/>
        </p:spPr>
        <p:txBody>
          <a:bodyPr wrap="none" lIns="0" tIns="0" rIns="0" bIns="0" rtlCol="0" anchor="ctr" anchorCtr="0">
            <a:spAutoFit/>
          </a:bodyPr>
          <a:lstStyle/>
          <a:p>
            <a:r>
              <a:rPr lang="en-US" sz="1600">
                <a:gradFill>
                  <a:gsLst>
                    <a:gs pos="77273">
                      <a:schemeClr val="tx1">
                        <a:alpha val="25000"/>
                      </a:schemeClr>
                    </a:gs>
                    <a:gs pos="62238">
                      <a:schemeClr val="tx1">
                        <a:alpha val="25000"/>
                      </a:schemeClr>
                    </a:gs>
                  </a:gsLst>
                  <a:lin ang="5400000" scaled="0"/>
                </a:gradFill>
                <a:latin typeface="+mj-lt"/>
              </a:rPr>
              <a:t>Plan</a:t>
            </a:r>
          </a:p>
        </p:txBody>
      </p:sp>
      <p:sp>
        <p:nvSpPr>
          <p:cNvPr id="32" name="TextBox 31">
            <a:extLst>
              <a:ext uri="{FF2B5EF4-FFF2-40B4-BE49-F238E27FC236}">
                <a16:creationId xmlns:a16="http://schemas.microsoft.com/office/drawing/2014/main" id="{B8CA9F02-77C3-4552-B5BC-FE6497FB39AE}"/>
              </a:ext>
            </a:extLst>
          </p:cNvPr>
          <p:cNvSpPr txBox="1"/>
          <p:nvPr/>
        </p:nvSpPr>
        <p:spPr>
          <a:xfrm>
            <a:off x="8374680" y="1891173"/>
            <a:ext cx="472886" cy="246221"/>
          </a:xfrm>
          <a:prstGeom prst="rect">
            <a:avLst/>
          </a:prstGeom>
          <a:noFill/>
        </p:spPr>
        <p:txBody>
          <a:bodyPr wrap="none" lIns="0" tIns="0" rIns="0" bIns="0" rtlCol="0" anchor="ctr" anchorCtr="0">
            <a:spAutoFit/>
          </a:bodyPr>
          <a:lstStyle/>
          <a:p>
            <a:r>
              <a:rPr lang="en-US" sz="1600">
                <a:gradFill>
                  <a:gsLst>
                    <a:gs pos="77273">
                      <a:schemeClr val="tx1">
                        <a:alpha val="25000"/>
                      </a:schemeClr>
                    </a:gs>
                    <a:gs pos="62238">
                      <a:schemeClr val="tx1">
                        <a:alpha val="25000"/>
                      </a:schemeClr>
                    </a:gs>
                  </a:gsLst>
                  <a:lin ang="5400000" scaled="0"/>
                </a:gradFill>
                <a:latin typeface="+mj-lt"/>
              </a:rPr>
              <a:t>Build</a:t>
            </a:r>
          </a:p>
        </p:txBody>
      </p:sp>
      <p:sp>
        <p:nvSpPr>
          <p:cNvPr id="33" name="TextBox 32">
            <a:extLst>
              <a:ext uri="{FF2B5EF4-FFF2-40B4-BE49-F238E27FC236}">
                <a16:creationId xmlns:a16="http://schemas.microsoft.com/office/drawing/2014/main" id="{4D1109AD-994A-4064-A0E4-0E7B99AE43E1}"/>
              </a:ext>
            </a:extLst>
          </p:cNvPr>
          <p:cNvSpPr txBox="1"/>
          <p:nvPr/>
        </p:nvSpPr>
        <p:spPr>
          <a:xfrm>
            <a:off x="8374680" y="2839037"/>
            <a:ext cx="364780" cy="246221"/>
          </a:xfrm>
          <a:prstGeom prst="rect">
            <a:avLst/>
          </a:prstGeom>
          <a:noFill/>
        </p:spPr>
        <p:txBody>
          <a:bodyPr wrap="none" lIns="0" tIns="0" rIns="0" bIns="0" rtlCol="0" anchor="ctr" anchorCtr="0">
            <a:spAutoFit/>
          </a:bodyPr>
          <a:lstStyle/>
          <a:p>
            <a:pPr algn="l"/>
            <a:r>
              <a:rPr lang="en-US" sz="1600">
                <a:gradFill>
                  <a:gsLst>
                    <a:gs pos="77273">
                      <a:schemeClr val="tx1">
                        <a:alpha val="25000"/>
                      </a:schemeClr>
                    </a:gs>
                    <a:gs pos="62238">
                      <a:schemeClr val="tx1">
                        <a:alpha val="25000"/>
                      </a:schemeClr>
                    </a:gs>
                  </a:gsLst>
                  <a:lin ang="5400000" scaled="0"/>
                </a:gradFill>
                <a:latin typeface="+mj-lt"/>
              </a:rPr>
              <a:t>Test</a:t>
            </a:r>
          </a:p>
        </p:txBody>
      </p:sp>
      <p:sp>
        <p:nvSpPr>
          <p:cNvPr id="9" name="TextBox 8">
            <a:extLst>
              <a:ext uri="{FF2B5EF4-FFF2-40B4-BE49-F238E27FC236}">
                <a16:creationId xmlns:a16="http://schemas.microsoft.com/office/drawing/2014/main" id="{864E407A-43C1-4EB1-AE05-198910F9A3D5}"/>
              </a:ext>
            </a:extLst>
          </p:cNvPr>
          <p:cNvSpPr txBox="1"/>
          <p:nvPr/>
        </p:nvSpPr>
        <p:spPr>
          <a:xfrm>
            <a:off x="8374680" y="3786901"/>
            <a:ext cx="678071" cy="246221"/>
          </a:xfrm>
          <a:prstGeom prst="rect">
            <a:avLst/>
          </a:prstGeom>
          <a:noFill/>
        </p:spPr>
        <p:txBody>
          <a:bodyPr wrap="none" lIns="0" tIns="0" rIns="0" bIns="0" rtlCol="0" anchor="ctr" anchorCtr="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a:gradFill>
                  <a:gsLst>
                    <a:gs pos="77273">
                      <a:schemeClr val="tx1">
                        <a:alpha val="25000"/>
                      </a:schemeClr>
                    </a:gs>
                    <a:gs pos="62238">
                      <a:schemeClr val="tx1">
                        <a:alpha val="25000"/>
                      </a:schemeClr>
                    </a:gs>
                  </a:gsLst>
                  <a:lin ang="5400000" scaled="0"/>
                </a:gradFill>
              </a:rPr>
              <a:t>Publish</a:t>
            </a:r>
          </a:p>
        </p:txBody>
      </p:sp>
      <p:sp>
        <p:nvSpPr>
          <p:cNvPr id="37" name="TextBox 36">
            <a:extLst>
              <a:ext uri="{FF2B5EF4-FFF2-40B4-BE49-F238E27FC236}">
                <a16:creationId xmlns:a16="http://schemas.microsoft.com/office/drawing/2014/main" id="{4041FF7D-2764-498D-8B6D-CD8FDB72F683}"/>
              </a:ext>
            </a:extLst>
          </p:cNvPr>
          <p:cNvSpPr txBox="1"/>
          <p:nvPr/>
        </p:nvSpPr>
        <p:spPr>
          <a:xfrm>
            <a:off x="8374680" y="4734765"/>
            <a:ext cx="769441" cy="246221"/>
          </a:xfrm>
          <a:prstGeom prst="rect">
            <a:avLst/>
          </a:prstGeom>
          <a:noFill/>
        </p:spPr>
        <p:txBody>
          <a:bodyPr wrap="none" lIns="0" tIns="0" rIns="0" bIns="0" rtlCol="0" anchor="ctr" anchorCtr="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a:gradFill>
                  <a:gsLst>
                    <a:gs pos="77273">
                      <a:schemeClr val="tx1">
                        <a:alpha val="25000"/>
                      </a:schemeClr>
                    </a:gs>
                    <a:gs pos="62238">
                      <a:schemeClr val="tx1">
                        <a:alpha val="25000"/>
                      </a:schemeClr>
                    </a:gs>
                  </a:gsLst>
                  <a:lin ang="5400000" scaled="0"/>
                </a:gradFill>
              </a:rPr>
              <a:t>Connect</a:t>
            </a:r>
          </a:p>
        </p:txBody>
      </p:sp>
      <p:sp>
        <p:nvSpPr>
          <p:cNvPr id="38" name="TextBox 37">
            <a:extLst>
              <a:ext uri="{FF2B5EF4-FFF2-40B4-BE49-F238E27FC236}">
                <a16:creationId xmlns:a16="http://schemas.microsoft.com/office/drawing/2014/main" id="{0A0C7A26-AF0B-4D48-A87A-A80F202DF714}"/>
              </a:ext>
            </a:extLst>
          </p:cNvPr>
          <p:cNvSpPr txBox="1"/>
          <p:nvPr/>
        </p:nvSpPr>
        <p:spPr>
          <a:xfrm>
            <a:off x="8374680" y="5621073"/>
            <a:ext cx="1161665" cy="369332"/>
          </a:xfrm>
          <a:prstGeom prst="rect">
            <a:avLst/>
          </a:prstGeom>
          <a:noFill/>
        </p:spPr>
        <p:txBody>
          <a:bodyPr wrap="none" lIns="0" tIns="0" rIns="0" bIns="0" rtlCol="0" anchor="ctr" anchorCtr="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sz="2400">
                <a:gradFill>
                  <a:gsLst>
                    <a:gs pos="62238">
                      <a:schemeClr val="tx1"/>
                    </a:gs>
                    <a:gs pos="45804">
                      <a:schemeClr val="tx1"/>
                    </a:gs>
                  </a:gsLst>
                  <a:lin ang="5400000" scaled="0"/>
                </a:gradFill>
              </a:rPr>
              <a:t>Evaluate</a:t>
            </a:r>
          </a:p>
        </p:txBody>
      </p:sp>
      <p:sp>
        <p:nvSpPr>
          <p:cNvPr id="41" name="create" title="Icon of a pencil with an arrow around it pointing counterclockwise">
            <a:extLst>
              <a:ext uri="{FF2B5EF4-FFF2-40B4-BE49-F238E27FC236}">
                <a16:creationId xmlns:a16="http://schemas.microsoft.com/office/drawing/2014/main" id="{D1C25D64-FCAC-4E64-9E6B-B48CC9053A7F}"/>
              </a:ext>
            </a:extLst>
          </p:cNvPr>
          <p:cNvSpPr>
            <a:spLocks noChangeAspect="1" noEditPoints="1"/>
          </p:cNvSpPr>
          <p:nvPr/>
        </p:nvSpPr>
        <p:spPr bwMode="auto">
          <a:xfrm>
            <a:off x="7666216" y="907286"/>
            <a:ext cx="324952" cy="318266"/>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5875" cap="flat">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Manufacturing_E99C" title="Icon of a robotic arm">
            <a:extLst>
              <a:ext uri="{FF2B5EF4-FFF2-40B4-BE49-F238E27FC236}">
                <a16:creationId xmlns:a16="http://schemas.microsoft.com/office/drawing/2014/main" id="{C9D3203B-FBD1-4F4A-8181-8933D682914B}"/>
              </a:ext>
            </a:extLst>
          </p:cNvPr>
          <p:cNvSpPr>
            <a:spLocks noChangeAspect="1" noEditPoints="1"/>
          </p:cNvSpPr>
          <p:nvPr/>
        </p:nvSpPr>
        <p:spPr bwMode="auto">
          <a:xfrm>
            <a:off x="7674080" y="1863143"/>
            <a:ext cx="309225" cy="302281"/>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flat">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st_4" title="Icon of a checklist">
            <a:extLst>
              <a:ext uri="{FF2B5EF4-FFF2-40B4-BE49-F238E27FC236}">
                <a16:creationId xmlns:a16="http://schemas.microsoft.com/office/drawing/2014/main" id="{4A39E827-9CEF-45AA-9AEA-5B7C615B9B8F}"/>
              </a:ext>
            </a:extLst>
          </p:cNvPr>
          <p:cNvSpPr>
            <a:spLocks noChangeAspect="1" noEditPoints="1"/>
          </p:cNvSpPr>
          <p:nvPr/>
        </p:nvSpPr>
        <p:spPr bwMode="auto">
          <a:xfrm>
            <a:off x="7643885" y="2837238"/>
            <a:ext cx="369615" cy="249819"/>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Browser_3" title="Icon of a browser window with an arrow pointing from the outside to the center">
            <a:extLst>
              <a:ext uri="{FF2B5EF4-FFF2-40B4-BE49-F238E27FC236}">
                <a16:creationId xmlns:a16="http://schemas.microsoft.com/office/drawing/2014/main" id="{586A96D0-D6EE-4986-B10B-56598E3524E0}"/>
              </a:ext>
            </a:extLst>
          </p:cNvPr>
          <p:cNvSpPr>
            <a:spLocks noChangeAspect="1" noEditPoints="1"/>
          </p:cNvSpPr>
          <p:nvPr/>
        </p:nvSpPr>
        <p:spPr bwMode="auto">
          <a:xfrm>
            <a:off x="7669795" y="3758871"/>
            <a:ext cx="317795" cy="302281"/>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Org_ECA6" title="Icon of three boxes in a bracket chart">
            <a:extLst>
              <a:ext uri="{FF2B5EF4-FFF2-40B4-BE49-F238E27FC236}">
                <a16:creationId xmlns:a16="http://schemas.microsoft.com/office/drawing/2014/main" id="{EEBA6343-6D3A-49DD-A7D2-D6BAE1627C98}"/>
              </a:ext>
            </a:extLst>
          </p:cNvPr>
          <p:cNvSpPr>
            <a:spLocks noChangeAspect="1" noEditPoints="1"/>
          </p:cNvSpPr>
          <p:nvPr/>
        </p:nvSpPr>
        <p:spPr bwMode="auto">
          <a:xfrm>
            <a:off x="7677625" y="4706735"/>
            <a:ext cx="302134" cy="302281"/>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flat">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PageEdit_EFB8" title="Icon of a document with a pencil on top of it">
            <a:extLst>
              <a:ext uri="{FF2B5EF4-FFF2-40B4-BE49-F238E27FC236}">
                <a16:creationId xmlns:a16="http://schemas.microsoft.com/office/drawing/2014/main" id="{B003CC7C-4344-4599-8174-FC0FFCFBDD18}"/>
              </a:ext>
            </a:extLst>
          </p:cNvPr>
          <p:cNvSpPr>
            <a:spLocks noChangeAspect="1" noEditPoints="1"/>
          </p:cNvSpPr>
          <p:nvPr/>
        </p:nvSpPr>
        <p:spPr bwMode="auto">
          <a:xfrm>
            <a:off x="7687650" y="5615238"/>
            <a:ext cx="343044" cy="365760"/>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8" name="Straight Arrow Connector 17">
            <a:extLst>
              <a:ext uri="{FF2B5EF4-FFF2-40B4-BE49-F238E27FC236}">
                <a16:creationId xmlns:a16="http://schemas.microsoft.com/office/drawing/2014/main" id="{36741003-DA26-436F-BDBD-FA159EFA212C}"/>
              </a:ext>
            </a:extLst>
          </p:cNvPr>
          <p:cNvCxnSpPr/>
          <p:nvPr/>
        </p:nvCxnSpPr>
        <p:spPr>
          <a:xfrm>
            <a:off x="7828692" y="1427158"/>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4C3226B-0BEE-4D41-8C9E-48D86A59EEBA}"/>
              </a:ext>
            </a:extLst>
          </p:cNvPr>
          <p:cNvGrpSpPr/>
          <p:nvPr/>
        </p:nvGrpSpPr>
        <p:grpSpPr>
          <a:xfrm>
            <a:off x="7742931" y="2386056"/>
            <a:ext cx="171522" cy="236059"/>
            <a:chOff x="6937474" y="2386056"/>
            <a:chExt cx="171522" cy="236059"/>
          </a:xfrm>
        </p:grpSpPr>
        <p:cxnSp>
          <p:nvCxnSpPr>
            <p:cNvPr id="64" name="Straight Arrow Connector 63">
              <a:extLst>
                <a:ext uri="{FF2B5EF4-FFF2-40B4-BE49-F238E27FC236}">
                  <a16:creationId xmlns:a16="http://schemas.microsoft.com/office/drawing/2014/main" id="{DEAED9EC-2BBF-45A0-83F3-A50A3F2F4FA9}"/>
                </a:ext>
              </a:extLst>
            </p:cNvPr>
            <p:cNvCxnSpPr/>
            <p:nvPr/>
          </p:nvCxnSpPr>
          <p:spPr>
            <a:xfrm>
              <a:off x="6937474" y="2427025"/>
              <a:ext cx="0" cy="195090"/>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D9D322D-EFF7-400E-A29F-CC86EFB22F0F}"/>
                </a:ext>
              </a:extLst>
            </p:cNvPr>
            <p:cNvCxnSpPr>
              <a:cxnSpLocks/>
            </p:cNvCxnSpPr>
            <p:nvPr/>
          </p:nvCxnSpPr>
          <p:spPr>
            <a:xfrm flipV="1">
              <a:off x="7108996" y="2386056"/>
              <a:ext cx="0" cy="195090"/>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cxnSp>
        <p:nvCxnSpPr>
          <p:cNvPr id="69" name="Straight Arrow Connector 68">
            <a:extLst>
              <a:ext uri="{FF2B5EF4-FFF2-40B4-BE49-F238E27FC236}">
                <a16:creationId xmlns:a16="http://schemas.microsoft.com/office/drawing/2014/main" id="{D9A943CF-73F7-45A1-B2A9-FDB3CB9EB877}"/>
              </a:ext>
            </a:extLst>
          </p:cNvPr>
          <p:cNvCxnSpPr/>
          <p:nvPr/>
        </p:nvCxnSpPr>
        <p:spPr>
          <a:xfrm>
            <a:off x="7828692" y="3302180"/>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D316D43-F2CB-4955-A231-75D1FEEF6D60}"/>
              </a:ext>
            </a:extLst>
          </p:cNvPr>
          <p:cNvCxnSpPr/>
          <p:nvPr/>
        </p:nvCxnSpPr>
        <p:spPr>
          <a:xfrm>
            <a:off x="7828692" y="4265913"/>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2B17D8D-46A2-49BC-82A6-F52332620025}"/>
              </a:ext>
            </a:extLst>
          </p:cNvPr>
          <p:cNvCxnSpPr/>
          <p:nvPr/>
        </p:nvCxnSpPr>
        <p:spPr>
          <a:xfrm>
            <a:off x="7828692" y="5213777"/>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6E3FE29-71CD-42DE-96D7-8533B7B8EBE2}"/>
              </a:ext>
            </a:extLst>
          </p:cNvPr>
          <p:cNvGrpSpPr/>
          <p:nvPr/>
        </p:nvGrpSpPr>
        <p:grpSpPr>
          <a:xfrm flipH="1">
            <a:off x="7200446" y="2014283"/>
            <a:ext cx="236060" cy="3791456"/>
            <a:chOff x="7300529" y="2014283"/>
            <a:chExt cx="236060" cy="3791456"/>
          </a:xfrm>
        </p:grpSpPr>
        <p:cxnSp>
          <p:nvCxnSpPr>
            <p:cNvPr id="78" name="Straight Arrow Connector 77">
              <a:extLst>
                <a:ext uri="{FF2B5EF4-FFF2-40B4-BE49-F238E27FC236}">
                  <a16:creationId xmlns:a16="http://schemas.microsoft.com/office/drawing/2014/main" id="{9A67F170-EF3C-4625-8EBB-A6700B8D62C6}"/>
                </a:ext>
              </a:extLst>
            </p:cNvPr>
            <p:cNvCxnSpPr>
              <a:cxnSpLocks/>
            </p:cNvCxnSpPr>
            <p:nvPr/>
          </p:nvCxnSpPr>
          <p:spPr>
            <a:xfrm rot="5400000">
              <a:off x="7418559" y="1896254"/>
              <a:ext cx="0" cy="236059"/>
            </a:xfrm>
            <a:prstGeom prst="straightConnector1">
              <a:avLst/>
            </a:prstGeom>
            <a:ln w="19050">
              <a:solidFill>
                <a:schemeClr val="tx1">
                  <a:alpha val="2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4000DC1-E941-4394-9DB0-5475796AEDD2}"/>
                </a:ext>
              </a:extLst>
            </p:cNvPr>
            <p:cNvCxnSpPr>
              <a:cxnSpLocks/>
            </p:cNvCxnSpPr>
            <p:nvPr/>
          </p:nvCxnSpPr>
          <p:spPr>
            <a:xfrm rot="5400000">
              <a:off x="7418559" y="5687709"/>
              <a:ext cx="0" cy="236059"/>
            </a:xfrm>
            <a:prstGeom prst="straightConnector1">
              <a:avLst/>
            </a:prstGeom>
            <a:ln w="19050">
              <a:solidFill>
                <a:schemeClr val="tx1">
                  <a:alpha val="25000"/>
                </a:schemeClr>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31F0691-81A1-4708-A48F-597A6058C77C}"/>
                </a:ext>
              </a:extLst>
            </p:cNvPr>
            <p:cNvCxnSpPr>
              <a:cxnSpLocks/>
            </p:cNvCxnSpPr>
            <p:nvPr/>
          </p:nvCxnSpPr>
          <p:spPr>
            <a:xfrm>
              <a:off x="7536589" y="2014283"/>
              <a:ext cx="0" cy="3791455"/>
            </a:xfrm>
            <a:prstGeom prst="straightConnector1">
              <a:avLst/>
            </a:prstGeom>
            <a:ln w="19050">
              <a:solidFill>
                <a:schemeClr val="tx1">
                  <a:alpha val="25000"/>
                </a:schemeClr>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grpSp>
      <p:sp>
        <p:nvSpPr>
          <p:cNvPr id="55" name="Title 16">
            <a:extLst>
              <a:ext uri="{FF2B5EF4-FFF2-40B4-BE49-F238E27FC236}">
                <a16:creationId xmlns:a16="http://schemas.microsoft.com/office/drawing/2014/main" id="{DF3E2B80-6316-48AF-BDA2-7533D6B57A70}"/>
              </a:ext>
            </a:extLst>
          </p:cNvPr>
          <p:cNvSpPr txBox="1">
            <a:spLocks/>
          </p:cNvSpPr>
          <p:nvPr/>
        </p:nvSpPr>
        <p:spPr>
          <a:xfrm>
            <a:off x="584200" y="2601989"/>
            <a:ext cx="3481388" cy="1400383"/>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800"/>
              </a:spcBef>
            </a:pPr>
            <a:r>
              <a:rPr lang="en-US"/>
              <a:t>Connect</a:t>
            </a:r>
          </a:p>
          <a:p>
            <a:pPr>
              <a:spcBef>
                <a:spcPts val="1800"/>
              </a:spcBef>
              <a:buSzPct val="90000"/>
              <a:defRPr/>
            </a:pPr>
            <a:r>
              <a:rPr lang="en-US" sz="2000" b="0" spc="0">
                <a:ln>
                  <a:noFill/>
                </a:ln>
                <a:gradFill>
                  <a:gsLst>
                    <a:gs pos="37063">
                      <a:schemeClr val="tx1"/>
                    </a:gs>
                    <a:gs pos="52000">
                      <a:schemeClr val="tx1"/>
                    </a:gs>
                  </a:gsLst>
                  <a:lin ang="5400000" scaled="0"/>
                </a:gradFill>
                <a:latin typeface="+mn-lt"/>
                <a:cs typeface="Segoe UI Semilight" panose="020B0402040204020203" pitchFamily="34" charset="0"/>
              </a:rPr>
              <a:t>Comprehensive framework for the lifecycle of your project</a:t>
            </a:r>
          </a:p>
        </p:txBody>
      </p:sp>
    </p:spTree>
    <p:extLst>
      <p:ext uri="{BB962C8B-B14F-4D97-AF65-F5344CB8AC3E}">
        <p14:creationId xmlns:p14="http://schemas.microsoft.com/office/powerpoint/2010/main" val="380297920"/>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984885"/>
          </a:xfrm>
        </p:spPr>
        <p:txBody>
          <a:bodyPr/>
          <a:lstStyle/>
          <a:p>
            <a:r>
              <a:rPr lang="en-US"/>
              <a:t>How to evaluate and iterate? </a:t>
            </a:r>
            <a:br>
              <a:rPr lang="en-US"/>
            </a:br>
            <a:r>
              <a:rPr lang="en-US" sz="2800" spc="-40">
                <a:gradFill>
                  <a:gsLst>
                    <a:gs pos="36713">
                      <a:schemeClr val="accent1"/>
                    </a:gs>
                    <a:gs pos="54000">
                      <a:schemeClr val="accent1"/>
                    </a:gs>
                  </a:gsLst>
                  <a:lin ang="5400000" scaled="0"/>
                </a:gradFill>
              </a:rPr>
              <a:t>Evaluate</a:t>
            </a:r>
          </a:p>
        </p:txBody>
      </p:sp>
      <p:sp>
        <p:nvSpPr>
          <p:cNvPr id="11" name="Freeform: Shape 10">
            <a:extLst>
              <a:ext uri="{FF2B5EF4-FFF2-40B4-BE49-F238E27FC236}">
                <a16:creationId xmlns:a16="http://schemas.microsoft.com/office/drawing/2014/main" id="{13329E1D-3ABD-4A10-BEFD-61D44F807146}"/>
              </a:ext>
            </a:extLst>
          </p:cNvPr>
          <p:cNvSpPr/>
          <p:nvPr/>
        </p:nvSpPr>
        <p:spPr>
          <a:xfrm>
            <a:off x="1494929" y="2035834"/>
            <a:ext cx="6455271" cy="664797"/>
          </a:xfrm>
          <a:custGeom>
            <a:avLst/>
            <a:gdLst>
              <a:gd name="connsiteX0" fmla="*/ 0 w 7290907"/>
              <a:gd name="connsiteY0" fmla="*/ 0 h 485018"/>
              <a:gd name="connsiteX1" fmla="*/ 7290907 w 7290907"/>
              <a:gd name="connsiteY1" fmla="*/ 0 h 485018"/>
              <a:gd name="connsiteX2" fmla="*/ 7290907 w 7290907"/>
              <a:gd name="connsiteY2" fmla="*/ 485018 h 485018"/>
              <a:gd name="connsiteX3" fmla="*/ 0 w 7290907"/>
              <a:gd name="connsiteY3" fmla="*/ 485018 h 485018"/>
              <a:gd name="connsiteX4" fmla="*/ 0 w 7290907"/>
              <a:gd name="connsiteY4" fmla="*/ 0 h 485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907" h="485018">
                <a:moveTo>
                  <a:pt x="0" y="0"/>
                </a:moveTo>
                <a:lnTo>
                  <a:pt x="7290907" y="0"/>
                </a:lnTo>
                <a:lnTo>
                  <a:pt x="7290907" y="485018"/>
                </a:lnTo>
                <a:lnTo>
                  <a:pt x="0" y="485018"/>
                </a:lnTo>
                <a:lnTo>
                  <a:pt x="0" y="0"/>
                </a:lnTo>
                <a:close/>
              </a:path>
            </a:pathLst>
          </a:custGeom>
          <a:noFill/>
          <a:ln>
            <a:no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defTabSz="1066800">
              <a:lnSpc>
                <a:spcPct val="90000"/>
              </a:lnSpc>
              <a:spcBef>
                <a:spcPct val="0"/>
              </a:spcBef>
              <a:spcAft>
                <a:spcPct val="35000"/>
              </a:spcAft>
            </a:pPr>
            <a:r>
              <a:rPr lang="en-US" sz="2400">
                <a:gradFill>
                  <a:gsLst>
                    <a:gs pos="30420">
                      <a:schemeClr val="tx1"/>
                    </a:gs>
                    <a:gs pos="25000">
                      <a:schemeClr val="tx1"/>
                    </a:gs>
                  </a:gsLst>
                  <a:lin ang="5400000" scaled="0"/>
                </a:gradFill>
              </a:rPr>
              <a:t>Iterate with feedback is key: get to users fast; start simple</a:t>
            </a:r>
          </a:p>
        </p:txBody>
      </p:sp>
      <p:sp>
        <p:nvSpPr>
          <p:cNvPr id="13" name="Oval 12">
            <a:extLst>
              <a:ext uri="{FF2B5EF4-FFF2-40B4-BE49-F238E27FC236}">
                <a16:creationId xmlns:a16="http://schemas.microsoft.com/office/drawing/2014/main" id="{8E0D4EC5-4D6B-48F0-B182-9617F19134ED}"/>
              </a:ext>
            </a:extLst>
          </p:cNvPr>
          <p:cNvSpPr/>
          <p:nvPr/>
        </p:nvSpPr>
        <p:spPr>
          <a:xfrm>
            <a:off x="588263" y="2036305"/>
            <a:ext cx="663854" cy="663854"/>
          </a:xfrm>
          <a:prstGeom prst="ellipse">
            <a:avLst/>
          </a:prstGeom>
          <a:ln w="19050">
            <a:solidFill>
              <a:schemeClr val="bg1">
                <a:lumMod val="85000"/>
              </a:schemeClr>
            </a:solidFill>
          </a:ln>
        </p:spPr>
        <p:style>
          <a:lnRef idx="2">
            <a:schemeClr val="accent3">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a:lstStyle/>
          <a:p>
            <a:pPr algn="ctr"/>
            <a:r>
              <a:rPr lang="en-US" sz="2000" b="1">
                <a:gradFill>
                  <a:gsLst>
                    <a:gs pos="34615">
                      <a:schemeClr val="accent1"/>
                    </a:gs>
                    <a:gs pos="52000">
                      <a:schemeClr val="accent1"/>
                    </a:gs>
                  </a:gsLst>
                  <a:lin ang="5400000" scaled="0"/>
                </a:gradFill>
              </a:rPr>
              <a:t>1</a:t>
            </a:r>
          </a:p>
        </p:txBody>
      </p:sp>
      <p:sp>
        <p:nvSpPr>
          <p:cNvPr id="15" name="Freeform: Shape 14">
            <a:extLst>
              <a:ext uri="{FF2B5EF4-FFF2-40B4-BE49-F238E27FC236}">
                <a16:creationId xmlns:a16="http://schemas.microsoft.com/office/drawing/2014/main" id="{BBBEBBFA-12EC-4F6E-BA60-C75D8BE8DCC4}"/>
              </a:ext>
            </a:extLst>
          </p:cNvPr>
          <p:cNvSpPr/>
          <p:nvPr/>
        </p:nvSpPr>
        <p:spPr>
          <a:xfrm>
            <a:off x="1494929" y="3174887"/>
            <a:ext cx="5401171" cy="664797"/>
          </a:xfrm>
          <a:custGeom>
            <a:avLst/>
            <a:gdLst>
              <a:gd name="connsiteX0" fmla="*/ 0 w 6943357"/>
              <a:gd name="connsiteY0" fmla="*/ 0 h 485018"/>
              <a:gd name="connsiteX1" fmla="*/ 6943357 w 6943357"/>
              <a:gd name="connsiteY1" fmla="*/ 0 h 485018"/>
              <a:gd name="connsiteX2" fmla="*/ 6943357 w 6943357"/>
              <a:gd name="connsiteY2" fmla="*/ 485018 h 485018"/>
              <a:gd name="connsiteX3" fmla="*/ 0 w 6943357"/>
              <a:gd name="connsiteY3" fmla="*/ 485018 h 485018"/>
              <a:gd name="connsiteX4" fmla="*/ 0 w 6943357"/>
              <a:gd name="connsiteY4" fmla="*/ 0 h 485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357" h="485018">
                <a:moveTo>
                  <a:pt x="0" y="0"/>
                </a:moveTo>
                <a:lnTo>
                  <a:pt x="6943357" y="0"/>
                </a:lnTo>
                <a:lnTo>
                  <a:pt x="6943357" y="485018"/>
                </a:lnTo>
                <a:lnTo>
                  <a:pt x="0" y="485018"/>
                </a:lnTo>
                <a:lnTo>
                  <a:pt x="0" y="0"/>
                </a:lnTo>
                <a:close/>
              </a:path>
            </a:pathLst>
          </a:custGeom>
          <a:noFill/>
          <a:ln>
            <a:no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defTabSz="1066800">
              <a:lnSpc>
                <a:spcPct val="90000"/>
              </a:lnSpc>
              <a:spcBef>
                <a:spcPct val="0"/>
              </a:spcBef>
              <a:spcAft>
                <a:spcPct val="35000"/>
              </a:spcAft>
            </a:pPr>
            <a:r>
              <a:rPr lang="en-US" sz="2400">
                <a:gradFill>
                  <a:gsLst>
                    <a:gs pos="30420">
                      <a:schemeClr val="tx1"/>
                    </a:gs>
                    <a:gs pos="25000">
                      <a:schemeClr val="tx1"/>
                    </a:gs>
                  </a:gsLst>
                  <a:lin ang="5400000" scaled="0"/>
                </a:gradFill>
              </a:rPr>
              <a:t>Focus on business KPI and leverage custom dashboard</a:t>
            </a:r>
          </a:p>
        </p:txBody>
      </p:sp>
      <p:sp>
        <p:nvSpPr>
          <p:cNvPr id="16" name="Oval 15">
            <a:extLst>
              <a:ext uri="{FF2B5EF4-FFF2-40B4-BE49-F238E27FC236}">
                <a16:creationId xmlns:a16="http://schemas.microsoft.com/office/drawing/2014/main" id="{86DC43F7-56C2-456E-A391-7C68C95D5C4B}"/>
              </a:ext>
            </a:extLst>
          </p:cNvPr>
          <p:cNvSpPr/>
          <p:nvPr/>
        </p:nvSpPr>
        <p:spPr>
          <a:xfrm>
            <a:off x="588263" y="3175358"/>
            <a:ext cx="663854" cy="663854"/>
          </a:xfrm>
          <a:prstGeom prst="ellipse">
            <a:avLst/>
          </a:prstGeom>
          <a:ln w="19050">
            <a:solidFill>
              <a:schemeClr val="bg1">
                <a:lumMod val="85000"/>
              </a:schemeClr>
            </a:solidFill>
          </a:ln>
        </p:spPr>
        <p:style>
          <a:lnRef idx="2">
            <a:schemeClr val="accent3">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a:lstStyle/>
          <a:p>
            <a:pPr algn="ctr"/>
            <a:r>
              <a:rPr lang="en-US" sz="2000" b="1">
                <a:gradFill>
                  <a:gsLst>
                    <a:gs pos="34615">
                      <a:schemeClr val="accent1"/>
                    </a:gs>
                    <a:gs pos="52000">
                      <a:schemeClr val="accent1"/>
                    </a:gs>
                  </a:gsLst>
                  <a:lin ang="5400000" scaled="0"/>
                </a:gradFill>
              </a:rPr>
              <a:t>2</a:t>
            </a:r>
          </a:p>
        </p:txBody>
      </p:sp>
      <p:sp>
        <p:nvSpPr>
          <p:cNvPr id="18" name="Freeform: Shape 17">
            <a:extLst>
              <a:ext uri="{FF2B5EF4-FFF2-40B4-BE49-F238E27FC236}">
                <a16:creationId xmlns:a16="http://schemas.microsoft.com/office/drawing/2014/main" id="{3937EEC7-3002-432F-BF9D-37A58BD3D49A}"/>
              </a:ext>
            </a:extLst>
          </p:cNvPr>
          <p:cNvSpPr/>
          <p:nvPr/>
        </p:nvSpPr>
        <p:spPr>
          <a:xfrm>
            <a:off x="1494929" y="4313939"/>
            <a:ext cx="6366371" cy="664797"/>
          </a:xfrm>
          <a:custGeom>
            <a:avLst/>
            <a:gdLst>
              <a:gd name="connsiteX0" fmla="*/ 0 w 6836687"/>
              <a:gd name="connsiteY0" fmla="*/ 0 h 485018"/>
              <a:gd name="connsiteX1" fmla="*/ 6836687 w 6836687"/>
              <a:gd name="connsiteY1" fmla="*/ 0 h 485018"/>
              <a:gd name="connsiteX2" fmla="*/ 6836687 w 6836687"/>
              <a:gd name="connsiteY2" fmla="*/ 485018 h 485018"/>
              <a:gd name="connsiteX3" fmla="*/ 0 w 6836687"/>
              <a:gd name="connsiteY3" fmla="*/ 485018 h 485018"/>
              <a:gd name="connsiteX4" fmla="*/ 0 w 6836687"/>
              <a:gd name="connsiteY4" fmla="*/ 0 h 485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36687" h="485018">
                <a:moveTo>
                  <a:pt x="0" y="0"/>
                </a:moveTo>
                <a:lnTo>
                  <a:pt x="6836687" y="0"/>
                </a:lnTo>
                <a:lnTo>
                  <a:pt x="6836687" y="485018"/>
                </a:lnTo>
                <a:lnTo>
                  <a:pt x="0" y="485018"/>
                </a:lnTo>
                <a:lnTo>
                  <a:pt x="0" y="0"/>
                </a:lnTo>
                <a:close/>
              </a:path>
            </a:pathLst>
          </a:custGeom>
          <a:noFill/>
          <a:ln>
            <a:no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defTabSz="1066800">
              <a:lnSpc>
                <a:spcPct val="90000"/>
              </a:lnSpc>
              <a:spcBef>
                <a:spcPct val="0"/>
              </a:spcBef>
              <a:spcAft>
                <a:spcPct val="35000"/>
              </a:spcAft>
            </a:pPr>
            <a:r>
              <a:rPr lang="en-US" sz="2400">
                <a:gradFill>
                  <a:gsLst>
                    <a:gs pos="30420">
                      <a:schemeClr val="tx1"/>
                    </a:gs>
                    <a:gs pos="25000">
                      <a:schemeClr val="tx1"/>
                    </a:gs>
                  </a:gsLst>
                  <a:lin ang="5400000" scaled="0"/>
                </a:gradFill>
              </a:rPr>
              <a:t>Build evaluation into process and gain </a:t>
            </a:r>
            <a:br>
              <a:rPr lang="en-US" sz="2400">
                <a:gradFill>
                  <a:gsLst>
                    <a:gs pos="30420">
                      <a:schemeClr val="tx1"/>
                    </a:gs>
                    <a:gs pos="25000">
                      <a:schemeClr val="tx1"/>
                    </a:gs>
                  </a:gsLst>
                  <a:lin ang="5400000" scaled="0"/>
                </a:gradFill>
              </a:rPr>
            </a:br>
            <a:r>
              <a:rPr lang="en-US" sz="2400">
                <a:gradFill>
                  <a:gsLst>
                    <a:gs pos="30420">
                      <a:schemeClr val="tx1"/>
                    </a:gs>
                    <a:gs pos="25000">
                      <a:schemeClr val="tx1"/>
                    </a:gs>
                  </a:gsLst>
                  <a:lin ang="5400000" scaled="0"/>
                </a:gradFill>
              </a:rPr>
              <a:t>business insights from bot</a:t>
            </a:r>
          </a:p>
        </p:txBody>
      </p:sp>
      <p:sp>
        <p:nvSpPr>
          <p:cNvPr id="19" name="Oval 18">
            <a:extLst>
              <a:ext uri="{FF2B5EF4-FFF2-40B4-BE49-F238E27FC236}">
                <a16:creationId xmlns:a16="http://schemas.microsoft.com/office/drawing/2014/main" id="{17DFD3AA-15DE-405F-B931-01D019CA395D}"/>
              </a:ext>
            </a:extLst>
          </p:cNvPr>
          <p:cNvSpPr/>
          <p:nvPr/>
        </p:nvSpPr>
        <p:spPr>
          <a:xfrm>
            <a:off x="588263" y="4314411"/>
            <a:ext cx="663854" cy="663854"/>
          </a:xfrm>
          <a:prstGeom prst="ellipse">
            <a:avLst/>
          </a:prstGeom>
          <a:ln w="19050">
            <a:solidFill>
              <a:schemeClr val="bg1">
                <a:lumMod val="85000"/>
              </a:schemeClr>
            </a:solidFill>
          </a:ln>
        </p:spPr>
        <p:style>
          <a:lnRef idx="2">
            <a:schemeClr val="accent3">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a:lstStyle/>
          <a:p>
            <a:pPr algn="ctr"/>
            <a:r>
              <a:rPr lang="en-US" sz="2000" b="1">
                <a:gradFill>
                  <a:gsLst>
                    <a:gs pos="34615">
                      <a:schemeClr val="accent1"/>
                    </a:gs>
                    <a:gs pos="52000">
                      <a:schemeClr val="accent1"/>
                    </a:gs>
                  </a:gsLst>
                  <a:lin ang="5400000" scaled="0"/>
                </a:gradFill>
              </a:rPr>
              <a:t>3</a:t>
            </a:r>
          </a:p>
        </p:txBody>
      </p:sp>
      <p:sp>
        <p:nvSpPr>
          <p:cNvPr id="20" name="create" title="Icon of a pencil with an arrow around it pointing counterclockwise">
            <a:extLst>
              <a:ext uri="{FF2B5EF4-FFF2-40B4-BE49-F238E27FC236}">
                <a16:creationId xmlns:a16="http://schemas.microsoft.com/office/drawing/2014/main" id="{EE889D37-4E42-41CF-876C-A488A0B05B16}"/>
              </a:ext>
            </a:extLst>
          </p:cNvPr>
          <p:cNvSpPr>
            <a:spLocks noChangeAspect="1" noEditPoints="1"/>
          </p:cNvSpPr>
          <p:nvPr/>
        </p:nvSpPr>
        <p:spPr bwMode="auto">
          <a:xfrm>
            <a:off x="11600033" y="1525961"/>
            <a:ext cx="244141" cy="239117"/>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Manufacturing_E99C" title="Icon of a robotic arm">
            <a:extLst>
              <a:ext uri="{FF2B5EF4-FFF2-40B4-BE49-F238E27FC236}">
                <a16:creationId xmlns:a16="http://schemas.microsoft.com/office/drawing/2014/main" id="{029B94CD-920E-4436-B0D6-6B8E99028D7B}"/>
              </a:ext>
            </a:extLst>
          </p:cNvPr>
          <p:cNvSpPr>
            <a:spLocks noChangeAspect="1" noEditPoints="1"/>
          </p:cNvSpPr>
          <p:nvPr/>
        </p:nvSpPr>
        <p:spPr bwMode="auto">
          <a:xfrm>
            <a:off x="11605941" y="2244111"/>
            <a:ext cx="232326" cy="22710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st_4" title="Icon of a checklist">
            <a:extLst>
              <a:ext uri="{FF2B5EF4-FFF2-40B4-BE49-F238E27FC236}">
                <a16:creationId xmlns:a16="http://schemas.microsoft.com/office/drawing/2014/main" id="{5DBF20CC-69E0-4E49-8C05-8F0269B9885A}"/>
              </a:ext>
            </a:extLst>
          </p:cNvPr>
          <p:cNvSpPr>
            <a:spLocks noChangeAspect="1" noEditPoints="1"/>
          </p:cNvSpPr>
          <p:nvPr/>
        </p:nvSpPr>
        <p:spPr bwMode="auto">
          <a:xfrm>
            <a:off x="11583254" y="2975962"/>
            <a:ext cx="277697" cy="187693"/>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Browser_3" title="Icon of a browser window with an arrow pointing from the outside to the center">
            <a:extLst>
              <a:ext uri="{FF2B5EF4-FFF2-40B4-BE49-F238E27FC236}">
                <a16:creationId xmlns:a16="http://schemas.microsoft.com/office/drawing/2014/main" id="{F2074556-7F5B-46F9-A1F0-3982CC84C95F}"/>
              </a:ext>
            </a:extLst>
          </p:cNvPr>
          <p:cNvSpPr>
            <a:spLocks noChangeAspect="1" noEditPoints="1"/>
          </p:cNvSpPr>
          <p:nvPr/>
        </p:nvSpPr>
        <p:spPr bwMode="auto">
          <a:xfrm>
            <a:off x="11602721" y="3668399"/>
            <a:ext cx="238764" cy="2271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Org_ECA6" title="Icon of three boxes in a bracket chart">
            <a:extLst>
              <a:ext uri="{FF2B5EF4-FFF2-40B4-BE49-F238E27FC236}">
                <a16:creationId xmlns:a16="http://schemas.microsoft.com/office/drawing/2014/main" id="{89A8B8E1-C6F4-475B-BA97-6B9F1DF25277}"/>
              </a:ext>
            </a:extLst>
          </p:cNvPr>
          <p:cNvSpPr>
            <a:spLocks noChangeAspect="1" noEditPoints="1"/>
          </p:cNvSpPr>
          <p:nvPr/>
        </p:nvSpPr>
        <p:spPr bwMode="auto">
          <a:xfrm>
            <a:off x="11608603" y="4380542"/>
            <a:ext cx="226997" cy="2271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5" name="PageEdit_EFB8" title="Icon of a document with a pencil on top of it">
            <a:extLst>
              <a:ext uri="{FF2B5EF4-FFF2-40B4-BE49-F238E27FC236}">
                <a16:creationId xmlns:a16="http://schemas.microsoft.com/office/drawing/2014/main" id="{E879B79C-14B4-4366-94AA-B326B897200A}"/>
              </a:ext>
            </a:extLst>
          </p:cNvPr>
          <p:cNvSpPr>
            <a:spLocks noChangeAspect="1" noEditPoints="1"/>
          </p:cNvSpPr>
          <p:nvPr/>
        </p:nvSpPr>
        <p:spPr bwMode="auto">
          <a:xfrm>
            <a:off x="11616136" y="5063115"/>
            <a:ext cx="257733" cy="274801"/>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TextBox 25">
            <a:extLst>
              <a:ext uri="{FF2B5EF4-FFF2-40B4-BE49-F238E27FC236}">
                <a16:creationId xmlns:a16="http://schemas.microsoft.com/office/drawing/2014/main" id="{8CDDCAD0-7BA1-4613-A356-BB65C87E6EB3}"/>
              </a:ext>
            </a:extLst>
          </p:cNvPr>
          <p:cNvSpPr txBox="1"/>
          <p:nvPr/>
        </p:nvSpPr>
        <p:spPr>
          <a:xfrm>
            <a:off x="12671429" y="1555945"/>
            <a:ext cx="299762" cy="184666"/>
          </a:xfrm>
          <a:prstGeom prst="rect">
            <a:avLst/>
          </a:prstGeom>
          <a:noFill/>
        </p:spPr>
        <p:txBody>
          <a:bodyPr wrap="none" lIns="0" tIns="0" rIns="0" bIns="0" rtlCol="0" anchor="ctr" anchorCtr="0">
            <a:spAutoFit/>
          </a:bodyPr>
          <a:lstStyle/>
          <a:p>
            <a:pPr algn="l"/>
            <a:r>
              <a:rPr lang="en-US" sz="1200">
                <a:gradFill>
                  <a:gsLst>
                    <a:gs pos="4895">
                      <a:schemeClr val="bg1">
                        <a:lumMod val="85000"/>
                      </a:schemeClr>
                    </a:gs>
                    <a:gs pos="13986">
                      <a:schemeClr val="bg1">
                        <a:lumMod val="85000"/>
                      </a:schemeClr>
                    </a:gs>
                  </a:gsLst>
                  <a:lin ang="5400000" scaled="0"/>
                </a:gradFill>
                <a:latin typeface="+mj-lt"/>
              </a:rPr>
              <a:t>Plan</a:t>
            </a:r>
          </a:p>
        </p:txBody>
      </p:sp>
      <p:sp>
        <p:nvSpPr>
          <p:cNvPr id="27" name="TextBox 26">
            <a:extLst>
              <a:ext uri="{FF2B5EF4-FFF2-40B4-BE49-F238E27FC236}">
                <a16:creationId xmlns:a16="http://schemas.microsoft.com/office/drawing/2014/main" id="{28AB4B29-3029-45D9-AD47-1FC9D263DB9C}"/>
              </a:ext>
            </a:extLst>
          </p:cNvPr>
          <p:cNvSpPr txBox="1"/>
          <p:nvPr/>
        </p:nvSpPr>
        <p:spPr>
          <a:xfrm>
            <a:off x="12671429" y="2276484"/>
            <a:ext cx="323515" cy="167878"/>
          </a:xfrm>
          <a:prstGeom prst="rect">
            <a:avLst/>
          </a:prstGeom>
          <a:noFill/>
        </p:spPr>
        <p:txBody>
          <a:bodyPr wrap="none" lIns="0" tIns="0" rIns="0" bIns="0" rtlCol="0" anchor="ctr" anchorCtr="0">
            <a:spAutoFit/>
          </a:bodyPr>
          <a:lstStyle/>
          <a:p>
            <a:pPr algn="l"/>
            <a:r>
              <a:rPr lang="en-US" sz="1200">
                <a:gradFill>
                  <a:gsLst>
                    <a:gs pos="4895">
                      <a:schemeClr val="bg1">
                        <a:lumMod val="85000"/>
                      </a:schemeClr>
                    </a:gs>
                    <a:gs pos="13986">
                      <a:schemeClr val="bg1">
                        <a:lumMod val="85000"/>
                      </a:schemeClr>
                    </a:gs>
                  </a:gsLst>
                  <a:lin ang="5400000" scaled="0"/>
                </a:gradFill>
                <a:latin typeface="+mj-lt"/>
              </a:rPr>
              <a:t>Build</a:t>
            </a:r>
          </a:p>
        </p:txBody>
      </p:sp>
      <p:sp>
        <p:nvSpPr>
          <p:cNvPr id="28" name="TextBox 27">
            <a:extLst>
              <a:ext uri="{FF2B5EF4-FFF2-40B4-BE49-F238E27FC236}">
                <a16:creationId xmlns:a16="http://schemas.microsoft.com/office/drawing/2014/main" id="{FE5FE0B3-8E1E-4588-A14C-543962E642C0}"/>
              </a:ext>
            </a:extLst>
          </p:cNvPr>
          <p:cNvSpPr txBox="1"/>
          <p:nvPr/>
        </p:nvSpPr>
        <p:spPr>
          <a:xfrm>
            <a:off x="12671429" y="2988627"/>
            <a:ext cx="248728" cy="167878"/>
          </a:xfrm>
          <a:prstGeom prst="rect">
            <a:avLst/>
          </a:prstGeom>
          <a:noFill/>
        </p:spPr>
        <p:txBody>
          <a:bodyPr wrap="none" lIns="0" tIns="0" rIns="0" bIns="0" rtlCol="0" anchor="ctr" anchorCtr="0">
            <a:spAutoFit/>
          </a:bodyPr>
          <a:lstStyle/>
          <a:p>
            <a:pPr algn="l"/>
            <a:r>
              <a:rPr lang="en-US" sz="1200">
                <a:gradFill>
                  <a:gsLst>
                    <a:gs pos="4895">
                      <a:schemeClr val="bg1">
                        <a:lumMod val="85000"/>
                      </a:schemeClr>
                    </a:gs>
                    <a:gs pos="13986">
                      <a:schemeClr val="bg1">
                        <a:lumMod val="85000"/>
                      </a:schemeClr>
                    </a:gs>
                  </a:gsLst>
                  <a:lin ang="5400000" scaled="0"/>
                </a:gradFill>
                <a:latin typeface="+mj-lt"/>
              </a:rPr>
              <a:t>Test</a:t>
            </a:r>
          </a:p>
        </p:txBody>
      </p:sp>
      <p:sp>
        <p:nvSpPr>
          <p:cNvPr id="29" name="TextBox 28">
            <a:extLst>
              <a:ext uri="{FF2B5EF4-FFF2-40B4-BE49-F238E27FC236}">
                <a16:creationId xmlns:a16="http://schemas.microsoft.com/office/drawing/2014/main" id="{457C98F7-E438-41F1-8EB3-699B545C1318}"/>
              </a:ext>
            </a:extLst>
          </p:cNvPr>
          <p:cNvSpPr txBox="1"/>
          <p:nvPr/>
        </p:nvSpPr>
        <p:spPr>
          <a:xfrm>
            <a:off x="12671429" y="3700772"/>
            <a:ext cx="461956" cy="167878"/>
          </a:xfrm>
          <a:prstGeom prst="rect">
            <a:avLst/>
          </a:prstGeom>
          <a:noFill/>
        </p:spPr>
        <p:txBody>
          <a:bodyPr wrap="none" lIns="0" tIns="0" rIns="0" bIns="0" rtlCol="0" anchor="ctr" anchorCtr="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sz="1200">
                <a:gradFill>
                  <a:gsLst>
                    <a:gs pos="4895">
                      <a:schemeClr val="bg1">
                        <a:lumMod val="85000"/>
                      </a:schemeClr>
                    </a:gs>
                    <a:gs pos="13986">
                      <a:schemeClr val="bg1">
                        <a:lumMod val="85000"/>
                      </a:schemeClr>
                    </a:gs>
                  </a:gsLst>
                  <a:lin ang="5400000" scaled="0"/>
                </a:gradFill>
              </a:rPr>
              <a:t>Publish</a:t>
            </a:r>
          </a:p>
        </p:txBody>
      </p:sp>
      <p:sp>
        <p:nvSpPr>
          <p:cNvPr id="30" name="TextBox 29">
            <a:extLst>
              <a:ext uri="{FF2B5EF4-FFF2-40B4-BE49-F238E27FC236}">
                <a16:creationId xmlns:a16="http://schemas.microsoft.com/office/drawing/2014/main" id="{4C899FAE-AB83-488E-A71E-0272B4D7BB10}"/>
              </a:ext>
            </a:extLst>
          </p:cNvPr>
          <p:cNvSpPr txBox="1"/>
          <p:nvPr/>
        </p:nvSpPr>
        <p:spPr>
          <a:xfrm>
            <a:off x="12671429" y="4412916"/>
            <a:ext cx="524619" cy="167878"/>
          </a:xfrm>
          <a:prstGeom prst="rect">
            <a:avLst/>
          </a:prstGeom>
          <a:noFill/>
        </p:spPr>
        <p:txBody>
          <a:bodyPr wrap="none" lIns="0" tIns="0" rIns="0" bIns="0" rtlCol="0" anchor="ctr" anchorCtr="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sz="1200">
                <a:gradFill>
                  <a:gsLst>
                    <a:gs pos="4895">
                      <a:schemeClr val="bg1">
                        <a:lumMod val="85000"/>
                      </a:schemeClr>
                    </a:gs>
                    <a:gs pos="13986">
                      <a:schemeClr val="bg1">
                        <a:lumMod val="85000"/>
                      </a:schemeClr>
                    </a:gs>
                  </a:gsLst>
                  <a:lin ang="5400000" scaled="0"/>
                </a:gradFill>
              </a:rPr>
              <a:t>Connect</a:t>
            </a:r>
          </a:p>
        </p:txBody>
      </p:sp>
      <p:sp>
        <p:nvSpPr>
          <p:cNvPr id="31" name="TextBox 30">
            <a:extLst>
              <a:ext uri="{FF2B5EF4-FFF2-40B4-BE49-F238E27FC236}">
                <a16:creationId xmlns:a16="http://schemas.microsoft.com/office/drawing/2014/main" id="{BEEFD30F-EA1F-44C4-8AD0-8C7FDEB9A80D}"/>
              </a:ext>
            </a:extLst>
          </p:cNvPr>
          <p:cNvSpPr txBox="1"/>
          <p:nvPr/>
        </p:nvSpPr>
        <p:spPr>
          <a:xfrm>
            <a:off x="12671429" y="5070500"/>
            <a:ext cx="874855" cy="276999"/>
          </a:xfrm>
          <a:prstGeom prst="rect">
            <a:avLst/>
          </a:prstGeom>
          <a:noFill/>
        </p:spPr>
        <p:txBody>
          <a:bodyPr wrap="none" lIns="0" tIns="0" rIns="0" bIns="0" rtlCol="0" anchor="ctr" anchorCtr="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sz="1800">
                <a:gradFill>
                  <a:gsLst>
                    <a:gs pos="13986">
                      <a:schemeClr val="accent1"/>
                    </a:gs>
                    <a:gs pos="22000">
                      <a:schemeClr val="accent1"/>
                    </a:gs>
                  </a:gsLst>
                  <a:lin ang="5400000" scaled="0"/>
                </a:gradFill>
              </a:rPr>
              <a:t>Evaluate</a:t>
            </a:r>
          </a:p>
        </p:txBody>
      </p:sp>
    </p:spTree>
    <p:extLst>
      <p:ext uri="{BB962C8B-B14F-4D97-AF65-F5344CB8AC3E}">
        <p14:creationId xmlns:p14="http://schemas.microsoft.com/office/powerpoint/2010/main" val="18516240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a:t>Business intelligence</a:t>
            </a:r>
          </a:p>
        </p:txBody>
      </p:sp>
      <p:sp>
        <p:nvSpPr>
          <p:cNvPr id="8" name="Text Placeholder 7">
            <a:extLst>
              <a:ext uri="{FF2B5EF4-FFF2-40B4-BE49-F238E27FC236}">
                <a16:creationId xmlns:a16="http://schemas.microsoft.com/office/drawing/2014/main" id="{97BC8F0D-BEB5-4AA7-B2E1-195794DE6B82}"/>
              </a:ext>
            </a:extLst>
          </p:cNvPr>
          <p:cNvSpPr txBox="1">
            <a:spLocks/>
          </p:cNvSpPr>
          <p:nvPr/>
        </p:nvSpPr>
        <p:spPr>
          <a:xfrm>
            <a:off x="588263" y="2033722"/>
            <a:ext cx="4168121" cy="2893100"/>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5">
              <a:lnSpc>
                <a:spcPct val="90000"/>
              </a:lnSpc>
              <a:spcBef>
                <a:spcPts val="2400"/>
              </a:spcBef>
              <a:buSzTx/>
              <a:buNone/>
              <a:defRPr/>
            </a:pPr>
            <a:r>
              <a:rPr lang="en-US" sz="2400">
                <a:gradFill>
                  <a:gsLst>
                    <a:gs pos="5594">
                      <a:schemeClr val="tx1"/>
                    </a:gs>
                    <a:gs pos="13986">
                      <a:schemeClr val="tx1"/>
                    </a:gs>
                  </a:gsLst>
                  <a:lin ang="5400000" scaled="0"/>
                </a:gradFill>
                <a:latin typeface="+mn-lt"/>
                <a:cs typeface="Segoe UI Light" panose="020B0502040204020203" pitchFamily="34" charset="0"/>
                <a:sym typeface="Segoe UI" panose="020B0502040204020203" pitchFamily="34" charset="0"/>
              </a:rPr>
              <a:t>Intent metrics</a:t>
            </a:r>
          </a:p>
          <a:p>
            <a:pPr marL="0" indent="0" defTabSz="914225">
              <a:lnSpc>
                <a:spcPct val="90000"/>
              </a:lnSpc>
              <a:spcBef>
                <a:spcPts val="2400"/>
              </a:spcBef>
              <a:buSzTx/>
              <a:buNone/>
              <a:defRPr/>
            </a:pPr>
            <a:r>
              <a:rPr lang="en-US" sz="2400">
                <a:gradFill>
                  <a:gsLst>
                    <a:gs pos="5594">
                      <a:schemeClr val="tx1"/>
                    </a:gs>
                    <a:gs pos="13986">
                      <a:schemeClr val="tx1"/>
                    </a:gs>
                  </a:gsLst>
                  <a:lin ang="5400000" scaled="0"/>
                </a:gradFill>
                <a:latin typeface="+mn-lt"/>
                <a:cs typeface="Segoe UI Light" panose="020B0502040204020203" pitchFamily="34" charset="0"/>
                <a:sym typeface="Segoe UI" panose="020B0502040204020203" pitchFamily="34" charset="0"/>
              </a:rPr>
              <a:t>Sentiment analysis</a:t>
            </a:r>
          </a:p>
          <a:p>
            <a:pPr marL="0" indent="0" defTabSz="914225">
              <a:lnSpc>
                <a:spcPct val="90000"/>
              </a:lnSpc>
              <a:spcBef>
                <a:spcPts val="2400"/>
              </a:spcBef>
              <a:buSzTx/>
              <a:buNone/>
              <a:defRPr/>
            </a:pPr>
            <a:r>
              <a:rPr lang="en-US" sz="2400">
                <a:gradFill>
                  <a:gsLst>
                    <a:gs pos="5594">
                      <a:schemeClr val="tx1"/>
                    </a:gs>
                    <a:gs pos="13986">
                      <a:schemeClr val="tx1"/>
                    </a:gs>
                  </a:gsLst>
                  <a:lin ang="5400000" scaled="0"/>
                </a:gradFill>
                <a:latin typeface="+mn-lt"/>
                <a:cs typeface="Segoe UI Light" panose="020B0502040204020203" pitchFamily="34" charset="0"/>
                <a:sym typeface="Segoe UI" panose="020B0502040204020203" pitchFamily="34" charset="0"/>
              </a:rPr>
              <a:t>Handover rate</a:t>
            </a:r>
          </a:p>
          <a:p>
            <a:pPr marL="0" indent="0" defTabSz="914225">
              <a:lnSpc>
                <a:spcPct val="90000"/>
              </a:lnSpc>
              <a:spcBef>
                <a:spcPts val="2400"/>
              </a:spcBef>
              <a:buSzTx/>
              <a:buNone/>
              <a:defRPr/>
            </a:pPr>
            <a:r>
              <a:rPr lang="en-US" sz="2400">
                <a:gradFill>
                  <a:gsLst>
                    <a:gs pos="5594">
                      <a:schemeClr val="tx1"/>
                    </a:gs>
                    <a:gs pos="13986">
                      <a:schemeClr val="tx1"/>
                    </a:gs>
                  </a:gsLst>
                  <a:lin ang="5400000" scaled="0"/>
                </a:gradFill>
                <a:latin typeface="+mn-lt"/>
                <a:cs typeface="Segoe UI Light" panose="020B0502040204020203" pitchFamily="34" charset="0"/>
                <a:sym typeface="Segoe UI" panose="020B0502040204020203" pitchFamily="34" charset="0"/>
              </a:rPr>
              <a:t>Conversion rate</a:t>
            </a:r>
          </a:p>
          <a:p>
            <a:pPr marL="0" indent="0" defTabSz="914225">
              <a:lnSpc>
                <a:spcPct val="90000"/>
              </a:lnSpc>
              <a:spcBef>
                <a:spcPts val="2400"/>
              </a:spcBef>
              <a:buSzTx/>
              <a:buNone/>
              <a:defRPr/>
            </a:pPr>
            <a:r>
              <a:rPr lang="en-US" sz="2400">
                <a:gradFill>
                  <a:gsLst>
                    <a:gs pos="5594">
                      <a:schemeClr val="tx1"/>
                    </a:gs>
                    <a:gs pos="13986">
                      <a:schemeClr val="tx1"/>
                    </a:gs>
                  </a:gsLst>
                  <a:lin ang="5400000" scaled="0"/>
                </a:gradFill>
                <a:latin typeface="+mn-lt"/>
                <a:cs typeface="Segoe UI Light" panose="020B0502040204020203" pitchFamily="34" charset="0"/>
                <a:sym typeface="Segoe UI" panose="020B0502040204020203" pitchFamily="34" charset="0"/>
              </a:rPr>
              <a:t>Abandonment rate </a:t>
            </a:r>
          </a:p>
        </p:txBody>
      </p:sp>
      <p:pic>
        <p:nvPicPr>
          <p:cNvPr id="4" name="Picture 3">
            <a:extLst>
              <a:ext uri="{FF2B5EF4-FFF2-40B4-BE49-F238E27FC236}">
                <a16:creationId xmlns:a16="http://schemas.microsoft.com/office/drawing/2014/main" id="{23B76C3C-4DDC-4823-9563-25B2CF4C4476}"/>
              </a:ext>
            </a:extLst>
          </p:cNvPr>
          <p:cNvPicPr>
            <a:picLocks noChangeAspect="1"/>
          </p:cNvPicPr>
          <p:nvPr/>
        </p:nvPicPr>
        <p:blipFill>
          <a:blip r:embed="rId3"/>
          <a:stretch>
            <a:fillRect/>
          </a:stretch>
        </p:blipFill>
        <p:spPr>
          <a:xfrm>
            <a:off x="5760377" y="2986353"/>
            <a:ext cx="2301891" cy="1179247"/>
          </a:xfrm>
          <a:prstGeom prst="rect">
            <a:avLst/>
          </a:prstGeom>
        </p:spPr>
      </p:pic>
      <p:pic>
        <p:nvPicPr>
          <p:cNvPr id="9" name="Picture 8">
            <a:extLst>
              <a:ext uri="{FF2B5EF4-FFF2-40B4-BE49-F238E27FC236}">
                <a16:creationId xmlns:a16="http://schemas.microsoft.com/office/drawing/2014/main" id="{C058CF13-7E6B-412D-81CE-9480BD1CD1C1}"/>
              </a:ext>
            </a:extLst>
          </p:cNvPr>
          <p:cNvPicPr>
            <a:picLocks noChangeAspect="1"/>
          </p:cNvPicPr>
          <p:nvPr/>
        </p:nvPicPr>
        <p:blipFill>
          <a:blip r:embed="rId4"/>
          <a:stretch>
            <a:fillRect/>
          </a:stretch>
        </p:blipFill>
        <p:spPr>
          <a:xfrm>
            <a:off x="5811177" y="488564"/>
            <a:ext cx="2571953" cy="2153036"/>
          </a:xfrm>
          <a:prstGeom prst="rect">
            <a:avLst/>
          </a:prstGeom>
        </p:spPr>
      </p:pic>
      <p:pic>
        <p:nvPicPr>
          <p:cNvPr id="5" name="Picture 4">
            <a:extLst>
              <a:ext uri="{FF2B5EF4-FFF2-40B4-BE49-F238E27FC236}">
                <a16:creationId xmlns:a16="http://schemas.microsoft.com/office/drawing/2014/main" id="{3D44BF29-EFAD-49DB-BCDA-FD1F8C84EBA1}"/>
              </a:ext>
            </a:extLst>
          </p:cNvPr>
          <p:cNvPicPr>
            <a:picLocks noChangeAspect="1"/>
          </p:cNvPicPr>
          <p:nvPr/>
        </p:nvPicPr>
        <p:blipFill rotWithShape="1">
          <a:blip r:embed="rId5"/>
          <a:srcRect r="49482"/>
          <a:stretch/>
        </p:blipFill>
        <p:spPr>
          <a:xfrm>
            <a:off x="5849277" y="4720384"/>
            <a:ext cx="2351326" cy="1629464"/>
          </a:xfrm>
          <a:prstGeom prst="rect">
            <a:avLst/>
          </a:prstGeom>
        </p:spPr>
      </p:pic>
      <p:pic>
        <p:nvPicPr>
          <p:cNvPr id="10" name="Picture 9">
            <a:extLst>
              <a:ext uri="{FF2B5EF4-FFF2-40B4-BE49-F238E27FC236}">
                <a16:creationId xmlns:a16="http://schemas.microsoft.com/office/drawing/2014/main" id="{98E9D391-E24E-4769-8D82-B445A00717CA}"/>
              </a:ext>
            </a:extLst>
          </p:cNvPr>
          <p:cNvPicPr>
            <a:picLocks noChangeAspect="1"/>
          </p:cNvPicPr>
          <p:nvPr/>
        </p:nvPicPr>
        <p:blipFill rotWithShape="1">
          <a:blip r:embed="rId6"/>
          <a:srcRect r="32788"/>
          <a:stretch/>
        </p:blipFill>
        <p:spPr>
          <a:xfrm>
            <a:off x="8534400" y="890382"/>
            <a:ext cx="2224172" cy="1300640"/>
          </a:xfrm>
          <a:prstGeom prst="rect">
            <a:avLst/>
          </a:prstGeom>
        </p:spPr>
      </p:pic>
      <p:sp>
        <p:nvSpPr>
          <p:cNvPr id="13" name="create" title="Icon of a pencil with an arrow around it pointing counterclockwise">
            <a:extLst>
              <a:ext uri="{FF2B5EF4-FFF2-40B4-BE49-F238E27FC236}">
                <a16:creationId xmlns:a16="http://schemas.microsoft.com/office/drawing/2014/main" id="{996B2EF2-3592-4246-8E41-1D5816F27578}"/>
              </a:ext>
            </a:extLst>
          </p:cNvPr>
          <p:cNvSpPr>
            <a:spLocks noChangeAspect="1" noEditPoints="1"/>
          </p:cNvSpPr>
          <p:nvPr/>
        </p:nvSpPr>
        <p:spPr bwMode="auto">
          <a:xfrm>
            <a:off x="11600033" y="1525961"/>
            <a:ext cx="244141" cy="239117"/>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Manufacturing_E99C" title="Icon of a robotic arm">
            <a:extLst>
              <a:ext uri="{FF2B5EF4-FFF2-40B4-BE49-F238E27FC236}">
                <a16:creationId xmlns:a16="http://schemas.microsoft.com/office/drawing/2014/main" id="{53304596-6DB4-4A1B-9DAE-5A223FFBA95A}"/>
              </a:ext>
            </a:extLst>
          </p:cNvPr>
          <p:cNvSpPr>
            <a:spLocks noChangeAspect="1" noEditPoints="1"/>
          </p:cNvSpPr>
          <p:nvPr/>
        </p:nvSpPr>
        <p:spPr bwMode="auto">
          <a:xfrm>
            <a:off x="11605941" y="2244111"/>
            <a:ext cx="232326" cy="22710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st_4" title="Icon of a checklist">
            <a:extLst>
              <a:ext uri="{FF2B5EF4-FFF2-40B4-BE49-F238E27FC236}">
                <a16:creationId xmlns:a16="http://schemas.microsoft.com/office/drawing/2014/main" id="{E7C7FAE5-F7D8-4091-9120-2C82D16C80CD}"/>
              </a:ext>
            </a:extLst>
          </p:cNvPr>
          <p:cNvSpPr>
            <a:spLocks noChangeAspect="1" noEditPoints="1"/>
          </p:cNvSpPr>
          <p:nvPr/>
        </p:nvSpPr>
        <p:spPr bwMode="auto">
          <a:xfrm>
            <a:off x="11583254" y="2975962"/>
            <a:ext cx="277697" cy="187693"/>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Browser_3" title="Icon of a browser window with an arrow pointing from the outside to the center">
            <a:extLst>
              <a:ext uri="{FF2B5EF4-FFF2-40B4-BE49-F238E27FC236}">
                <a16:creationId xmlns:a16="http://schemas.microsoft.com/office/drawing/2014/main" id="{E8CB99F0-7179-4A26-9BC3-FA0C7967093E}"/>
              </a:ext>
            </a:extLst>
          </p:cNvPr>
          <p:cNvSpPr>
            <a:spLocks noChangeAspect="1" noEditPoints="1"/>
          </p:cNvSpPr>
          <p:nvPr/>
        </p:nvSpPr>
        <p:spPr bwMode="auto">
          <a:xfrm>
            <a:off x="11602721" y="3668399"/>
            <a:ext cx="238764" cy="2271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Org_ECA6" title="Icon of three boxes in a bracket chart">
            <a:extLst>
              <a:ext uri="{FF2B5EF4-FFF2-40B4-BE49-F238E27FC236}">
                <a16:creationId xmlns:a16="http://schemas.microsoft.com/office/drawing/2014/main" id="{2EC6E758-4E8E-4611-84DB-742760139DF5}"/>
              </a:ext>
            </a:extLst>
          </p:cNvPr>
          <p:cNvSpPr>
            <a:spLocks noChangeAspect="1" noEditPoints="1"/>
          </p:cNvSpPr>
          <p:nvPr/>
        </p:nvSpPr>
        <p:spPr bwMode="auto">
          <a:xfrm>
            <a:off x="11608603" y="4380542"/>
            <a:ext cx="226997" cy="2271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8" name="PageEdit_EFB8" title="Icon of a document with a pencil on top of it">
            <a:extLst>
              <a:ext uri="{FF2B5EF4-FFF2-40B4-BE49-F238E27FC236}">
                <a16:creationId xmlns:a16="http://schemas.microsoft.com/office/drawing/2014/main" id="{F2D33134-512C-4312-A1D5-A46CB71429E3}"/>
              </a:ext>
            </a:extLst>
          </p:cNvPr>
          <p:cNvSpPr>
            <a:spLocks noChangeAspect="1" noEditPoints="1"/>
          </p:cNvSpPr>
          <p:nvPr/>
        </p:nvSpPr>
        <p:spPr bwMode="auto">
          <a:xfrm>
            <a:off x="11616136" y="5063115"/>
            <a:ext cx="257733" cy="274801"/>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E9C82656-F118-411E-B580-EF3FF2D09619}"/>
              </a:ext>
            </a:extLst>
          </p:cNvPr>
          <p:cNvSpPr/>
          <p:nvPr/>
        </p:nvSpPr>
        <p:spPr bwMode="auto">
          <a:xfrm>
            <a:off x="5652036" y="292100"/>
            <a:ext cx="5301714" cy="6272213"/>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4" descr="image004">
            <a:extLst>
              <a:ext uri="{FF2B5EF4-FFF2-40B4-BE49-F238E27FC236}">
                <a16:creationId xmlns:a16="http://schemas.microsoft.com/office/drawing/2014/main" id="{767BE198-EE29-45A0-BECF-36F32D3F11C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711" t="14796" r="38707" b="44912"/>
          <a:stretch/>
        </p:blipFill>
        <p:spPr bwMode="auto">
          <a:xfrm>
            <a:off x="8149803" y="2925064"/>
            <a:ext cx="2662961" cy="1374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image007">
            <a:extLst>
              <a:ext uri="{FF2B5EF4-FFF2-40B4-BE49-F238E27FC236}">
                <a16:creationId xmlns:a16="http://schemas.microsoft.com/office/drawing/2014/main" id="{72698181-7E60-4D7D-BCF8-64FDCC566C9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15" r="46147" b="43744"/>
          <a:stretch/>
        </p:blipFill>
        <p:spPr bwMode="auto">
          <a:xfrm>
            <a:off x="8292880" y="4699000"/>
            <a:ext cx="2544172" cy="1532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315028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4952D73-7755-40A9-8915-00BCDDFB6B46}"/>
              </a:ext>
            </a:extLst>
          </p:cNvPr>
          <p:cNvPicPr>
            <a:picLocks noChangeAspect="1"/>
          </p:cNvPicPr>
          <p:nvPr/>
        </p:nvPicPr>
        <p:blipFill rotWithShape="1">
          <a:blip r:embed="rId3">
            <a:extLst>
              <a:ext uri="{28A0092B-C50C-407E-A947-70E740481C1C}">
                <a14:useLocalDpi xmlns:a14="http://schemas.microsoft.com/office/drawing/2010/main" val="0"/>
              </a:ext>
            </a:extLst>
          </a:blip>
          <a:srcRect l="399" t="-25" r="399" b="879"/>
          <a:stretch/>
        </p:blipFill>
        <p:spPr>
          <a:xfrm>
            <a:off x="6414036" y="292100"/>
            <a:ext cx="4539714" cy="6272213"/>
          </a:xfrm>
          <a:prstGeom prst="rect">
            <a:avLst/>
          </a:prstGeom>
          <a:ln>
            <a:noFill/>
          </a:ln>
          <a:effectLst>
            <a:outerShdw blurRad="38100" algn="ctr" rotWithShape="0">
              <a:prstClr val="black">
                <a:alpha val="30000"/>
              </a:prstClr>
            </a:outerShdw>
          </a:effectLst>
        </p:spPr>
      </p:pic>
      <p:sp>
        <p:nvSpPr>
          <p:cNvPr id="2" name="Title 1"/>
          <p:cNvSpPr>
            <a:spLocks noGrp="1"/>
          </p:cNvSpPr>
          <p:nvPr>
            <p:ph type="title"/>
          </p:nvPr>
        </p:nvSpPr>
        <p:spPr>
          <a:xfrm>
            <a:off x="588263" y="457200"/>
            <a:ext cx="11018520" cy="553998"/>
          </a:xfrm>
        </p:spPr>
        <p:txBody>
          <a:bodyPr/>
          <a:lstStyle/>
          <a:p>
            <a:r>
              <a:rPr lang="en-US"/>
              <a:t>Bot analytics</a:t>
            </a:r>
          </a:p>
        </p:txBody>
      </p:sp>
      <p:sp>
        <p:nvSpPr>
          <p:cNvPr id="13" name="create" title="Icon of a pencil with an arrow around it pointing counterclockwise">
            <a:extLst>
              <a:ext uri="{FF2B5EF4-FFF2-40B4-BE49-F238E27FC236}">
                <a16:creationId xmlns:a16="http://schemas.microsoft.com/office/drawing/2014/main" id="{996B2EF2-3592-4246-8E41-1D5816F27578}"/>
              </a:ext>
            </a:extLst>
          </p:cNvPr>
          <p:cNvSpPr>
            <a:spLocks noChangeAspect="1" noEditPoints="1"/>
          </p:cNvSpPr>
          <p:nvPr/>
        </p:nvSpPr>
        <p:spPr bwMode="auto">
          <a:xfrm>
            <a:off x="11600033" y="1525961"/>
            <a:ext cx="244141" cy="239117"/>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Manufacturing_E99C" title="Icon of a robotic arm">
            <a:extLst>
              <a:ext uri="{FF2B5EF4-FFF2-40B4-BE49-F238E27FC236}">
                <a16:creationId xmlns:a16="http://schemas.microsoft.com/office/drawing/2014/main" id="{53304596-6DB4-4A1B-9DAE-5A223FFBA95A}"/>
              </a:ext>
            </a:extLst>
          </p:cNvPr>
          <p:cNvSpPr>
            <a:spLocks noChangeAspect="1" noEditPoints="1"/>
          </p:cNvSpPr>
          <p:nvPr/>
        </p:nvSpPr>
        <p:spPr bwMode="auto">
          <a:xfrm>
            <a:off x="11605941" y="2244111"/>
            <a:ext cx="232326" cy="22710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st_4" title="Icon of a checklist">
            <a:extLst>
              <a:ext uri="{FF2B5EF4-FFF2-40B4-BE49-F238E27FC236}">
                <a16:creationId xmlns:a16="http://schemas.microsoft.com/office/drawing/2014/main" id="{E7C7FAE5-F7D8-4091-9120-2C82D16C80CD}"/>
              </a:ext>
            </a:extLst>
          </p:cNvPr>
          <p:cNvSpPr>
            <a:spLocks noChangeAspect="1" noEditPoints="1"/>
          </p:cNvSpPr>
          <p:nvPr/>
        </p:nvSpPr>
        <p:spPr bwMode="auto">
          <a:xfrm>
            <a:off x="11583254" y="2975962"/>
            <a:ext cx="277697" cy="187693"/>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Browser_3" title="Icon of a browser window with an arrow pointing from the outside to the center">
            <a:extLst>
              <a:ext uri="{FF2B5EF4-FFF2-40B4-BE49-F238E27FC236}">
                <a16:creationId xmlns:a16="http://schemas.microsoft.com/office/drawing/2014/main" id="{E8CB99F0-7179-4A26-9BC3-FA0C7967093E}"/>
              </a:ext>
            </a:extLst>
          </p:cNvPr>
          <p:cNvSpPr>
            <a:spLocks noChangeAspect="1" noEditPoints="1"/>
          </p:cNvSpPr>
          <p:nvPr/>
        </p:nvSpPr>
        <p:spPr bwMode="auto">
          <a:xfrm>
            <a:off x="11602721" y="3668399"/>
            <a:ext cx="238764" cy="2271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Org_ECA6" title="Icon of three boxes in a bracket chart">
            <a:extLst>
              <a:ext uri="{FF2B5EF4-FFF2-40B4-BE49-F238E27FC236}">
                <a16:creationId xmlns:a16="http://schemas.microsoft.com/office/drawing/2014/main" id="{2EC6E758-4E8E-4611-84DB-742760139DF5}"/>
              </a:ext>
            </a:extLst>
          </p:cNvPr>
          <p:cNvSpPr>
            <a:spLocks noChangeAspect="1" noEditPoints="1"/>
          </p:cNvSpPr>
          <p:nvPr/>
        </p:nvSpPr>
        <p:spPr bwMode="auto">
          <a:xfrm>
            <a:off x="11608603" y="4380542"/>
            <a:ext cx="226997" cy="2271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8" name="PageEdit_EFB8" title="Icon of a document with a pencil on top of it">
            <a:extLst>
              <a:ext uri="{FF2B5EF4-FFF2-40B4-BE49-F238E27FC236}">
                <a16:creationId xmlns:a16="http://schemas.microsoft.com/office/drawing/2014/main" id="{F2D33134-512C-4312-A1D5-A46CB71429E3}"/>
              </a:ext>
            </a:extLst>
          </p:cNvPr>
          <p:cNvSpPr>
            <a:spLocks noChangeAspect="1" noEditPoints="1"/>
          </p:cNvSpPr>
          <p:nvPr/>
        </p:nvSpPr>
        <p:spPr bwMode="auto">
          <a:xfrm>
            <a:off x="11616136" y="5063115"/>
            <a:ext cx="257733" cy="274801"/>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40383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9862DF-EBBB-492E-9E20-D5AF0CF8A211}"/>
              </a:ext>
            </a:extLst>
          </p:cNvPr>
          <p:cNvSpPr txBox="1"/>
          <p:nvPr/>
        </p:nvSpPr>
        <p:spPr>
          <a:xfrm>
            <a:off x="4559694" y="1176969"/>
            <a:ext cx="3529812" cy="1058751"/>
          </a:xfrm>
          <a:prstGeom prst="rect">
            <a:avLst/>
          </a:prstGeom>
          <a:noFill/>
        </p:spPr>
        <p:txBody>
          <a:bodyPr wrap="none" lIns="0" tIns="0" rIns="0" bIns="0" rtlCol="0">
            <a:spAutoFit/>
          </a:bodyPr>
          <a:lstStyle/>
          <a:p>
            <a:pPr algn="ctr">
              <a:lnSpc>
                <a:spcPct val="80000"/>
              </a:lnSpc>
            </a:pPr>
            <a:r>
              <a:rPr lang="en-US" sz="4900" spc="-50">
                <a:gradFill>
                  <a:gsLst>
                    <a:gs pos="5245">
                      <a:schemeClr val="accent1"/>
                    </a:gs>
                    <a:gs pos="16000">
                      <a:schemeClr val="accent1"/>
                    </a:gs>
                  </a:gsLst>
                  <a:lin ang="5400000" scaled="0"/>
                </a:gradFill>
                <a:latin typeface="+mj-lt"/>
              </a:rPr>
              <a:t>30,000,000+</a:t>
            </a:r>
          </a:p>
          <a:p>
            <a:pPr algn="ctr">
              <a:lnSpc>
                <a:spcPct val="80000"/>
              </a:lnSpc>
            </a:pPr>
            <a:r>
              <a:rPr lang="en-US" sz="3600" spc="-70">
                <a:gradFill>
                  <a:gsLst>
                    <a:gs pos="2917">
                      <a:schemeClr val="tx1"/>
                    </a:gs>
                    <a:gs pos="30000">
                      <a:schemeClr val="tx1"/>
                    </a:gs>
                  </a:gsLst>
                  <a:lin ang="5400000" scaled="0"/>
                </a:gradFill>
              </a:rPr>
              <a:t>messages per day</a:t>
            </a:r>
          </a:p>
        </p:txBody>
      </p:sp>
      <p:sp>
        <p:nvSpPr>
          <p:cNvPr id="7" name="TextBox 6">
            <a:extLst>
              <a:ext uri="{FF2B5EF4-FFF2-40B4-BE49-F238E27FC236}">
                <a16:creationId xmlns:a16="http://schemas.microsoft.com/office/drawing/2014/main" id="{B8AADDC5-EC98-4140-AE4B-9871F918527E}"/>
              </a:ext>
            </a:extLst>
          </p:cNvPr>
          <p:cNvSpPr txBox="1"/>
          <p:nvPr/>
        </p:nvSpPr>
        <p:spPr>
          <a:xfrm>
            <a:off x="1472802" y="3099260"/>
            <a:ext cx="2279407" cy="861774"/>
          </a:xfrm>
          <a:prstGeom prst="rect">
            <a:avLst/>
          </a:prstGeom>
          <a:noFill/>
        </p:spPr>
        <p:txBody>
          <a:bodyPr wrap="none" lIns="0" tIns="0" rIns="0" bIns="0" rtlCol="0">
            <a:spAutoFit/>
          </a:bodyPr>
          <a:lstStyle/>
          <a:p>
            <a:pPr algn="ctr">
              <a:lnSpc>
                <a:spcPct val="80000"/>
              </a:lnSpc>
            </a:pPr>
            <a:r>
              <a:rPr lang="en-US" sz="4800" spc="-50">
                <a:gradFill>
                  <a:gsLst>
                    <a:gs pos="5245">
                      <a:schemeClr val="accent1"/>
                    </a:gs>
                    <a:gs pos="16000">
                      <a:schemeClr val="accent1"/>
                    </a:gs>
                  </a:gsLst>
                  <a:lin ang="5400000" scaled="0"/>
                </a:gradFill>
                <a:latin typeface="+mj-lt"/>
              </a:rPr>
              <a:t>30,000+</a:t>
            </a:r>
          </a:p>
          <a:p>
            <a:pPr algn="ctr">
              <a:lnSpc>
                <a:spcPct val="80000"/>
              </a:lnSpc>
            </a:pPr>
            <a:r>
              <a:rPr lang="en-US" sz="2100">
                <a:gradFill>
                  <a:gsLst>
                    <a:gs pos="2917">
                      <a:schemeClr val="tx1"/>
                    </a:gs>
                    <a:gs pos="30000">
                      <a:schemeClr val="tx1"/>
                    </a:gs>
                  </a:gsLst>
                  <a:lin ang="5400000" scaled="0"/>
                </a:gradFill>
              </a:rPr>
              <a:t>active bots/month</a:t>
            </a:r>
          </a:p>
        </p:txBody>
      </p:sp>
      <p:sp>
        <p:nvSpPr>
          <p:cNvPr id="9" name="TextBox 8">
            <a:extLst>
              <a:ext uri="{FF2B5EF4-FFF2-40B4-BE49-F238E27FC236}">
                <a16:creationId xmlns:a16="http://schemas.microsoft.com/office/drawing/2014/main" id="{00B40A78-C16D-4B0E-A05F-6F2DB7441B28}"/>
              </a:ext>
            </a:extLst>
          </p:cNvPr>
          <p:cNvSpPr txBox="1"/>
          <p:nvPr/>
        </p:nvSpPr>
        <p:spPr>
          <a:xfrm>
            <a:off x="2673019" y="4868078"/>
            <a:ext cx="1503617" cy="800219"/>
          </a:xfrm>
          <a:prstGeom prst="rect">
            <a:avLst/>
          </a:prstGeom>
          <a:noFill/>
        </p:spPr>
        <p:txBody>
          <a:bodyPr wrap="none" lIns="0" tIns="0" rIns="0" bIns="0" rtlCol="0">
            <a:spAutoFit/>
          </a:bodyPr>
          <a:lstStyle/>
          <a:p>
            <a:pPr algn="ctr">
              <a:lnSpc>
                <a:spcPct val="80000"/>
              </a:lnSpc>
            </a:pPr>
            <a:r>
              <a:rPr lang="en-US" sz="4000" spc="-50">
                <a:gradFill>
                  <a:gsLst>
                    <a:gs pos="5245">
                      <a:schemeClr val="accent1"/>
                    </a:gs>
                    <a:gs pos="16000">
                      <a:schemeClr val="accent1"/>
                    </a:gs>
                  </a:gsLst>
                  <a:lin ang="5400000" scaled="0"/>
                </a:gradFill>
                <a:latin typeface="+mj-lt"/>
              </a:rPr>
              <a:t>1,000+</a:t>
            </a:r>
          </a:p>
          <a:p>
            <a:pPr algn="ctr">
              <a:lnSpc>
                <a:spcPct val="80000"/>
              </a:lnSpc>
            </a:pPr>
            <a:r>
              <a:rPr lang="en-US" sz="2500" spc="-50">
                <a:gradFill>
                  <a:gsLst>
                    <a:gs pos="2917">
                      <a:schemeClr val="tx1"/>
                    </a:gs>
                    <a:gs pos="30000">
                      <a:schemeClr val="tx1"/>
                    </a:gs>
                  </a:gsLst>
                  <a:lin ang="5400000" scaled="0"/>
                </a:gradFill>
              </a:rPr>
              <a:t>companies</a:t>
            </a:r>
          </a:p>
        </p:txBody>
      </p:sp>
      <p:sp>
        <p:nvSpPr>
          <p:cNvPr id="10" name="TextBox 9">
            <a:extLst>
              <a:ext uri="{FF2B5EF4-FFF2-40B4-BE49-F238E27FC236}">
                <a16:creationId xmlns:a16="http://schemas.microsoft.com/office/drawing/2014/main" id="{FB3BA405-8C2A-40E5-BD93-DF4A77483878}"/>
              </a:ext>
            </a:extLst>
          </p:cNvPr>
          <p:cNvSpPr txBox="1"/>
          <p:nvPr/>
        </p:nvSpPr>
        <p:spPr>
          <a:xfrm>
            <a:off x="7892867" y="3196638"/>
            <a:ext cx="2152833" cy="1034129"/>
          </a:xfrm>
          <a:prstGeom prst="rect">
            <a:avLst/>
          </a:prstGeom>
          <a:noFill/>
        </p:spPr>
        <p:txBody>
          <a:bodyPr wrap="none" lIns="0" tIns="0" rIns="0" bIns="0" rtlCol="0">
            <a:spAutoFit/>
          </a:bodyPr>
          <a:lstStyle/>
          <a:p>
            <a:pPr algn="ctr">
              <a:lnSpc>
                <a:spcPct val="80000"/>
              </a:lnSpc>
            </a:pPr>
            <a:r>
              <a:rPr lang="en-US" sz="4800" spc="-50">
                <a:gradFill>
                  <a:gsLst>
                    <a:gs pos="5245">
                      <a:schemeClr val="accent1"/>
                    </a:gs>
                    <a:gs pos="16000">
                      <a:schemeClr val="accent1"/>
                    </a:gs>
                  </a:gsLst>
                  <a:lin ang="5400000" scaled="0"/>
                </a:gradFill>
                <a:latin typeface="+mj-lt"/>
              </a:rPr>
              <a:t>300,000</a:t>
            </a:r>
          </a:p>
          <a:p>
            <a:pPr algn="ctr">
              <a:lnSpc>
                <a:spcPct val="80000"/>
              </a:lnSpc>
            </a:pPr>
            <a:r>
              <a:rPr lang="en-US" sz="3600" spc="-70">
                <a:gradFill>
                  <a:gsLst>
                    <a:gs pos="2917">
                      <a:schemeClr val="tx1"/>
                    </a:gs>
                    <a:gs pos="30000">
                      <a:schemeClr val="tx1"/>
                    </a:gs>
                  </a:gsLst>
                  <a:lin ang="5400000" scaled="0"/>
                </a:gradFill>
              </a:rPr>
              <a:t>developers</a:t>
            </a:r>
          </a:p>
        </p:txBody>
      </p:sp>
      <p:sp>
        <p:nvSpPr>
          <p:cNvPr id="14" name="speech_5" title="Icon of two overlapping chat bubbles">
            <a:extLst>
              <a:ext uri="{FF2B5EF4-FFF2-40B4-BE49-F238E27FC236}">
                <a16:creationId xmlns:a16="http://schemas.microsoft.com/office/drawing/2014/main" id="{112AF699-DB3E-48BB-9D4E-F21A828599DF}"/>
              </a:ext>
            </a:extLst>
          </p:cNvPr>
          <p:cNvSpPr>
            <a:spLocks noChangeAspect="1" noEditPoints="1"/>
          </p:cNvSpPr>
          <p:nvPr/>
        </p:nvSpPr>
        <p:spPr bwMode="auto">
          <a:xfrm>
            <a:off x="7645401" y="2933700"/>
            <a:ext cx="3886200" cy="2489200"/>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6" name="speech_2" title="Icon of a chat bubble">
            <a:extLst>
              <a:ext uri="{FF2B5EF4-FFF2-40B4-BE49-F238E27FC236}">
                <a16:creationId xmlns:a16="http://schemas.microsoft.com/office/drawing/2014/main" id="{9F429920-60CD-4704-B411-4F14E09884A6}"/>
              </a:ext>
            </a:extLst>
          </p:cNvPr>
          <p:cNvSpPr>
            <a:spLocks noChangeAspect="1" noEditPoints="1"/>
          </p:cNvSpPr>
          <p:nvPr/>
        </p:nvSpPr>
        <p:spPr bwMode="auto">
          <a:xfrm>
            <a:off x="4292902" y="851854"/>
            <a:ext cx="4089098" cy="2182996"/>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7" name="ActivityFeed_F056" title="Icon of two chat bubbles stacked vertically">
            <a:extLst>
              <a:ext uri="{FF2B5EF4-FFF2-40B4-BE49-F238E27FC236}">
                <a16:creationId xmlns:a16="http://schemas.microsoft.com/office/drawing/2014/main" id="{61745744-F604-4F38-ADB6-421EC3CDD66B}"/>
              </a:ext>
            </a:extLst>
          </p:cNvPr>
          <p:cNvSpPr>
            <a:spLocks noChangeAspect="1" noEditPoints="1"/>
          </p:cNvSpPr>
          <p:nvPr/>
        </p:nvSpPr>
        <p:spPr bwMode="auto">
          <a:xfrm>
            <a:off x="1066799" y="2959100"/>
            <a:ext cx="3891826" cy="3276599"/>
          </a:xfrm>
          <a:custGeom>
            <a:avLst/>
            <a:gdLst>
              <a:gd name="T0" fmla="*/ 3734 w 4408"/>
              <a:gd name="T1" fmla="*/ 3380 h 3908"/>
              <a:gd name="T2" fmla="*/ 879 w 4408"/>
              <a:gd name="T3" fmla="*/ 3380 h 3908"/>
              <a:gd name="T4" fmla="*/ 879 w 4408"/>
              <a:gd name="T5" fmla="*/ 2056 h 3908"/>
              <a:gd name="T6" fmla="*/ 4408 w 4408"/>
              <a:gd name="T7" fmla="*/ 2056 h 3908"/>
              <a:gd name="T8" fmla="*/ 4408 w 4408"/>
              <a:gd name="T9" fmla="*/ 3380 h 3908"/>
              <a:gd name="T10" fmla="*/ 4261 w 4408"/>
              <a:gd name="T11" fmla="*/ 3380 h 3908"/>
              <a:gd name="T12" fmla="*/ 4261 w 4408"/>
              <a:gd name="T13" fmla="*/ 3908 h 3908"/>
              <a:gd name="T14" fmla="*/ 3734 w 4408"/>
              <a:gd name="T15" fmla="*/ 3380 h 3908"/>
              <a:gd name="T16" fmla="*/ 147 w 4408"/>
              <a:gd name="T17" fmla="*/ 1849 h 3908"/>
              <a:gd name="T18" fmla="*/ 673 w 4408"/>
              <a:gd name="T19" fmla="*/ 1323 h 3908"/>
              <a:gd name="T20" fmla="*/ 3523 w 4408"/>
              <a:gd name="T21" fmla="*/ 1323 h 3908"/>
              <a:gd name="T22" fmla="*/ 3523 w 4408"/>
              <a:gd name="T23" fmla="*/ 0 h 3908"/>
              <a:gd name="T24" fmla="*/ 0 w 4408"/>
              <a:gd name="T25" fmla="*/ 0 h 3908"/>
              <a:gd name="T26" fmla="*/ 0 w 4408"/>
              <a:gd name="T27" fmla="*/ 1323 h 3908"/>
              <a:gd name="T28" fmla="*/ 147 w 4408"/>
              <a:gd name="T29" fmla="*/ 1323 h 3908"/>
              <a:gd name="T30" fmla="*/ 147 w 4408"/>
              <a:gd name="T31" fmla="*/ 1849 h 3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8" h="3908">
                <a:moveTo>
                  <a:pt x="3734" y="3380"/>
                </a:moveTo>
                <a:lnTo>
                  <a:pt x="879" y="3380"/>
                </a:lnTo>
                <a:lnTo>
                  <a:pt x="879" y="2056"/>
                </a:lnTo>
                <a:lnTo>
                  <a:pt x="4408" y="2056"/>
                </a:lnTo>
                <a:lnTo>
                  <a:pt x="4408" y="3380"/>
                </a:lnTo>
                <a:lnTo>
                  <a:pt x="4261" y="3380"/>
                </a:lnTo>
                <a:lnTo>
                  <a:pt x="4261" y="3908"/>
                </a:lnTo>
                <a:lnTo>
                  <a:pt x="3734" y="3380"/>
                </a:lnTo>
                <a:close/>
                <a:moveTo>
                  <a:pt x="147" y="1849"/>
                </a:moveTo>
                <a:lnTo>
                  <a:pt x="673" y="1323"/>
                </a:lnTo>
                <a:lnTo>
                  <a:pt x="3523" y="1323"/>
                </a:lnTo>
                <a:lnTo>
                  <a:pt x="3523" y="0"/>
                </a:lnTo>
                <a:lnTo>
                  <a:pt x="0" y="0"/>
                </a:lnTo>
                <a:lnTo>
                  <a:pt x="0" y="1323"/>
                </a:lnTo>
                <a:lnTo>
                  <a:pt x="147" y="1323"/>
                </a:lnTo>
                <a:lnTo>
                  <a:pt x="147" y="1849"/>
                </a:lnTo>
                <a:close/>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0" name="Group 19">
            <a:extLst>
              <a:ext uri="{FF2B5EF4-FFF2-40B4-BE49-F238E27FC236}">
                <a16:creationId xmlns:a16="http://schemas.microsoft.com/office/drawing/2014/main" id="{EBE6FAA5-A68B-4FD2-9498-19C1ED1D625E}"/>
              </a:ext>
            </a:extLst>
          </p:cNvPr>
          <p:cNvGrpSpPr/>
          <p:nvPr/>
        </p:nvGrpSpPr>
        <p:grpSpPr>
          <a:xfrm>
            <a:off x="1815546" y="1612900"/>
            <a:ext cx="1234115" cy="1096354"/>
            <a:chOff x="1955246" y="1587500"/>
            <a:chExt cx="1234115" cy="1096354"/>
          </a:xfrm>
        </p:grpSpPr>
        <p:sp>
          <p:nvSpPr>
            <p:cNvPr id="18" name="bot_3" title="Icon of two chevron brackets with two dots between them">
              <a:extLst>
                <a:ext uri="{FF2B5EF4-FFF2-40B4-BE49-F238E27FC236}">
                  <a16:creationId xmlns:a16="http://schemas.microsoft.com/office/drawing/2014/main" id="{D3A1CFC2-16F2-4C5D-9401-CABE4F794355}"/>
                </a:ext>
              </a:extLst>
            </p:cNvPr>
            <p:cNvSpPr>
              <a:spLocks noChangeAspect="1" noEditPoints="1"/>
            </p:cNvSpPr>
            <p:nvPr/>
          </p:nvSpPr>
          <p:spPr bwMode="auto">
            <a:xfrm>
              <a:off x="2319471" y="1810957"/>
              <a:ext cx="504007" cy="361625"/>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speech_2" title="Icon of a chat bubble">
              <a:extLst>
                <a:ext uri="{FF2B5EF4-FFF2-40B4-BE49-F238E27FC236}">
                  <a16:creationId xmlns:a16="http://schemas.microsoft.com/office/drawing/2014/main" id="{8B3D5EFA-1CD3-49F9-A244-66E23D0C2390}"/>
                </a:ext>
              </a:extLst>
            </p:cNvPr>
            <p:cNvSpPr>
              <a:spLocks noChangeAspect="1" noEditPoints="1"/>
            </p:cNvSpPr>
            <p:nvPr/>
          </p:nvSpPr>
          <p:spPr bwMode="auto">
            <a:xfrm flipH="1">
              <a:off x="1955246" y="1587500"/>
              <a:ext cx="1234115" cy="109635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21" name="Embed_ECCE" title="Icon of two chevron brackets around a backslash">
            <a:extLst>
              <a:ext uri="{FF2B5EF4-FFF2-40B4-BE49-F238E27FC236}">
                <a16:creationId xmlns:a16="http://schemas.microsoft.com/office/drawing/2014/main" id="{6D22D718-3048-418C-8B46-F56C22151E55}"/>
              </a:ext>
            </a:extLst>
          </p:cNvPr>
          <p:cNvSpPr>
            <a:spLocks noChangeAspect="1" noEditPoints="1"/>
          </p:cNvSpPr>
          <p:nvPr/>
        </p:nvSpPr>
        <p:spPr bwMode="auto">
          <a:xfrm>
            <a:off x="10643195" y="3906651"/>
            <a:ext cx="567754" cy="486827"/>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building_4" title="Icon of a tall rectangular building in front of two shorter buildings">
            <a:extLst>
              <a:ext uri="{FF2B5EF4-FFF2-40B4-BE49-F238E27FC236}">
                <a16:creationId xmlns:a16="http://schemas.microsoft.com/office/drawing/2014/main" id="{35CC6271-7A3D-4F50-B8B8-970322A6C80B}"/>
              </a:ext>
            </a:extLst>
          </p:cNvPr>
          <p:cNvSpPr>
            <a:spLocks noChangeAspect="1" noEditPoints="1"/>
          </p:cNvSpPr>
          <p:nvPr/>
        </p:nvSpPr>
        <p:spPr bwMode="auto">
          <a:xfrm>
            <a:off x="5725672" y="3817404"/>
            <a:ext cx="568095" cy="577042"/>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8" name="Group 27">
            <a:extLst>
              <a:ext uri="{FF2B5EF4-FFF2-40B4-BE49-F238E27FC236}">
                <a16:creationId xmlns:a16="http://schemas.microsoft.com/office/drawing/2014/main" id="{FB83EF6A-58EB-4751-BCAC-35F2AD404742}"/>
              </a:ext>
            </a:extLst>
          </p:cNvPr>
          <p:cNvGrpSpPr/>
          <p:nvPr/>
        </p:nvGrpSpPr>
        <p:grpSpPr>
          <a:xfrm>
            <a:off x="6621941" y="5295900"/>
            <a:ext cx="1151534" cy="973332"/>
            <a:chOff x="7002940" y="5612918"/>
            <a:chExt cx="1467959" cy="1278614"/>
          </a:xfrm>
        </p:grpSpPr>
        <p:sp>
          <p:nvSpPr>
            <p:cNvPr id="25" name="speech_2" title="Icon of a chat bubble">
              <a:extLst>
                <a:ext uri="{FF2B5EF4-FFF2-40B4-BE49-F238E27FC236}">
                  <a16:creationId xmlns:a16="http://schemas.microsoft.com/office/drawing/2014/main" id="{16197B34-4E04-4787-B856-093F9427AED2}"/>
                </a:ext>
              </a:extLst>
            </p:cNvPr>
            <p:cNvSpPr>
              <a:spLocks noChangeAspect="1" noEditPoints="1"/>
            </p:cNvSpPr>
            <p:nvPr/>
          </p:nvSpPr>
          <p:spPr bwMode="auto">
            <a:xfrm flipH="1">
              <a:off x="7002940" y="5612918"/>
              <a:ext cx="1467959" cy="127861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6" name="ChatBot_F08B" title="Icon of a robotic chat bubble with a smiley face">
              <a:extLst>
                <a:ext uri="{FF2B5EF4-FFF2-40B4-BE49-F238E27FC236}">
                  <a16:creationId xmlns:a16="http://schemas.microsoft.com/office/drawing/2014/main" id="{AD7B7340-5089-40FA-9342-F90CA0107729}"/>
                </a:ext>
              </a:extLst>
            </p:cNvPr>
            <p:cNvSpPr>
              <a:spLocks noChangeAspect="1" noEditPoints="1"/>
            </p:cNvSpPr>
            <p:nvPr/>
          </p:nvSpPr>
          <p:spPr bwMode="auto">
            <a:xfrm>
              <a:off x="7508891" y="5805295"/>
              <a:ext cx="456057" cy="589061"/>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7" name="speech_2" title="Icon of a chat bubble">
            <a:extLst>
              <a:ext uri="{FF2B5EF4-FFF2-40B4-BE49-F238E27FC236}">
                <a16:creationId xmlns:a16="http://schemas.microsoft.com/office/drawing/2014/main" id="{B5ACEF91-864F-45E4-9911-781162C85BB4}"/>
              </a:ext>
            </a:extLst>
          </p:cNvPr>
          <p:cNvSpPr>
            <a:spLocks noChangeAspect="1" noEditPoints="1"/>
          </p:cNvSpPr>
          <p:nvPr/>
        </p:nvSpPr>
        <p:spPr bwMode="auto">
          <a:xfrm>
            <a:off x="5275740" y="3644418"/>
            <a:ext cx="1467959" cy="127861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0" name="speech_2" title="Icon of a chat bubble">
            <a:extLst>
              <a:ext uri="{FF2B5EF4-FFF2-40B4-BE49-F238E27FC236}">
                <a16:creationId xmlns:a16="http://schemas.microsoft.com/office/drawing/2014/main" id="{E4083D77-1716-4C6F-B815-08F67CC040A3}"/>
              </a:ext>
            </a:extLst>
          </p:cNvPr>
          <p:cNvSpPr>
            <a:spLocks noChangeAspect="1" noEditPoints="1"/>
          </p:cNvSpPr>
          <p:nvPr/>
        </p:nvSpPr>
        <p:spPr bwMode="auto">
          <a:xfrm flipH="1">
            <a:off x="8834111" y="529483"/>
            <a:ext cx="995689" cy="89920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2" name="PostUpdateLegacy_E1D7" title="Icon of an article, feed, or social media thread">
            <a:extLst>
              <a:ext uri="{FF2B5EF4-FFF2-40B4-BE49-F238E27FC236}">
                <a16:creationId xmlns:a16="http://schemas.microsoft.com/office/drawing/2014/main" id="{9BCB08DA-3376-40B9-8512-FA540FDB4163}"/>
              </a:ext>
            </a:extLst>
          </p:cNvPr>
          <p:cNvSpPr>
            <a:spLocks noChangeAspect="1" noEditPoints="1"/>
          </p:cNvSpPr>
          <p:nvPr/>
        </p:nvSpPr>
        <p:spPr bwMode="auto">
          <a:xfrm>
            <a:off x="9031135" y="721627"/>
            <a:ext cx="553212" cy="284312"/>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ActivityFeed_F056" title="Icon of two chat bubbles stacked vertically">
            <a:extLst>
              <a:ext uri="{FF2B5EF4-FFF2-40B4-BE49-F238E27FC236}">
                <a16:creationId xmlns:a16="http://schemas.microsoft.com/office/drawing/2014/main" id="{096BB4C5-7C34-418B-9947-C4638A11E010}"/>
              </a:ext>
            </a:extLst>
          </p:cNvPr>
          <p:cNvSpPr>
            <a:spLocks noChangeAspect="1" noEditPoints="1"/>
          </p:cNvSpPr>
          <p:nvPr/>
        </p:nvSpPr>
        <p:spPr bwMode="auto">
          <a:xfrm>
            <a:off x="9634126" y="1803127"/>
            <a:ext cx="970375" cy="860305"/>
          </a:xfrm>
          <a:custGeom>
            <a:avLst/>
            <a:gdLst>
              <a:gd name="T0" fmla="*/ 3734 w 4408"/>
              <a:gd name="T1" fmla="*/ 3380 h 3908"/>
              <a:gd name="T2" fmla="*/ 879 w 4408"/>
              <a:gd name="T3" fmla="*/ 3380 h 3908"/>
              <a:gd name="T4" fmla="*/ 879 w 4408"/>
              <a:gd name="T5" fmla="*/ 2056 h 3908"/>
              <a:gd name="T6" fmla="*/ 4408 w 4408"/>
              <a:gd name="T7" fmla="*/ 2056 h 3908"/>
              <a:gd name="T8" fmla="*/ 4408 w 4408"/>
              <a:gd name="T9" fmla="*/ 3380 h 3908"/>
              <a:gd name="T10" fmla="*/ 4261 w 4408"/>
              <a:gd name="T11" fmla="*/ 3380 h 3908"/>
              <a:gd name="T12" fmla="*/ 4261 w 4408"/>
              <a:gd name="T13" fmla="*/ 3908 h 3908"/>
              <a:gd name="T14" fmla="*/ 3734 w 4408"/>
              <a:gd name="T15" fmla="*/ 3380 h 3908"/>
              <a:gd name="T16" fmla="*/ 147 w 4408"/>
              <a:gd name="T17" fmla="*/ 1849 h 3908"/>
              <a:gd name="T18" fmla="*/ 673 w 4408"/>
              <a:gd name="T19" fmla="*/ 1323 h 3908"/>
              <a:gd name="T20" fmla="*/ 3523 w 4408"/>
              <a:gd name="T21" fmla="*/ 1323 h 3908"/>
              <a:gd name="T22" fmla="*/ 3523 w 4408"/>
              <a:gd name="T23" fmla="*/ 0 h 3908"/>
              <a:gd name="T24" fmla="*/ 0 w 4408"/>
              <a:gd name="T25" fmla="*/ 0 h 3908"/>
              <a:gd name="T26" fmla="*/ 0 w 4408"/>
              <a:gd name="T27" fmla="*/ 1323 h 3908"/>
              <a:gd name="T28" fmla="*/ 147 w 4408"/>
              <a:gd name="T29" fmla="*/ 1323 h 3908"/>
              <a:gd name="T30" fmla="*/ 147 w 4408"/>
              <a:gd name="T31" fmla="*/ 1849 h 3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8" h="3908">
                <a:moveTo>
                  <a:pt x="3734" y="3380"/>
                </a:moveTo>
                <a:lnTo>
                  <a:pt x="879" y="3380"/>
                </a:lnTo>
                <a:lnTo>
                  <a:pt x="879" y="2056"/>
                </a:lnTo>
                <a:lnTo>
                  <a:pt x="4408" y="2056"/>
                </a:lnTo>
                <a:lnTo>
                  <a:pt x="4408" y="3380"/>
                </a:lnTo>
                <a:lnTo>
                  <a:pt x="4261" y="3380"/>
                </a:lnTo>
                <a:lnTo>
                  <a:pt x="4261" y="3908"/>
                </a:lnTo>
                <a:lnTo>
                  <a:pt x="3734" y="3380"/>
                </a:lnTo>
                <a:close/>
                <a:moveTo>
                  <a:pt x="147" y="1849"/>
                </a:moveTo>
                <a:lnTo>
                  <a:pt x="673" y="1323"/>
                </a:lnTo>
                <a:lnTo>
                  <a:pt x="3523" y="1323"/>
                </a:lnTo>
                <a:lnTo>
                  <a:pt x="3523" y="0"/>
                </a:lnTo>
                <a:lnTo>
                  <a:pt x="0" y="0"/>
                </a:lnTo>
                <a:lnTo>
                  <a:pt x="0" y="1323"/>
                </a:lnTo>
                <a:lnTo>
                  <a:pt x="147" y="1323"/>
                </a:lnTo>
                <a:lnTo>
                  <a:pt x="147" y="1849"/>
                </a:lnTo>
                <a:close/>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5" name="ActivityFeed_F056" title="Icon of two chat bubbles stacked vertically">
            <a:extLst>
              <a:ext uri="{FF2B5EF4-FFF2-40B4-BE49-F238E27FC236}">
                <a16:creationId xmlns:a16="http://schemas.microsoft.com/office/drawing/2014/main" id="{A07CAB9B-A87E-43D5-8A00-3E297EBAD2A5}"/>
              </a:ext>
            </a:extLst>
          </p:cNvPr>
          <p:cNvSpPr>
            <a:spLocks noChangeAspect="1" noEditPoints="1"/>
          </p:cNvSpPr>
          <p:nvPr/>
        </p:nvSpPr>
        <p:spPr bwMode="auto">
          <a:xfrm>
            <a:off x="619445" y="5651835"/>
            <a:ext cx="649723" cy="576025"/>
          </a:xfrm>
          <a:custGeom>
            <a:avLst/>
            <a:gdLst>
              <a:gd name="T0" fmla="*/ 3734 w 4408"/>
              <a:gd name="T1" fmla="*/ 3380 h 3908"/>
              <a:gd name="T2" fmla="*/ 879 w 4408"/>
              <a:gd name="T3" fmla="*/ 3380 h 3908"/>
              <a:gd name="T4" fmla="*/ 879 w 4408"/>
              <a:gd name="T5" fmla="*/ 2056 h 3908"/>
              <a:gd name="T6" fmla="*/ 4408 w 4408"/>
              <a:gd name="T7" fmla="*/ 2056 h 3908"/>
              <a:gd name="T8" fmla="*/ 4408 w 4408"/>
              <a:gd name="T9" fmla="*/ 3380 h 3908"/>
              <a:gd name="T10" fmla="*/ 4261 w 4408"/>
              <a:gd name="T11" fmla="*/ 3380 h 3908"/>
              <a:gd name="T12" fmla="*/ 4261 w 4408"/>
              <a:gd name="T13" fmla="*/ 3908 h 3908"/>
              <a:gd name="T14" fmla="*/ 3734 w 4408"/>
              <a:gd name="T15" fmla="*/ 3380 h 3908"/>
              <a:gd name="T16" fmla="*/ 147 w 4408"/>
              <a:gd name="T17" fmla="*/ 1849 h 3908"/>
              <a:gd name="T18" fmla="*/ 673 w 4408"/>
              <a:gd name="T19" fmla="*/ 1323 h 3908"/>
              <a:gd name="T20" fmla="*/ 3523 w 4408"/>
              <a:gd name="T21" fmla="*/ 1323 h 3908"/>
              <a:gd name="T22" fmla="*/ 3523 w 4408"/>
              <a:gd name="T23" fmla="*/ 0 h 3908"/>
              <a:gd name="T24" fmla="*/ 0 w 4408"/>
              <a:gd name="T25" fmla="*/ 0 h 3908"/>
              <a:gd name="T26" fmla="*/ 0 w 4408"/>
              <a:gd name="T27" fmla="*/ 1323 h 3908"/>
              <a:gd name="T28" fmla="*/ 147 w 4408"/>
              <a:gd name="T29" fmla="*/ 1323 h 3908"/>
              <a:gd name="T30" fmla="*/ 147 w 4408"/>
              <a:gd name="T31" fmla="*/ 1849 h 3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8" h="3908">
                <a:moveTo>
                  <a:pt x="3734" y="3380"/>
                </a:moveTo>
                <a:lnTo>
                  <a:pt x="879" y="3380"/>
                </a:lnTo>
                <a:lnTo>
                  <a:pt x="879" y="2056"/>
                </a:lnTo>
                <a:lnTo>
                  <a:pt x="4408" y="2056"/>
                </a:lnTo>
                <a:lnTo>
                  <a:pt x="4408" y="3380"/>
                </a:lnTo>
                <a:lnTo>
                  <a:pt x="4261" y="3380"/>
                </a:lnTo>
                <a:lnTo>
                  <a:pt x="4261" y="3908"/>
                </a:lnTo>
                <a:lnTo>
                  <a:pt x="3734" y="3380"/>
                </a:lnTo>
                <a:close/>
                <a:moveTo>
                  <a:pt x="147" y="1849"/>
                </a:moveTo>
                <a:lnTo>
                  <a:pt x="673" y="1323"/>
                </a:lnTo>
                <a:lnTo>
                  <a:pt x="3523" y="1323"/>
                </a:lnTo>
                <a:lnTo>
                  <a:pt x="3523" y="0"/>
                </a:lnTo>
                <a:lnTo>
                  <a:pt x="0" y="0"/>
                </a:lnTo>
                <a:lnTo>
                  <a:pt x="0" y="1323"/>
                </a:lnTo>
                <a:lnTo>
                  <a:pt x="147" y="1323"/>
                </a:lnTo>
                <a:lnTo>
                  <a:pt x="147" y="1849"/>
                </a:lnTo>
                <a:close/>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7" name="speech_5" title="Icon of two overlapping chat bubbles">
            <a:extLst>
              <a:ext uri="{FF2B5EF4-FFF2-40B4-BE49-F238E27FC236}">
                <a16:creationId xmlns:a16="http://schemas.microsoft.com/office/drawing/2014/main" id="{3E6235D4-49D5-4E06-97A4-39003B0AA071}"/>
              </a:ext>
            </a:extLst>
          </p:cNvPr>
          <p:cNvSpPr>
            <a:spLocks noChangeAspect="1" noEditPoints="1"/>
          </p:cNvSpPr>
          <p:nvPr/>
        </p:nvSpPr>
        <p:spPr bwMode="auto">
          <a:xfrm>
            <a:off x="1290311" y="721868"/>
            <a:ext cx="717275" cy="560832"/>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905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175431424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DD20-6B6B-40EB-A952-D5B80D1DBF03}"/>
              </a:ext>
            </a:extLst>
          </p:cNvPr>
          <p:cNvSpPr>
            <a:spLocks noGrp="1"/>
          </p:cNvSpPr>
          <p:nvPr>
            <p:ph type="title"/>
          </p:nvPr>
        </p:nvSpPr>
        <p:spPr/>
        <p:txBody>
          <a:bodyPr/>
          <a:lstStyle/>
          <a:p>
            <a:r>
              <a:rPr lang="en-US"/>
              <a:t>Telefonica AURA</a:t>
            </a:r>
          </a:p>
        </p:txBody>
      </p:sp>
      <p:pic>
        <p:nvPicPr>
          <p:cNvPr id="5" name="Picture 4">
            <a:extLst>
              <a:ext uri="{FF2B5EF4-FFF2-40B4-BE49-F238E27FC236}">
                <a16:creationId xmlns:a16="http://schemas.microsoft.com/office/drawing/2014/main" id="{DEE3ED25-A4C3-4F67-B8F6-17F46D2EA5F0}"/>
              </a:ext>
            </a:extLst>
          </p:cNvPr>
          <p:cNvPicPr>
            <a:picLocks noChangeAspect="1"/>
          </p:cNvPicPr>
          <p:nvPr/>
        </p:nvPicPr>
        <p:blipFill>
          <a:blip r:embed="rId3"/>
          <a:stretch>
            <a:fillRect/>
          </a:stretch>
        </p:blipFill>
        <p:spPr>
          <a:xfrm>
            <a:off x="4356101" y="314045"/>
            <a:ext cx="7539038" cy="1713739"/>
          </a:xfrm>
          <a:prstGeom prst="rect">
            <a:avLst/>
          </a:prstGeom>
          <a:ln>
            <a:noFill/>
          </a:ln>
          <a:effectLst>
            <a:outerShdw blurRad="38100" algn="ctr" rotWithShape="0">
              <a:prstClr val="black">
                <a:alpha val="30000"/>
              </a:prstClr>
            </a:outerShdw>
          </a:effectLst>
        </p:spPr>
      </p:pic>
      <p:pic>
        <p:nvPicPr>
          <p:cNvPr id="6" name="Picture 5">
            <a:extLst>
              <a:ext uri="{FF2B5EF4-FFF2-40B4-BE49-F238E27FC236}">
                <a16:creationId xmlns:a16="http://schemas.microsoft.com/office/drawing/2014/main" id="{AE3C4BE9-6700-4A8E-BF6D-449590B8F6C7}"/>
              </a:ext>
            </a:extLst>
          </p:cNvPr>
          <p:cNvPicPr>
            <a:picLocks noChangeAspect="1"/>
          </p:cNvPicPr>
          <p:nvPr/>
        </p:nvPicPr>
        <p:blipFill>
          <a:blip r:embed="rId4"/>
          <a:stretch>
            <a:fillRect/>
          </a:stretch>
        </p:blipFill>
        <p:spPr>
          <a:xfrm>
            <a:off x="4356100" y="2175783"/>
            <a:ext cx="7539038" cy="2087002"/>
          </a:xfrm>
          <a:prstGeom prst="rect">
            <a:avLst/>
          </a:prstGeom>
          <a:ln>
            <a:noFill/>
          </a:ln>
          <a:effectLst>
            <a:outerShdw blurRad="38100" algn="ctr" rotWithShape="0">
              <a:prstClr val="black">
                <a:alpha val="30000"/>
              </a:prstClr>
            </a:outerShdw>
          </a:effectLst>
        </p:spPr>
      </p:pic>
      <p:pic>
        <p:nvPicPr>
          <p:cNvPr id="7" name="Picture 6">
            <a:extLst>
              <a:ext uri="{FF2B5EF4-FFF2-40B4-BE49-F238E27FC236}">
                <a16:creationId xmlns:a16="http://schemas.microsoft.com/office/drawing/2014/main" id="{C3D88C17-51D4-4FB5-AC00-F5EAA047FB4E}"/>
              </a:ext>
            </a:extLst>
          </p:cNvPr>
          <p:cNvPicPr>
            <a:picLocks noChangeAspect="1"/>
          </p:cNvPicPr>
          <p:nvPr/>
        </p:nvPicPr>
        <p:blipFill>
          <a:blip r:embed="rId5"/>
          <a:stretch>
            <a:fillRect/>
          </a:stretch>
        </p:blipFill>
        <p:spPr>
          <a:xfrm>
            <a:off x="4356101" y="4410785"/>
            <a:ext cx="7539038" cy="2153528"/>
          </a:xfrm>
          <a:prstGeom prst="rect">
            <a:avLst/>
          </a:prstGeom>
          <a:ln>
            <a:noFill/>
          </a:ln>
          <a:effectLst>
            <a:outerShdw blurRad="38100" algn="ctr" rotWithShape="0">
              <a:prstClr val="black">
                <a:alpha val="30000"/>
              </a:prstClr>
            </a:outerShdw>
          </a:effectLst>
        </p:spPr>
      </p:pic>
    </p:spTree>
    <p:extLst>
      <p:ext uri="{BB962C8B-B14F-4D97-AF65-F5344CB8AC3E}">
        <p14:creationId xmlns:p14="http://schemas.microsoft.com/office/powerpoint/2010/main" val="2397571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0082" y="501044"/>
            <a:ext cx="6305445" cy="5854324"/>
          </a:xfrm>
          <a:prstGeom prst="rect">
            <a:avLst/>
          </a:prstGeom>
        </p:spPr>
      </p:pic>
      <p:sp>
        <p:nvSpPr>
          <p:cNvPr id="4" name="Title 3"/>
          <p:cNvSpPr>
            <a:spLocks noGrp="1"/>
          </p:cNvSpPr>
          <p:nvPr>
            <p:ph type="title"/>
          </p:nvPr>
        </p:nvSpPr>
        <p:spPr/>
        <p:txBody>
          <a:bodyPr/>
          <a:lstStyle/>
          <a:p>
            <a:r>
              <a:rPr lang="en-US"/>
              <a:t>Dixons Carphone</a:t>
            </a:r>
          </a:p>
        </p:txBody>
      </p:sp>
      <p:sp>
        <p:nvSpPr>
          <p:cNvPr id="7" name="Rectangle 6">
            <a:extLst>
              <a:ext uri="{FF2B5EF4-FFF2-40B4-BE49-F238E27FC236}">
                <a16:creationId xmlns:a16="http://schemas.microsoft.com/office/drawing/2014/main" id="{B75D7AF3-0915-418A-9BC3-419A09F0D970}"/>
              </a:ext>
            </a:extLst>
          </p:cNvPr>
          <p:cNvSpPr/>
          <p:nvPr/>
        </p:nvSpPr>
        <p:spPr bwMode="auto">
          <a:xfrm>
            <a:off x="5008563" y="292100"/>
            <a:ext cx="6889749" cy="6272213"/>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7BA17412-3981-4193-AD03-5DEDDC178DBD}"/>
              </a:ext>
            </a:extLst>
          </p:cNvPr>
          <p:cNvSpPr txBox="1">
            <a:spLocks/>
          </p:cNvSpPr>
          <p:nvPr/>
        </p:nvSpPr>
        <p:spPr>
          <a:xfrm>
            <a:off x="588263" y="2033722"/>
            <a:ext cx="4168121" cy="2942344"/>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225">
              <a:lnSpc>
                <a:spcPct val="90000"/>
              </a:lnSpc>
              <a:spcBef>
                <a:spcPts val="2400"/>
              </a:spcBef>
              <a:buSzTx/>
              <a:buNone/>
              <a:defRPr/>
            </a:pPr>
            <a:r>
              <a:rPr lang="en-US" sz="2400">
                <a:gradFill>
                  <a:gsLst>
                    <a:gs pos="5594">
                      <a:schemeClr val="tx1"/>
                    </a:gs>
                    <a:gs pos="13986">
                      <a:schemeClr val="tx1"/>
                    </a:gs>
                  </a:gsLst>
                  <a:lin ang="5400000" scaled="0"/>
                </a:gradFill>
                <a:latin typeface="+mn-lt"/>
                <a:cs typeface="Segoe UI Light" panose="020B0502040204020203" pitchFamily="34" charset="0"/>
              </a:rPr>
              <a:t>A bot that interacts with </a:t>
            </a:r>
            <a:br>
              <a:rPr lang="en-US" sz="2400">
                <a:gradFill>
                  <a:gsLst>
                    <a:gs pos="5594">
                      <a:schemeClr val="tx1"/>
                    </a:gs>
                    <a:gs pos="13986">
                      <a:schemeClr val="tx1"/>
                    </a:gs>
                  </a:gsLst>
                  <a:lin ang="5400000" scaled="0"/>
                </a:gradFill>
                <a:latin typeface="+mn-lt"/>
                <a:cs typeface="Segoe UI Light" panose="020B0502040204020203" pitchFamily="34" charset="0"/>
              </a:rPr>
            </a:br>
            <a:r>
              <a:rPr lang="en-US" sz="2400">
                <a:gradFill>
                  <a:gsLst>
                    <a:gs pos="5594">
                      <a:schemeClr val="tx1"/>
                    </a:gs>
                    <a:gs pos="13986">
                      <a:schemeClr val="tx1"/>
                    </a:gs>
                  </a:gsLst>
                  <a:lin ang="5400000" scaled="0"/>
                </a:gradFill>
                <a:latin typeface="+mn-lt"/>
                <a:cs typeface="Segoe UI Light" panose="020B0502040204020203" pitchFamily="34" charset="0"/>
              </a:rPr>
              <a:t>customers online</a:t>
            </a:r>
          </a:p>
          <a:p>
            <a:pPr marL="0" lvl="0" indent="0" defTabSz="914225">
              <a:lnSpc>
                <a:spcPct val="90000"/>
              </a:lnSpc>
              <a:spcBef>
                <a:spcPts val="2400"/>
              </a:spcBef>
              <a:buSzTx/>
              <a:buNone/>
              <a:defRPr/>
            </a:pPr>
            <a:r>
              <a:rPr lang="en-US" sz="2400">
                <a:gradFill>
                  <a:gsLst>
                    <a:gs pos="5594">
                      <a:schemeClr val="tx1"/>
                    </a:gs>
                    <a:gs pos="13986">
                      <a:schemeClr val="tx1"/>
                    </a:gs>
                  </a:gsLst>
                  <a:lin ang="5400000" scaled="0"/>
                </a:gradFill>
                <a:latin typeface="+mn-lt"/>
                <a:cs typeface="Segoe UI Light" panose="020B0502040204020203" pitchFamily="34" charset="0"/>
              </a:rPr>
              <a:t>Integrate with “wish-list” </a:t>
            </a:r>
            <a:br>
              <a:rPr lang="en-US" sz="2400">
                <a:gradFill>
                  <a:gsLst>
                    <a:gs pos="5594">
                      <a:schemeClr val="tx1"/>
                    </a:gs>
                    <a:gs pos="13986">
                      <a:schemeClr val="tx1"/>
                    </a:gs>
                  </a:gsLst>
                  <a:lin ang="5400000" scaled="0"/>
                </a:gradFill>
                <a:latin typeface="+mn-lt"/>
                <a:cs typeface="Segoe UI Light" panose="020B0502040204020203" pitchFamily="34" charset="0"/>
              </a:rPr>
            </a:br>
            <a:r>
              <a:rPr lang="en-US" sz="2400">
                <a:gradFill>
                  <a:gsLst>
                    <a:gs pos="5594">
                      <a:schemeClr val="tx1"/>
                    </a:gs>
                    <a:gs pos="13986">
                      <a:schemeClr val="tx1"/>
                    </a:gs>
                  </a:gsLst>
                  <a:lin ang="5400000" scaled="0"/>
                </a:gradFill>
                <a:latin typeface="+mn-lt"/>
                <a:cs typeface="Segoe UI Light" panose="020B0502040204020203" pitchFamily="34" charset="0"/>
              </a:rPr>
              <a:t>feature and hand off to </a:t>
            </a:r>
            <a:br>
              <a:rPr lang="en-US" sz="2400">
                <a:gradFill>
                  <a:gsLst>
                    <a:gs pos="5594">
                      <a:schemeClr val="tx1"/>
                    </a:gs>
                    <a:gs pos="13986">
                      <a:schemeClr val="tx1"/>
                    </a:gs>
                  </a:gsLst>
                  <a:lin ang="5400000" scaled="0"/>
                </a:gradFill>
                <a:latin typeface="+mn-lt"/>
                <a:cs typeface="Segoe UI Light" panose="020B0502040204020203" pitchFamily="34" charset="0"/>
              </a:rPr>
            </a:br>
            <a:r>
              <a:rPr lang="en-US" sz="2400">
                <a:gradFill>
                  <a:gsLst>
                    <a:gs pos="5594">
                      <a:schemeClr val="tx1"/>
                    </a:gs>
                    <a:gs pos="13986">
                      <a:schemeClr val="tx1"/>
                    </a:gs>
                  </a:gsLst>
                  <a:lin ang="5400000" scaled="0"/>
                </a:gradFill>
                <a:latin typeface="+mn-lt"/>
                <a:cs typeface="Segoe UI Light" panose="020B0502040204020203" pitchFamily="34" charset="0"/>
              </a:rPr>
              <a:t>humans when needed</a:t>
            </a:r>
          </a:p>
          <a:p>
            <a:pPr marL="0" lvl="0" indent="0" defTabSz="914225">
              <a:lnSpc>
                <a:spcPct val="90000"/>
              </a:lnSpc>
              <a:spcBef>
                <a:spcPts val="2400"/>
              </a:spcBef>
              <a:buSzTx/>
              <a:buNone/>
              <a:defRPr/>
            </a:pPr>
            <a:r>
              <a:rPr lang="en-US" sz="2400">
                <a:gradFill>
                  <a:gsLst>
                    <a:gs pos="5594">
                      <a:schemeClr val="tx1"/>
                    </a:gs>
                    <a:gs pos="13986">
                      <a:schemeClr val="tx1"/>
                    </a:gs>
                  </a:gsLst>
                  <a:lin ang="5400000" scaled="0"/>
                </a:gradFill>
                <a:latin typeface="+mn-lt"/>
                <a:cs typeface="Segoe UI Light" panose="020B0502040204020203" pitchFamily="34" charset="0"/>
              </a:rPr>
              <a:t>Seamless online and </a:t>
            </a:r>
            <a:br>
              <a:rPr lang="en-US" sz="2400">
                <a:gradFill>
                  <a:gsLst>
                    <a:gs pos="5594">
                      <a:schemeClr val="tx1"/>
                    </a:gs>
                    <a:gs pos="13986">
                      <a:schemeClr val="tx1"/>
                    </a:gs>
                  </a:gsLst>
                  <a:lin ang="5400000" scaled="0"/>
                </a:gradFill>
                <a:latin typeface="+mn-lt"/>
                <a:cs typeface="Segoe UI Light" panose="020B0502040204020203" pitchFamily="34" charset="0"/>
              </a:rPr>
            </a:br>
            <a:r>
              <a:rPr lang="en-US" sz="2400">
                <a:gradFill>
                  <a:gsLst>
                    <a:gs pos="5594">
                      <a:schemeClr val="tx1"/>
                    </a:gs>
                    <a:gs pos="13986">
                      <a:schemeClr val="tx1"/>
                    </a:gs>
                  </a:gsLst>
                  <a:lin ang="5400000" scaled="0"/>
                </a:gradFill>
                <a:latin typeface="+mn-lt"/>
                <a:cs typeface="Segoe UI Light" panose="020B0502040204020203" pitchFamily="34" charset="0"/>
              </a:rPr>
              <a:t>in-store experience</a:t>
            </a:r>
          </a:p>
        </p:txBody>
      </p:sp>
    </p:spTree>
    <p:extLst>
      <p:ext uri="{BB962C8B-B14F-4D97-AF65-F5344CB8AC3E}">
        <p14:creationId xmlns:p14="http://schemas.microsoft.com/office/powerpoint/2010/main" val="892237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9C501B7-FBF4-4EFD-A0A8-4563EBC063C0}"/>
              </a:ext>
            </a:extLst>
          </p:cNvPr>
          <p:cNvSpPr>
            <a:spLocks noGrp="1"/>
          </p:cNvSpPr>
          <p:nvPr>
            <p:ph type="title"/>
          </p:nvPr>
        </p:nvSpPr>
        <p:spPr>
          <a:xfrm>
            <a:off x="588262" y="457200"/>
            <a:ext cx="11018520" cy="553998"/>
          </a:xfrm>
        </p:spPr>
        <p:txBody>
          <a:bodyPr/>
          <a:lstStyle/>
          <a:p>
            <a:r>
              <a:rPr lang="en-US"/>
              <a:t>Extensible</a:t>
            </a:r>
          </a:p>
        </p:txBody>
      </p:sp>
      <p:sp>
        <p:nvSpPr>
          <p:cNvPr id="13" name="Rectangle 12">
            <a:extLst>
              <a:ext uri="{FF2B5EF4-FFF2-40B4-BE49-F238E27FC236}">
                <a16:creationId xmlns:a16="http://schemas.microsoft.com/office/drawing/2014/main" id="{DBFDEB3F-04BC-4CED-AEF5-FD2F4E9F8325}"/>
              </a:ext>
            </a:extLst>
          </p:cNvPr>
          <p:cNvSpPr/>
          <p:nvPr/>
        </p:nvSpPr>
        <p:spPr>
          <a:xfrm>
            <a:off x="588262" y="1444276"/>
            <a:ext cx="11021126" cy="872034"/>
          </a:xfrm>
          <a:prstGeom prst="rect">
            <a:avLst/>
          </a:prstGeom>
        </p:spPr>
        <p:txBody>
          <a:bodyPr wrap="square" lIns="0" tIns="0" rIns="0" bIns="0">
            <a:spAutoFit/>
          </a:bodyPr>
          <a:lstStyle/>
          <a:p>
            <a:pPr lvl="0" defTabSz="932742">
              <a:lnSpc>
                <a:spcPct val="90000"/>
              </a:lnSpc>
              <a:spcBef>
                <a:spcPts val="600"/>
              </a:spcBef>
              <a:buSzPct val="90000"/>
            </a:pPr>
            <a:r>
              <a:rPr lang="en-US" sz="1800">
                <a:gradFill>
                  <a:gsLst>
                    <a:gs pos="1250">
                      <a:schemeClr val="tx1"/>
                    </a:gs>
                    <a:gs pos="100000">
                      <a:schemeClr val="tx1"/>
                    </a:gs>
                  </a:gsLst>
                  <a:lin ang="5400000" scaled="0"/>
                </a:gradFill>
                <a:cs typeface="Segoe UI Semilight" panose="020B0402040204020203" pitchFamily="34" charset="0"/>
              </a:rPr>
              <a:t>Middleware extends bot’s environment and behavior</a:t>
            </a:r>
          </a:p>
          <a:p>
            <a:pPr marL="185738" lvl="0" indent="-185738" defTabSz="932742">
              <a:lnSpc>
                <a:spcPct val="90000"/>
              </a:lnSpc>
              <a:spcBef>
                <a:spcPts val="600"/>
              </a:spcBef>
              <a:buSzPct val="100000"/>
              <a:buFont typeface="Arial" panose="020B0604020202020204" pitchFamily="34" charset="0"/>
              <a:buChar char="•"/>
            </a:pPr>
            <a:r>
              <a:rPr lang="en-US" sz="1600">
                <a:gradFill>
                  <a:gsLst>
                    <a:gs pos="1250">
                      <a:schemeClr val="tx1"/>
                    </a:gs>
                    <a:gs pos="100000">
                      <a:schemeClr val="tx1"/>
                    </a:gs>
                  </a:gsLst>
                  <a:lin ang="5400000" scaled="0"/>
                </a:gradFill>
                <a:cs typeface="Segoe UI Semilight" panose="020B0402040204020203" pitchFamily="34" charset="0"/>
              </a:rPr>
              <a:t>Uniform concept across platforms</a:t>
            </a:r>
          </a:p>
          <a:p>
            <a:pPr marL="185738" lvl="0" indent="-185738" defTabSz="932742">
              <a:lnSpc>
                <a:spcPct val="90000"/>
              </a:lnSpc>
              <a:spcBef>
                <a:spcPts val="600"/>
              </a:spcBef>
              <a:buSzPct val="100000"/>
              <a:buFont typeface="Arial" panose="020B0604020202020204" pitchFamily="34" charset="0"/>
              <a:buChar char="•"/>
            </a:pPr>
            <a:r>
              <a:rPr lang="en-US" sz="1600">
                <a:gradFill>
                  <a:gsLst>
                    <a:gs pos="1250">
                      <a:schemeClr val="tx1"/>
                    </a:gs>
                    <a:gs pos="100000">
                      <a:schemeClr val="tx1"/>
                    </a:gs>
                  </a:gsLst>
                  <a:lin ang="5400000" scaled="0"/>
                </a:gradFill>
                <a:cs typeface="Segoe UI Semilight" panose="020B0402040204020203" pitchFamily="34" charset="0"/>
              </a:rPr>
              <a:t>Annotating/processing/transforming activities</a:t>
            </a:r>
          </a:p>
        </p:txBody>
      </p:sp>
      <p:sp>
        <p:nvSpPr>
          <p:cNvPr id="15" name="TextBox 14">
            <a:extLst>
              <a:ext uri="{FF2B5EF4-FFF2-40B4-BE49-F238E27FC236}">
                <a16:creationId xmlns:a16="http://schemas.microsoft.com/office/drawing/2014/main" id="{84A2AE41-C01F-4B23-BE7B-8C079F84609F}"/>
              </a:ext>
            </a:extLst>
          </p:cNvPr>
          <p:cNvSpPr txBox="1"/>
          <p:nvPr/>
        </p:nvSpPr>
        <p:spPr>
          <a:xfrm>
            <a:off x="584200" y="2776593"/>
            <a:ext cx="4424363" cy="221599"/>
          </a:xfrm>
          <a:prstGeom prst="rect">
            <a:avLst/>
          </a:prstGeom>
        </p:spPr>
        <p:txBody>
          <a:bodyPr wrap="square" lIns="0" tIns="0" rIns="0" bIns="0">
            <a:spAutoFit/>
          </a:bodyPr>
          <a:lstStyle>
            <a:defPPr>
              <a:defRPr lang="en-US"/>
            </a:defPPr>
            <a:lvl1pPr lvl="0" defTabSz="932742">
              <a:spcBef>
                <a:spcPct val="20000"/>
              </a:spcBef>
              <a:buSzPct val="90000"/>
              <a:defRPr sz="1800">
                <a:cs typeface="Segoe UI Semilight" panose="020B0402040204020203" pitchFamily="34" charset="0"/>
              </a:defRPr>
            </a:lvl1pPr>
          </a:lstStyle>
          <a:p>
            <a:pPr>
              <a:lnSpc>
                <a:spcPct val="90000"/>
              </a:lnSpc>
            </a:pPr>
            <a:r>
              <a:rPr lang="en-US" sz="1600">
                <a:gradFill>
                  <a:gsLst>
                    <a:gs pos="1748">
                      <a:schemeClr val="tx1"/>
                    </a:gs>
                    <a:gs pos="10490">
                      <a:schemeClr val="tx1"/>
                    </a:gs>
                  </a:gsLst>
                  <a:lin ang="5400000" scaled="0"/>
                </a:gradFill>
                <a:latin typeface="+mj-lt"/>
              </a:rPr>
              <a:t>Adding Machine Translation</a:t>
            </a:r>
          </a:p>
        </p:txBody>
      </p:sp>
      <p:pic>
        <p:nvPicPr>
          <p:cNvPr id="4" name="Picture 3">
            <a:extLst>
              <a:ext uri="{FF2B5EF4-FFF2-40B4-BE49-F238E27FC236}">
                <a16:creationId xmlns:a16="http://schemas.microsoft.com/office/drawing/2014/main" id="{9AF31419-0393-4F8E-8319-CF491BDE08A8}"/>
              </a:ext>
            </a:extLst>
          </p:cNvPr>
          <p:cNvPicPr>
            <a:picLocks noChangeAspect="1"/>
          </p:cNvPicPr>
          <p:nvPr/>
        </p:nvPicPr>
        <p:blipFill>
          <a:blip r:embed="rId3"/>
          <a:stretch>
            <a:fillRect/>
          </a:stretch>
        </p:blipFill>
        <p:spPr>
          <a:xfrm>
            <a:off x="592089" y="3163654"/>
            <a:ext cx="4703031" cy="2219888"/>
          </a:xfrm>
          <a:prstGeom prst="rect">
            <a:avLst/>
          </a:prstGeom>
          <a:ln>
            <a:noFill/>
          </a:ln>
          <a:effectLst>
            <a:outerShdw blurRad="38100" algn="ctr" rotWithShape="0">
              <a:prstClr val="black">
                <a:alpha val="30000"/>
              </a:prstClr>
            </a:outerShdw>
          </a:effectLst>
        </p:spPr>
      </p:pic>
      <p:sp>
        <p:nvSpPr>
          <p:cNvPr id="18" name="TextBox 17">
            <a:extLst>
              <a:ext uri="{FF2B5EF4-FFF2-40B4-BE49-F238E27FC236}">
                <a16:creationId xmlns:a16="http://schemas.microsoft.com/office/drawing/2014/main" id="{34942F40-B136-46F5-9F74-EBDCE9B19A5A}"/>
              </a:ext>
            </a:extLst>
          </p:cNvPr>
          <p:cNvSpPr txBox="1"/>
          <p:nvPr/>
        </p:nvSpPr>
        <p:spPr>
          <a:xfrm>
            <a:off x="5523403" y="2776593"/>
            <a:ext cx="5426285" cy="221599"/>
          </a:xfrm>
          <a:prstGeom prst="rect">
            <a:avLst/>
          </a:prstGeom>
        </p:spPr>
        <p:txBody>
          <a:bodyPr wrap="square" lIns="0" tIns="0" rIns="0" bIns="0">
            <a:spAutoFit/>
          </a:bodyPr>
          <a:lstStyle>
            <a:defPPr>
              <a:defRPr lang="en-US"/>
            </a:defPPr>
            <a:lvl1pPr lvl="0" defTabSz="932742">
              <a:spcBef>
                <a:spcPct val="20000"/>
              </a:spcBef>
              <a:buSzPct val="90000"/>
              <a:defRPr sz="1800">
                <a:cs typeface="Segoe UI Semilight" panose="020B0402040204020203" pitchFamily="34" charset="0"/>
              </a:defRPr>
            </a:lvl1pPr>
          </a:lstStyle>
          <a:p>
            <a:pPr>
              <a:lnSpc>
                <a:spcPct val="90000"/>
              </a:lnSpc>
            </a:pPr>
            <a:r>
              <a:rPr lang="en-GB" sz="1600">
                <a:gradFill>
                  <a:gsLst>
                    <a:gs pos="1748">
                      <a:schemeClr val="tx1"/>
                    </a:gs>
                    <a:gs pos="10490">
                      <a:schemeClr val="tx1"/>
                    </a:gs>
                  </a:gsLst>
                  <a:lin ang="5400000" scaled="0"/>
                </a:gradFill>
                <a:latin typeface="+mj-lt"/>
              </a:rPr>
              <a:t>Standard Middleware Calling Pattern</a:t>
            </a:r>
          </a:p>
        </p:txBody>
      </p:sp>
      <p:cxnSp>
        <p:nvCxnSpPr>
          <p:cNvPr id="42" name="Straight Connector 41">
            <a:extLst>
              <a:ext uri="{FF2B5EF4-FFF2-40B4-BE49-F238E27FC236}">
                <a16:creationId xmlns:a16="http://schemas.microsoft.com/office/drawing/2014/main" id="{B3957FB9-2E6A-4FEC-8004-6F6A0E9DD83E}"/>
              </a:ext>
            </a:extLst>
          </p:cNvPr>
          <p:cNvCxnSpPr>
            <a:cxnSpLocks/>
          </p:cNvCxnSpPr>
          <p:nvPr/>
        </p:nvCxnSpPr>
        <p:spPr>
          <a:xfrm>
            <a:off x="584200" y="2546452"/>
            <a:ext cx="10369550" cy="0"/>
          </a:xfrm>
          <a:prstGeom prst="line">
            <a:avLst/>
          </a:prstGeom>
          <a:ln w="19050">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create" title="Icon of a pencil with an arrow around it pointing counterclockwise">
            <a:extLst>
              <a:ext uri="{FF2B5EF4-FFF2-40B4-BE49-F238E27FC236}">
                <a16:creationId xmlns:a16="http://schemas.microsoft.com/office/drawing/2014/main" id="{AB9A99BC-F286-4316-B670-492C9AA68201}"/>
              </a:ext>
            </a:extLst>
          </p:cNvPr>
          <p:cNvSpPr>
            <a:spLocks noChangeAspect="1" noEditPoints="1"/>
          </p:cNvSpPr>
          <p:nvPr/>
        </p:nvSpPr>
        <p:spPr bwMode="auto">
          <a:xfrm>
            <a:off x="11600033" y="1525961"/>
            <a:ext cx="244141" cy="239117"/>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Manufacturing_E99C" title="Icon of a robotic arm">
            <a:extLst>
              <a:ext uri="{FF2B5EF4-FFF2-40B4-BE49-F238E27FC236}">
                <a16:creationId xmlns:a16="http://schemas.microsoft.com/office/drawing/2014/main" id="{9C61D0E1-AFAE-4D55-9815-F5410EE86B9B}"/>
              </a:ext>
            </a:extLst>
          </p:cNvPr>
          <p:cNvSpPr>
            <a:spLocks noChangeAspect="1" noEditPoints="1"/>
          </p:cNvSpPr>
          <p:nvPr/>
        </p:nvSpPr>
        <p:spPr bwMode="auto">
          <a:xfrm>
            <a:off x="11567491" y="2206525"/>
            <a:ext cx="309227" cy="302281"/>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st_4" title="Icon of a checklist">
            <a:extLst>
              <a:ext uri="{FF2B5EF4-FFF2-40B4-BE49-F238E27FC236}">
                <a16:creationId xmlns:a16="http://schemas.microsoft.com/office/drawing/2014/main" id="{5F6C48F9-C68C-4939-B913-9CA843FFE62D}"/>
              </a:ext>
            </a:extLst>
          </p:cNvPr>
          <p:cNvSpPr>
            <a:spLocks noChangeAspect="1" noEditPoints="1"/>
          </p:cNvSpPr>
          <p:nvPr/>
        </p:nvSpPr>
        <p:spPr bwMode="auto">
          <a:xfrm>
            <a:off x="11583254" y="2975962"/>
            <a:ext cx="277697" cy="187693"/>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Browser_3" title="Icon of a browser window with an arrow pointing from the outside to the center">
            <a:extLst>
              <a:ext uri="{FF2B5EF4-FFF2-40B4-BE49-F238E27FC236}">
                <a16:creationId xmlns:a16="http://schemas.microsoft.com/office/drawing/2014/main" id="{B40D65E2-A10A-4D65-82B3-54E9BE254ED6}"/>
              </a:ext>
            </a:extLst>
          </p:cNvPr>
          <p:cNvSpPr>
            <a:spLocks noChangeAspect="1" noEditPoints="1"/>
          </p:cNvSpPr>
          <p:nvPr/>
        </p:nvSpPr>
        <p:spPr bwMode="auto">
          <a:xfrm>
            <a:off x="11602721" y="3668399"/>
            <a:ext cx="238764" cy="2271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Org_ECA6" title="Icon of three boxes in a bracket chart">
            <a:extLst>
              <a:ext uri="{FF2B5EF4-FFF2-40B4-BE49-F238E27FC236}">
                <a16:creationId xmlns:a16="http://schemas.microsoft.com/office/drawing/2014/main" id="{0B02D134-F740-45E7-8DE5-058B063B4F8F}"/>
              </a:ext>
            </a:extLst>
          </p:cNvPr>
          <p:cNvSpPr>
            <a:spLocks noChangeAspect="1" noEditPoints="1"/>
          </p:cNvSpPr>
          <p:nvPr/>
        </p:nvSpPr>
        <p:spPr bwMode="auto">
          <a:xfrm>
            <a:off x="11608603" y="4380542"/>
            <a:ext cx="226997" cy="2271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8" name="PageEdit_EFB8" title="Icon of a document with a pencil on top of it">
            <a:extLst>
              <a:ext uri="{FF2B5EF4-FFF2-40B4-BE49-F238E27FC236}">
                <a16:creationId xmlns:a16="http://schemas.microsoft.com/office/drawing/2014/main" id="{3CB9896F-5F48-48A0-92D8-6A6C65BCECCF}"/>
              </a:ext>
            </a:extLst>
          </p:cNvPr>
          <p:cNvSpPr>
            <a:spLocks noChangeAspect="1" noEditPoints="1"/>
          </p:cNvSpPr>
          <p:nvPr/>
        </p:nvSpPr>
        <p:spPr bwMode="auto">
          <a:xfrm>
            <a:off x="11648183" y="5097284"/>
            <a:ext cx="193639" cy="206462"/>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a:extLst>
              <a:ext uri="{FF2B5EF4-FFF2-40B4-BE49-F238E27FC236}">
                <a16:creationId xmlns:a16="http://schemas.microsoft.com/office/drawing/2014/main" id="{63AB44DB-87D3-4A5B-9B2A-959FDE622F61}"/>
              </a:ext>
            </a:extLst>
          </p:cNvPr>
          <p:cNvGrpSpPr/>
          <p:nvPr/>
        </p:nvGrpSpPr>
        <p:grpSpPr>
          <a:xfrm>
            <a:off x="5523403" y="3163654"/>
            <a:ext cx="5430347" cy="3108960"/>
            <a:chOff x="5523403" y="3163654"/>
            <a:chExt cx="5430347" cy="3108960"/>
          </a:xfrm>
        </p:grpSpPr>
        <p:sp>
          <p:nvSpPr>
            <p:cNvPr id="25" name="Rectangle 24">
              <a:extLst>
                <a:ext uri="{FF2B5EF4-FFF2-40B4-BE49-F238E27FC236}">
                  <a16:creationId xmlns:a16="http://schemas.microsoft.com/office/drawing/2014/main" id="{D6C577D8-404D-46EF-93F0-E0C4802ECE03}"/>
                </a:ext>
              </a:extLst>
            </p:cNvPr>
            <p:cNvSpPr/>
            <p:nvPr/>
          </p:nvSpPr>
          <p:spPr bwMode="auto">
            <a:xfrm>
              <a:off x="5720358" y="3346534"/>
              <a:ext cx="822960" cy="365760"/>
            </a:xfrm>
            <a:prstGeom prst="rect">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472" fontAlgn="base">
                <a:spcBef>
                  <a:spcPct val="0"/>
                </a:spcBef>
                <a:spcAft>
                  <a:spcPts val="300"/>
                </a:spcAft>
              </a:pPr>
              <a:r>
                <a:rPr lang="en-GB" sz="1200">
                  <a:gradFill>
                    <a:gsLst>
                      <a:gs pos="23427">
                        <a:schemeClr val="tx1"/>
                      </a:gs>
                      <a:gs pos="36364">
                        <a:schemeClr val="tx1"/>
                      </a:gs>
                    </a:gsLst>
                    <a:lin ang="5400000" scaled="0"/>
                  </a:gradFill>
                  <a:cs typeface="Segoe UI" pitchFamily="34" charset="0"/>
                </a:rPr>
                <a:t>Request</a:t>
              </a:r>
            </a:p>
          </p:txBody>
        </p:sp>
        <p:sp>
          <p:nvSpPr>
            <p:cNvPr id="26" name="Rectangle 25">
              <a:extLst>
                <a:ext uri="{FF2B5EF4-FFF2-40B4-BE49-F238E27FC236}">
                  <a16:creationId xmlns:a16="http://schemas.microsoft.com/office/drawing/2014/main" id="{6B572DA8-EDFA-46B4-8D2D-132D88E22A02}"/>
                </a:ext>
              </a:extLst>
            </p:cNvPr>
            <p:cNvSpPr/>
            <p:nvPr/>
          </p:nvSpPr>
          <p:spPr bwMode="auto">
            <a:xfrm>
              <a:off x="5720358" y="5723974"/>
              <a:ext cx="822960" cy="365760"/>
            </a:xfrm>
            <a:prstGeom prst="rect">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472" fontAlgn="base">
                <a:spcBef>
                  <a:spcPct val="0"/>
                </a:spcBef>
                <a:spcAft>
                  <a:spcPts val="300"/>
                </a:spcAft>
              </a:pPr>
              <a:r>
                <a:rPr lang="en-GB" sz="1200">
                  <a:gradFill>
                    <a:gsLst>
                      <a:gs pos="23427">
                        <a:schemeClr val="tx1"/>
                      </a:gs>
                      <a:gs pos="36364">
                        <a:schemeClr val="tx1"/>
                      </a:gs>
                    </a:gsLst>
                    <a:lin ang="5400000" scaled="0"/>
                  </a:gradFill>
                  <a:cs typeface="Segoe UI" pitchFamily="34" charset="0"/>
                </a:rPr>
                <a:t>Response</a:t>
              </a:r>
            </a:p>
          </p:txBody>
        </p:sp>
        <p:sp>
          <p:nvSpPr>
            <p:cNvPr id="27" name="Rectangle 26">
              <a:extLst>
                <a:ext uri="{FF2B5EF4-FFF2-40B4-BE49-F238E27FC236}">
                  <a16:creationId xmlns:a16="http://schemas.microsoft.com/office/drawing/2014/main" id="{FBF18D5F-C5A4-4A79-BA8F-0C1395F1954E}"/>
                </a:ext>
              </a:extLst>
            </p:cNvPr>
            <p:cNvSpPr/>
            <p:nvPr/>
          </p:nvSpPr>
          <p:spPr bwMode="auto">
            <a:xfrm>
              <a:off x="6916101" y="3346534"/>
              <a:ext cx="1191594" cy="27432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32472" fontAlgn="base">
                <a:spcBef>
                  <a:spcPct val="0"/>
                </a:spcBef>
                <a:spcAft>
                  <a:spcPts val="300"/>
                </a:spcAft>
              </a:pPr>
              <a:r>
                <a:rPr lang="en-GB" sz="1200">
                  <a:gradFill>
                    <a:gsLst>
                      <a:gs pos="10490">
                        <a:schemeClr val="bg1"/>
                      </a:gs>
                      <a:gs pos="23427">
                        <a:schemeClr val="bg1"/>
                      </a:gs>
                    </a:gsLst>
                    <a:lin ang="5400000" scaled="0"/>
                  </a:gradFill>
                  <a:latin typeface="+mj-lt"/>
                  <a:cs typeface="Segoe UI" pitchFamily="34" charset="0"/>
                </a:rPr>
                <a:t>Middleware 1</a:t>
              </a:r>
            </a:p>
            <a:p>
              <a:pPr algn="ctr" defTabSz="932472" fontAlgn="base">
                <a:spcBef>
                  <a:spcPct val="0"/>
                </a:spcBef>
                <a:spcAft>
                  <a:spcPts val="300"/>
                </a:spcAft>
              </a:pPr>
              <a:endParaRPr lang="en-GB" sz="1200">
                <a:gradFill>
                  <a:gsLst>
                    <a:gs pos="10490">
                      <a:schemeClr val="bg1"/>
                    </a:gs>
                    <a:gs pos="23427">
                      <a:schemeClr val="bg1"/>
                    </a:gs>
                  </a:gsLst>
                  <a:lin ang="5400000" scaled="0"/>
                </a:gradFill>
                <a:latin typeface="+mj-lt"/>
                <a:cs typeface="Segoe UI" pitchFamily="34" charset="0"/>
              </a:endParaRPr>
            </a:p>
            <a:p>
              <a:pPr defTabSz="932472" fontAlgn="base">
                <a:spcBef>
                  <a:spcPct val="0"/>
                </a:spcBef>
                <a:spcAft>
                  <a:spcPts val="300"/>
                </a:spcAft>
              </a:pPr>
              <a:r>
                <a:rPr lang="en-GB" sz="1200">
                  <a:gradFill>
                    <a:gsLst>
                      <a:gs pos="10490">
                        <a:schemeClr val="bg1"/>
                      </a:gs>
                      <a:gs pos="23427">
                        <a:schemeClr val="bg1"/>
                      </a:gs>
                    </a:gsLst>
                    <a:lin ang="5400000" scaled="0"/>
                  </a:gradFill>
                  <a:latin typeface="+mj-lt"/>
                  <a:cs typeface="Segoe UI" pitchFamily="34" charset="0"/>
                </a:rPr>
                <a:t>// logic</a:t>
              </a:r>
            </a:p>
            <a:p>
              <a:pPr defTabSz="932472" fontAlgn="base">
                <a:spcBef>
                  <a:spcPct val="0"/>
                </a:spcBef>
                <a:spcAft>
                  <a:spcPts val="300"/>
                </a:spcAft>
              </a:pPr>
              <a:endParaRPr lang="en-GB" sz="1200">
                <a:gradFill>
                  <a:gsLst>
                    <a:gs pos="10490">
                      <a:schemeClr val="bg1"/>
                    </a:gs>
                    <a:gs pos="23427">
                      <a:schemeClr val="bg1"/>
                    </a:gs>
                  </a:gsLst>
                  <a:lin ang="5400000" scaled="0"/>
                </a:gradFill>
                <a:latin typeface="+mj-lt"/>
                <a:cs typeface="Segoe UI" pitchFamily="34" charset="0"/>
              </a:endParaRPr>
            </a:p>
            <a:p>
              <a:pPr defTabSz="932472" fontAlgn="base">
                <a:spcBef>
                  <a:spcPct val="0"/>
                </a:spcBef>
                <a:spcAft>
                  <a:spcPts val="300"/>
                </a:spcAft>
              </a:pPr>
              <a:r>
                <a:rPr lang="en-GB" sz="1200">
                  <a:gradFill>
                    <a:gsLst>
                      <a:gs pos="10490">
                        <a:schemeClr val="bg1"/>
                      </a:gs>
                      <a:gs pos="23427">
                        <a:schemeClr val="bg1"/>
                      </a:gs>
                    </a:gsLst>
                    <a:lin ang="5400000" scaled="0"/>
                  </a:gradFill>
                  <a:latin typeface="+mj-lt"/>
                  <a:cs typeface="Segoe UI" pitchFamily="34" charset="0"/>
                </a:rPr>
                <a:t>Next();</a:t>
              </a:r>
            </a:p>
            <a:p>
              <a:pPr defTabSz="932472" fontAlgn="base">
                <a:spcBef>
                  <a:spcPct val="0"/>
                </a:spcBef>
                <a:spcAft>
                  <a:spcPts val="300"/>
                </a:spcAft>
              </a:pPr>
              <a:endParaRPr lang="en-GB" sz="1200">
                <a:gradFill>
                  <a:gsLst>
                    <a:gs pos="10490">
                      <a:schemeClr val="bg1"/>
                    </a:gs>
                    <a:gs pos="23427">
                      <a:schemeClr val="bg1"/>
                    </a:gs>
                  </a:gsLst>
                  <a:lin ang="5400000" scaled="0"/>
                </a:gradFill>
                <a:latin typeface="+mj-lt"/>
                <a:cs typeface="Segoe UI" pitchFamily="34" charset="0"/>
              </a:endParaRPr>
            </a:p>
            <a:p>
              <a:pPr defTabSz="932472" fontAlgn="base">
                <a:spcBef>
                  <a:spcPct val="0"/>
                </a:spcBef>
                <a:spcAft>
                  <a:spcPts val="300"/>
                </a:spcAft>
              </a:pPr>
              <a:endParaRPr lang="en-GB" sz="1200">
                <a:gradFill>
                  <a:gsLst>
                    <a:gs pos="10490">
                      <a:schemeClr val="bg1"/>
                    </a:gs>
                    <a:gs pos="23427">
                      <a:schemeClr val="bg1"/>
                    </a:gs>
                  </a:gsLst>
                  <a:lin ang="5400000" scaled="0"/>
                </a:gradFill>
                <a:latin typeface="+mj-lt"/>
                <a:cs typeface="Segoe UI" pitchFamily="34" charset="0"/>
              </a:endParaRPr>
            </a:p>
            <a:p>
              <a:pPr defTabSz="932472" fontAlgn="base">
                <a:spcBef>
                  <a:spcPct val="0"/>
                </a:spcBef>
                <a:spcAft>
                  <a:spcPts val="300"/>
                </a:spcAft>
              </a:pPr>
              <a:endParaRPr lang="en-GB" sz="1050">
                <a:gradFill>
                  <a:gsLst>
                    <a:gs pos="10490">
                      <a:schemeClr val="bg1"/>
                    </a:gs>
                    <a:gs pos="23427">
                      <a:schemeClr val="bg1"/>
                    </a:gs>
                  </a:gsLst>
                  <a:lin ang="5400000" scaled="0"/>
                </a:gradFill>
                <a:latin typeface="+mj-lt"/>
                <a:cs typeface="Segoe UI" pitchFamily="34" charset="0"/>
              </a:endParaRPr>
            </a:p>
            <a:p>
              <a:pPr defTabSz="932472" fontAlgn="base">
                <a:spcBef>
                  <a:spcPct val="0"/>
                </a:spcBef>
                <a:spcAft>
                  <a:spcPts val="300"/>
                </a:spcAft>
              </a:pPr>
              <a:endParaRPr lang="en-GB" sz="1200">
                <a:gradFill>
                  <a:gsLst>
                    <a:gs pos="10490">
                      <a:schemeClr val="bg1"/>
                    </a:gs>
                    <a:gs pos="23427">
                      <a:schemeClr val="bg1"/>
                    </a:gs>
                  </a:gsLst>
                  <a:lin ang="5400000" scaled="0"/>
                </a:gradFill>
                <a:latin typeface="+mj-lt"/>
                <a:cs typeface="Segoe UI" pitchFamily="34" charset="0"/>
              </a:endParaRPr>
            </a:p>
            <a:p>
              <a:pPr defTabSz="932472" fontAlgn="base">
                <a:spcBef>
                  <a:spcPct val="0"/>
                </a:spcBef>
                <a:spcAft>
                  <a:spcPts val="300"/>
                </a:spcAft>
              </a:pPr>
              <a:endParaRPr lang="en-GB" sz="1200">
                <a:gradFill>
                  <a:gsLst>
                    <a:gs pos="10490">
                      <a:schemeClr val="bg1"/>
                    </a:gs>
                    <a:gs pos="23427">
                      <a:schemeClr val="bg1"/>
                    </a:gs>
                  </a:gsLst>
                  <a:lin ang="5400000" scaled="0"/>
                </a:gradFill>
                <a:latin typeface="+mj-lt"/>
                <a:cs typeface="Segoe UI" pitchFamily="34" charset="0"/>
              </a:endParaRPr>
            </a:p>
            <a:p>
              <a:pPr defTabSz="932472" fontAlgn="base">
                <a:spcBef>
                  <a:spcPct val="0"/>
                </a:spcBef>
                <a:spcAft>
                  <a:spcPts val="300"/>
                </a:spcAft>
              </a:pPr>
              <a:r>
                <a:rPr lang="en-GB" sz="1200">
                  <a:gradFill>
                    <a:gsLst>
                      <a:gs pos="10490">
                        <a:schemeClr val="bg1"/>
                      </a:gs>
                      <a:gs pos="23427">
                        <a:schemeClr val="bg1"/>
                      </a:gs>
                    </a:gsLst>
                    <a:lin ang="5400000" scaled="0"/>
                  </a:gradFill>
                  <a:latin typeface="+mj-lt"/>
                  <a:cs typeface="Segoe UI" pitchFamily="34" charset="0"/>
                </a:rPr>
                <a:t>//more logic</a:t>
              </a:r>
            </a:p>
          </p:txBody>
        </p:sp>
        <p:sp>
          <p:nvSpPr>
            <p:cNvPr id="28" name="Rectangle 27">
              <a:extLst>
                <a:ext uri="{FF2B5EF4-FFF2-40B4-BE49-F238E27FC236}">
                  <a16:creationId xmlns:a16="http://schemas.microsoft.com/office/drawing/2014/main" id="{AEFC7B80-B997-49E5-884A-B185F2D6C91F}"/>
                </a:ext>
              </a:extLst>
            </p:cNvPr>
            <p:cNvSpPr/>
            <p:nvPr/>
          </p:nvSpPr>
          <p:spPr bwMode="auto">
            <a:xfrm>
              <a:off x="8245968" y="3346534"/>
              <a:ext cx="1191594" cy="27432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32472" fontAlgn="base">
                <a:spcBef>
                  <a:spcPct val="0"/>
                </a:spcBef>
                <a:spcAft>
                  <a:spcPts val="300"/>
                </a:spcAft>
              </a:pPr>
              <a:r>
                <a:rPr lang="en-GB" sz="1200">
                  <a:gradFill>
                    <a:gsLst>
                      <a:gs pos="10490">
                        <a:schemeClr val="bg1"/>
                      </a:gs>
                      <a:gs pos="23427">
                        <a:schemeClr val="bg1"/>
                      </a:gs>
                    </a:gsLst>
                    <a:lin ang="5400000" scaled="0"/>
                  </a:gradFill>
                  <a:latin typeface="+mj-lt"/>
                  <a:cs typeface="Segoe UI" pitchFamily="34" charset="0"/>
                </a:rPr>
                <a:t>Middleware 2</a:t>
              </a:r>
            </a:p>
            <a:p>
              <a:pPr algn="ctr" defTabSz="932472" fontAlgn="base">
                <a:spcBef>
                  <a:spcPct val="0"/>
                </a:spcBef>
                <a:spcAft>
                  <a:spcPts val="300"/>
                </a:spcAft>
              </a:pPr>
              <a:endParaRPr lang="en-GB" sz="1200">
                <a:gradFill>
                  <a:gsLst>
                    <a:gs pos="10490">
                      <a:schemeClr val="bg1"/>
                    </a:gs>
                    <a:gs pos="23427">
                      <a:schemeClr val="bg1"/>
                    </a:gs>
                  </a:gsLst>
                  <a:lin ang="5400000" scaled="0"/>
                </a:gradFill>
                <a:latin typeface="+mj-lt"/>
                <a:cs typeface="Segoe UI" pitchFamily="34" charset="0"/>
              </a:endParaRPr>
            </a:p>
            <a:p>
              <a:pPr defTabSz="932472" fontAlgn="base">
                <a:spcBef>
                  <a:spcPct val="0"/>
                </a:spcBef>
                <a:spcAft>
                  <a:spcPts val="300"/>
                </a:spcAft>
              </a:pPr>
              <a:endParaRPr lang="en-GB" sz="1200">
                <a:gradFill>
                  <a:gsLst>
                    <a:gs pos="10490">
                      <a:schemeClr val="bg1"/>
                    </a:gs>
                    <a:gs pos="23427">
                      <a:schemeClr val="bg1"/>
                    </a:gs>
                  </a:gsLst>
                  <a:lin ang="5400000" scaled="0"/>
                </a:gradFill>
                <a:cs typeface="Segoe UI" pitchFamily="34" charset="0"/>
              </a:endParaRPr>
            </a:p>
            <a:p>
              <a:pPr defTabSz="932472" fontAlgn="base">
                <a:spcBef>
                  <a:spcPct val="0"/>
                </a:spcBef>
                <a:spcAft>
                  <a:spcPts val="300"/>
                </a:spcAft>
              </a:pPr>
              <a:endParaRPr lang="en-GB" sz="1200">
                <a:gradFill>
                  <a:gsLst>
                    <a:gs pos="10490">
                      <a:schemeClr val="bg1"/>
                    </a:gs>
                    <a:gs pos="23427">
                      <a:schemeClr val="bg1"/>
                    </a:gs>
                  </a:gsLst>
                  <a:lin ang="5400000" scaled="0"/>
                </a:gradFill>
                <a:cs typeface="Segoe UI" pitchFamily="34" charset="0"/>
              </a:endParaRPr>
            </a:p>
            <a:p>
              <a:pPr defTabSz="932472" fontAlgn="base">
                <a:spcBef>
                  <a:spcPct val="0"/>
                </a:spcBef>
                <a:spcAft>
                  <a:spcPts val="300"/>
                </a:spcAft>
              </a:pPr>
              <a:r>
                <a:rPr lang="en-GB" sz="1200">
                  <a:gradFill>
                    <a:gsLst>
                      <a:gs pos="10490">
                        <a:schemeClr val="bg1"/>
                      </a:gs>
                      <a:gs pos="23427">
                        <a:schemeClr val="bg1"/>
                      </a:gs>
                    </a:gsLst>
                    <a:lin ang="5400000" scaled="0"/>
                  </a:gradFill>
                  <a:cs typeface="Segoe UI" pitchFamily="34" charset="0"/>
                </a:rPr>
                <a:t>// logic</a:t>
              </a:r>
            </a:p>
            <a:p>
              <a:pPr defTabSz="932472" fontAlgn="base">
                <a:spcBef>
                  <a:spcPct val="0"/>
                </a:spcBef>
                <a:spcAft>
                  <a:spcPts val="300"/>
                </a:spcAft>
              </a:pPr>
              <a:endParaRPr lang="en-GB" sz="1200">
                <a:gradFill>
                  <a:gsLst>
                    <a:gs pos="10490">
                      <a:schemeClr val="bg1"/>
                    </a:gs>
                    <a:gs pos="23427">
                      <a:schemeClr val="bg1"/>
                    </a:gs>
                  </a:gsLst>
                  <a:lin ang="5400000" scaled="0"/>
                </a:gradFill>
                <a:cs typeface="Segoe UI" pitchFamily="34" charset="0"/>
              </a:endParaRPr>
            </a:p>
            <a:p>
              <a:pPr defTabSz="932472" fontAlgn="base">
                <a:spcBef>
                  <a:spcPct val="0"/>
                </a:spcBef>
                <a:spcAft>
                  <a:spcPts val="300"/>
                </a:spcAft>
              </a:pPr>
              <a:r>
                <a:rPr lang="en-GB" sz="1200">
                  <a:gradFill>
                    <a:gsLst>
                      <a:gs pos="10490">
                        <a:schemeClr val="bg1"/>
                      </a:gs>
                      <a:gs pos="23427">
                        <a:schemeClr val="bg1"/>
                      </a:gs>
                    </a:gsLst>
                    <a:lin ang="5400000" scaled="0"/>
                  </a:gradFill>
                  <a:cs typeface="Segoe UI" pitchFamily="34" charset="0"/>
                </a:rPr>
                <a:t>Next();</a:t>
              </a:r>
            </a:p>
            <a:p>
              <a:pPr defTabSz="932472" fontAlgn="base">
                <a:spcBef>
                  <a:spcPct val="0"/>
                </a:spcBef>
                <a:spcAft>
                  <a:spcPts val="300"/>
                </a:spcAft>
              </a:pPr>
              <a:endParaRPr lang="en-GB" sz="1050">
                <a:gradFill>
                  <a:gsLst>
                    <a:gs pos="10490">
                      <a:schemeClr val="bg1"/>
                    </a:gs>
                    <a:gs pos="23427">
                      <a:schemeClr val="bg1"/>
                    </a:gs>
                  </a:gsLst>
                  <a:lin ang="5400000" scaled="0"/>
                </a:gradFill>
                <a:cs typeface="Segoe UI" pitchFamily="34" charset="0"/>
              </a:endParaRPr>
            </a:p>
            <a:p>
              <a:pPr defTabSz="932472" fontAlgn="base">
                <a:spcBef>
                  <a:spcPct val="0"/>
                </a:spcBef>
                <a:spcAft>
                  <a:spcPts val="300"/>
                </a:spcAft>
              </a:pPr>
              <a:endParaRPr lang="en-GB" sz="1200">
                <a:gradFill>
                  <a:gsLst>
                    <a:gs pos="10490">
                      <a:schemeClr val="bg1"/>
                    </a:gs>
                    <a:gs pos="23427">
                      <a:schemeClr val="bg1"/>
                    </a:gs>
                  </a:gsLst>
                  <a:lin ang="5400000" scaled="0"/>
                </a:gradFill>
                <a:cs typeface="Segoe UI" pitchFamily="34" charset="0"/>
              </a:endParaRPr>
            </a:p>
            <a:p>
              <a:pPr defTabSz="932472" fontAlgn="base">
                <a:spcBef>
                  <a:spcPct val="0"/>
                </a:spcBef>
                <a:spcAft>
                  <a:spcPts val="300"/>
                </a:spcAft>
              </a:pPr>
              <a:r>
                <a:rPr lang="en-GB" sz="1200">
                  <a:gradFill>
                    <a:gsLst>
                      <a:gs pos="10490">
                        <a:schemeClr val="bg1"/>
                      </a:gs>
                      <a:gs pos="23427">
                        <a:schemeClr val="bg1"/>
                      </a:gs>
                    </a:gsLst>
                    <a:lin ang="5400000" scaled="0"/>
                  </a:gradFill>
                  <a:cs typeface="Segoe UI" pitchFamily="34" charset="0"/>
                </a:rPr>
                <a:t>//more logic</a:t>
              </a:r>
              <a:endParaRPr lang="en-GB" sz="1200">
                <a:gradFill>
                  <a:gsLst>
                    <a:gs pos="10490">
                      <a:schemeClr val="bg1"/>
                    </a:gs>
                    <a:gs pos="23427">
                      <a:schemeClr val="bg1"/>
                    </a:gs>
                  </a:gsLst>
                  <a:lin ang="5400000" scaled="0"/>
                </a:gradFill>
                <a:latin typeface="+mj-lt"/>
                <a:cs typeface="Segoe UI" pitchFamily="34" charset="0"/>
              </a:endParaRPr>
            </a:p>
          </p:txBody>
        </p:sp>
        <p:sp>
          <p:nvSpPr>
            <p:cNvPr id="29" name="Rectangle 28">
              <a:extLst>
                <a:ext uri="{FF2B5EF4-FFF2-40B4-BE49-F238E27FC236}">
                  <a16:creationId xmlns:a16="http://schemas.microsoft.com/office/drawing/2014/main" id="{643C2F8A-9DB3-4D6F-AFF6-5610F13E64EF}"/>
                </a:ext>
              </a:extLst>
            </p:cNvPr>
            <p:cNvSpPr/>
            <p:nvPr/>
          </p:nvSpPr>
          <p:spPr bwMode="auto">
            <a:xfrm>
              <a:off x="9575836" y="3346534"/>
              <a:ext cx="1191594" cy="27432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32472" fontAlgn="base">
                <a:spcBef>
                  <a:spcPct val="0"/>
                </a:spcBef>
                <a:spcAft>
                  <a:spcPts val="300"/>
                </a:spcAft>
              </a:pPr>
              <a:r>
                <a:rPr lang="en-GB" sz="1200">
                  <a:gradFill>
                    <a:gsLst>
                      <a:gs pos="10490">
                        <a:schemeClr val="bg1"/>
                      </a:gs>
                      <a:gs pos="23427">
                        <a:schemeClr val="bg1"/>
                      </a:gs>
                    </a:gsLst>
                    <a:lin ang="5400000" scaled="0"/>
                  </a:gradFill>
                  <a:latin typeface="+mj-lt"/>
                  <a:cs typeface="Segoe UI" pitchFamily="34" charset="0"/>
                </a:rPr>
                <a:t>Middleware 3</a:t>
              </a:r>
            </a:p>
            <a:p>
              <a:pPr algn="ctr" defTabSz="932472" fontAlgn="base">
                <a:spcBef>
                  <a:spcPct val="0"/>
                </a:spcBef>
                <a:spcAft>
                  <a:spcPts val="300"/>
                </a:spcAft>
              </a:pPr>
              <a:endParaRPr lang="en-GB" sz="1200">
                <a:gradFill>
                  <a:gsLst>
                    <a:gs pos="10490">
                      <a:schemeClr val="bg1"/>
                    </a:gs>
                    <a:gs pos="23427">
                      <a:schemeClr val="bg1"/>
                    </a:gs>
                  </a:gsLst>
                  <a:lin ang="5400000" scaled="0"/>
                </a:gradFill>
                <a:latin typeface="+mj-lt"/>
                <a:cs typeface="Segoe UI" pitchFamily="34" charset="0"/>
              </a:endParaRPr>
            </a:p>
            <a:p>
              <a:pPr algn="ctr" defTabSz="932472" fontAlgn="base">
                <a:spcBef>
                  <a:spcPct val="0"/>
                </a:spcBef>
                <a:spcAft>
                  <a:spcPts val="300"/>
                </a:spcAft>
              </a:pPr>
              <a:endParaRPr lang="en-GB" sz="1200">
                <a:gradFill>
                  <a:gsLst>
                    <a:gs pos="10490">
                      <a:schemeClr val="bg1"/>
                    </a:gs>
                    <a:gs pos="23427">
                      <a:schemeClr val="bg1"/>
                    </a:gs>
                  </a:gsLst>
                  <a:lin ang="5400000" scaled="0"/>
                </a:gradFill>
                <a:latin typeface="+mj-lt"/>
                <a:cs typeface="Segoe UI" pitchFamily="34" charset="0"/>
              </a:endParaRPr>
            </a:p>
            <a:p>
              <a:pPr algn="ctr" defTabSz="932472" fontAlgn="base">
                <a:spcBef>
                  <a:spcPct val="0"/>
                </a:spcBef>
                <a:spcAft>
                  <a:spcPts val="300"/>
                </a:spcAft>
              </a:pPr>
              <a:endParaRPr lang="en-GB" sz="1200">
                <a:gradFill>
                  <a:gsLst>
                    <a:gs pos="10490">
                      <a:schemeClr val="bg1"/>
                    </a:gs>
                    <a:gs pos="23427">
                      <a:schemeClr val="bg1"/>
                    </a:gs>
                  </a:gsLst>
                  <a:lin ang="5400000" scaled="0"/>
                </a:gradFill>
                <a:latin typeface="+mj-lt"/>
                <a:cs typeface="Segoe UI" pitchFamily="34" charset="0"/>
              </a:endParaRPr>
            </a:p>
            <a:p>
              <a:pPr algn="ctr" defTabSz="932472" fontAlgn="base">
                <a:spcBef>
                  <a:spcPct val="0"/>
                </a:spcBef>
                <a:spcAft>
                  <a:spcPts val="300"/>
                </a:spcAft>
              </a:pPr>
              <a:endParaRPr lang="en-GB" sz="1200">
                <a:gradFill>
                  <a:gsLst>
                    <a:gs pos="10490">
                      <a:schemeClr val="bg1"/>
                    </a:gs>
                    <a:gs pos="23427">
                      <a:schemeClr val="bg1"/>
                    </a:gs>
                  </a:gsLst>
                  <a:lin ang="5400000" scaled="0"/>
                </a:gradFill>
                <a:latin typeface="+mj-lt"/>
                <a:cs typeface="Segoe UI" pitchFamily="34" charset="0"/>
              </a:endParaRPr>
            </a:p>
            <a:p>
              <a:pPr algn="ctr" defTabSz="932472" fontAlgn="base">
                <a:spcBef>
                  <a:spcPct val="0"/>
                </a:spcBef>
                <a:spcAft>
                  <a:spcPts val="300"/>
                </a:spcAft>
              </a:pPr>
              <a:endParaRPr lang="en-GB" sz="1200">
                <a:gradFill>
                  <a:gsLst>
                    <a:gs pos="10490">
                      <a:schemeClr val="bg1"/>
                    </a:gs>
                    <a:gs pos="23427">
                      <a:schemeClr val="bg1"/>
                    </a:gs>
                  </a:gsLst>
                  <a:lin ang="5400000" scaled="0"/>
                </a:gradFill>
                <a:latin typeface="+mj-lt"/>
                <a:cs typeface="Segoe UI" pitchFamily="34" charset="0"/>
              </a:endParaRPr>
            </a:p>
            <a:p>
              <a:pPr algn="ctr" defTabSz="932472" fontAlgn="base">
                <a:spcBef>
                  <a:spcPct val="0"/>
                </a:spcBef>
                <a:spcAft>
                  <a:spcPts val="300"/>
                </a:spcAft>
              </a:pPr>
              <a:r>
                <a:rPr lang="en-GB" sz="1200">
                  <a:gradFill>
                    <a:gsLst>
                      <a:gs pos="10490">
                        <a:schemeClr val="bg1"/>
                      </a:gs>
                      <a:gs pos="23427">
                        <a:schemeClr val="bg1"/>
                      </a:gs>
                    </a:gsLst>
                    <a:lin ang="5400000" scaled="0"/>
                  </a:gradFill>
                  <a:cs typeface="Segoe UI" pitchFamily="34" charset="0"/>
                </a:rPr>
                <a:t>// logic</a:t>
              </a:r>
            </a:p>
            <a:p>
              <a:pPr algn="ctr" defTabSz="932472" fontAlgn="base">
                <a:spcBef>
                  <a:spcPct val="0"/>
                </a:spcBef>
                <a:spcAft>
                  <a:spcPts val="300"/>
                </a:spcAft>
              </a:pPr>
              <a:endParaRPr lang="en-GB" sz="1050">
                <a:gradFill>
                  <a:gsLst>
                    <a:gs pos="10490">
                      <a:schemeClr val="bg1"/>
                    </a:gs>
                    <a:gs pos="23427">
                      <a:schemeClr val="bg1"/>
                    </a:gs>
                  </a:gsLst>
                  <a:lin ang="5400000" scaled="0"/>
                </a:gradFill>
                <a:cs typeface="Segoe UI" pitchFamily="34" charset="0"/>
              </a:endParaRPr>
            </a:p>
            <a:p>
              <a:pPr algn="ctr" defTabSz="932472" fontAlgn="base">
                <a:spcBef>
                  <a:spcPct val="0"/>
                </a:spcBef>
                <a:spcAft>
                  <a:spcPts val="300"/>
                </a:spcAft>
              </a:pPr>
              <a:r>
                <a:rPr lang="en-GB" sz="1200">
                  <a:gradFill>
                    <a:gsLst>
                      <a:gs pos="10490">
                        <a:schemeClr val="bg1"/>
                      </a:gs>
                      <a:gs pos="23427">
                        <a:schemeClr val="bg1"/>
                      </a:gs>
                    </a:gsLst>
                    <a:lin ang="5400000" scaled="0"/>
                  </a:gradFill>
                  <a:cs typeface="Segoe UI" pitchFamily="34" charset="0"/>
                </a:rPr>
                <a:t>//more logic</a:t>
              </a:r>
            </a:p>
          </p:txBody>
        </p:sp>
        <p:cxnSp>
          <p:nvCxnSpPr>
            <p:cNvPr id="30" name="Straight Connector 29">
              <a:extLst>
                <a:ext uri="{FF2B5EF4-FFF2-40B4-BE49-F238E27FC236}">
                  <a16:creationId xmlns:a16="http://schemas.microsoft.com/office/drawing/2014/main" id="{634EF763-3992-42C8-98C0-AB237DADD290}"/>
                </a:ext>
              </a:extLst>
            </p:cNvPr>
            <p:cNvCxnSpPr>
              <a:cxnSpLocks/>
              <a:stCxn id="25" idx="3"/>
            </p:cNvCxnSpPr>
            <p:nvPr/>
          </p:nvCxnSpPr>
          <p:spPr>
            <a:xfrm>
              <a:off x="6543318" y="3529414"/>
              <a:ext cx="378477" cy="0"/>
            </a:xfrm>
            <a:prstGeom prst="line">
              <a:avLst/>
            </a:prstGeom>
            <a:ln w="25400">
              <a:solidFill>
                <a:schemeClr val="bg1">
                  <a:lumMod val="7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CA502A8-C749-4D3F-A9A6-4FDF391F08F7}"/>
                </a:ext>
              </a:extLst>
            </p:cNvPr>
            <p:cNvCxnSpPr>
              <a:cxnSpLocks/>
            </p:cNvCxnSpPr>
            <p:nvPr/>
          </p:nvCxnSpPr>
          <p:spPr>
            <a:xfrm>
              <a:off x="7546928" y="4436144"/>
              <a:ext cx="713232" cy="0"/>
            </a:xfrm>
            <a:prstGeom prst="line">
              <a:avLst/>
            </a:prstGeom>
            <a:ln w="25400">
              <a:solidFill>
                <a:schemeClr val="bg1">
                  <a:lumMod val="7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081A323-8308-4D63-A6A6-26D2324F52BD}"/>
                </a:ext>
              </a:extLst>
            </p:cNvPr>
            <p:cNvCxnSpPr>
              <a:cxnSpLocks/>
            </p:cNvCxnSpPr>
            <p:nvPr/>
          </p:nvCxnSpPr>
          <p:spPr>
            <a:xfrm>
              <a:off x="8859499" y="4866279"/>
              <a:ext cx="713232" cy="0"/>
            </a:xfrm>
            <a:prstGeom prst="line">
              <a:avLst/>
            </a:prstGeom>
            <a:ln w="25400">
              <a:solidFill>
                <a:schemeClr val="bg1">
                  <a:lumMod val="7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F498D4C-A4A6-4219-9C6D-284CE8B05B8A}"/>
                </a:ext>
              </a:extLst>
            </p:cNvPr>
            <p:cNvSpPr/>
            <p:nvPr/>
          </p:nvSpPr>
          <p:spPr bwMode="auto">
            <a:xfrm>
              <a:off x="5523403" y="3163654"/>
              <a:ext cx="5430347" cy="3108960"/>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endParaRPr lang="en-IN" sz="2400" b="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06CCF360-749C-4FB0-862A-67F44FD96D40}"/>
                </a:ext>
              </a:extLst>
            </p:cNvPr>
            <p:cNvGrpSpPr/>
            <p:nvPr/>
          </p:nvGrpSpPr>
          <p:grpSpPr>
            <a:xfrm>
              <a:off x="9248890" y="5407024"/>
              <a:ext cx="896819" cy="109728"/>
              <a:chOff x="9618778" y="5430182"/>
              <a:chExt cx="713232" cy="182880"/>
            </a:xfrm>
          </p:grpSpPr>
          <p:cxnSp>
            <p:nvCxnSpPr>
              <p:cNvPr id="39" name="Straight Connector 38">
                <a:extLst>
                  <a:ext uri="{FF2B5EF4-FFF2-40B4-BE49-F238E27FC236}">
                    <a16:creationId xmlns:a16="http://schemas.microsoft.com/office/drawing/2014/main" id="{66193CAE-46C1-495A-8EE1-AA0FE9CD7CA7}"/>
                  </a:ext>
                </a:extLst>
              </p:cNvPr>
              <p:cNvCxnSpPr>
                <a:cxnSpLocks/>
              </p:cNvCxnSpPr>
              <p:nvPr/>
            </p:nvCxnSpPr>
            <p:spPr>
              <a:xfrm flipH="1">
                <a:off x="9618778" y="5613062"/>
                <a:ext cx="713232" cy="0"/>
              </a:xfrm>
              <a:prstGeom prst="line">
                <a:avLst/>
              </a:prstGeom>
              <a:ln w="25400">
                <a:solidFill>
                  <a:schemeClr val="bg1">
                    <a:lumMod val="7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45B37E9-C75F-47A2-A328-A3FABBFC3B4D}"/>
                  </a:ext>
                </a:extLst>
              </p:cNvPr>
              <p:cNvCxnSpPr>
                <a:cxnSpLocks/>
              </p:cNvCxnSpPr>
              <p:nvPr/>
            </p:nvCxnSpPr>
            <p:spPr>
              <a:xfrm flipH="1">
                <a:off x="10332010" y="5430182"/>
                <a:ext cx="0" cy="182880"/>
              </a:xfrm>
              <a:prstGeom prst="line">
                <a:avLst/>
              </a:prstGeom>
              <a:ln w="25400">
                <a:solidFill>
                  <a:schemeClr val="bg1">
                    <a:lumMod val="75000"/>
                  </a:schemeClr>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C7F6777C-C366-4EF6-BCFD-EB9767C733B1}"/>
                </a:ext>
              </a:extLst>
            </p:cNvPr>
            <p:cNvGrpSpPr/>
            <p:nvPr/>
          </p:nvGrpSpPr>
          <p:grpSpPr>
            <a:xfrm>
              <a:off x="7920152" y="5626099"/>
              <a:ext cx="896819" cy="109728"/>
              <a:chOff x="9618778" y="5430182"/>
              <a:chExt cx="713232" cy="182880"/>
            </a:xfrm>
          </p:grpSpPr>
          <p:cxnSp>
            <p:nvCxnSpPr>
              <p:cNvPr id="51" name="Straight Connector 50">
                <a:extLst>
                  <a:ext uri="{FF2B5EF4-FFF2-40B4-BE49-F238E27FC236}">
                    <a16:creationId xmlns:a16="http://schemas.microsoft.com/office/drawing/2014/main" id="{8FC941A8-AD0E-4463-8060-4D2A27959AB6}"/>
                  </a:ext>
                </a:extLst>
              </p:cNvPr>
              <p:cNvCxnSpPr>
                <a:cxnSpLocks/>
              </p:cNvCxnSpPr>
              <p:nvPr/>
            </p:nvCxnSpPr>
            <p:spPr>
              <a:xfrm flipH="1">
                <a:off x="9618778" y="5613062"/>
                <a:ext cx="713232" cy="0"/>
              </a:xfrm>
              <a:prstGeom prst="line">
                <a:avLst/>
              </a:prstGeom>
              <a:ln w="25400">
                <a:solidFill>
                  <a:schemeClr val="bg1">
                    <a:lumMod val="7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138CB49-0DA1-4459-9822-40D459D8AF6C}"/>
                  </a:ext>
                </a:extLst>
              </p:cNvPr>
              <p:cNvCxnSpPr>
                <a:cxnSpLocks/>
              </p:cNvCxnSpPr>
              <p:nvPr/>
            </p:nvCxnSpPr>
            <p:spPr>
              <a:xfrm flipH="1">
                <a:off x="10332010" y="5430182"/>
                <a:ext cx="0" cy="182880"/>
              </a:xfrm>
              <a:prstGeom prst="line">
                <a:avLst/>
              </a:prstGeom>
              <a:ln w="25400">
                <a:solidFill>
                  <a:schemeClr val="bg1">
                    <a:lumMod val="75000"/>
                  </a:schemeClr>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1DB866C4-2ACC-4362-B369-E03429F5533D}"/>
                </a:ext>
              </a:extLst>
            </p:cNvPr>
            <p:cNvGrpSpPr/>
            <p:nvPr/>
          </p:nvGrpSpPr>
          <p:grpSpPr>
            <a:xfrm>
              <a:off x="6561252" y="5816599"/>
              <a:ext cx="896819" cy="109728"/>
              <a:chOff x="9618778" y="5430182"/>
              <a:chExt cx="713232" cy="182880"/>
            </a:xfrm>
          </p:grpSpPr>
          <p:cxnSp>
            <p:nvCxnSpPr>
              <p:cNvPr id="54" name="Straight Connector 53">
                <a:extLst>
                  <a:ext uri="{FF2B5EF4-FFF2-40B4-BE49-F238E27FC236}">
                    <a16:creationId xmlns:a16="http://schemas.microsoft.com/office/drawing/2014/main" id="{E569F706-D7B5-4C48-B8B1-4BA86599CD1E}"/>
                  </a:ext>
                </a:extLst>
              </p:cNvPr>
              <p:cNvCxnSpPr>
                <a:cxnSpLocks/>
              </p:cNvCxnSpPr>
              <p:nvPr/>
            </p:nvCxnSpPr>
            <p:spPr>
              <a:xfrm flipH="1">
                <a:off x="9618778" y="5613062"/>
                <a:ext cx="713232" cy="0"/>
              </a:xfrm>
              <a:prstGeom prst="line">
                <a:avLst/>
              </a:prstGeom>
              <a:ln w="25400">
                <a:solidFill>
                  <a:schemeClr val="bg1">
                    <a:lumMod val="7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7C4B473-6B78-46EB-A402-B958A3AC85CD}"/>
                  </a:ext>
                </a:extLst>
              </p:cNvPr>
              <p:cNvCxnSpPr>
                <a:cxnSpLocks/>
              </p:cNvCxnSpPr>
              <p:nvPr/>
            </p:nvCxnSpPr>
            <p:spPr>
              <a:xfrm flipH="1">
                <a:off x="10332010" y="5430182"/>
                <a:ext cx="0" cy="182880"/>
              </a:xfrm>
              <a:prstGeom prst="line">
                <a:avLst/>
              </a:prstGeom>
              <a:ln w="25400">
                <a:solidFill>
                  <a:schemeClr val="bg1">
                    <a:lumMod val="75000"/>
                  </a:schemeClr>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8449992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316FA01-8D42-40C9-8C0A-8D737890EFA1}"/>
              </a:ext>
            </a:extLst>
          </p:cNvPr>
          <p:cNvSpPr>
            <a:spLocks noGrp="1"/>
          </p:cNvSpPr>
          <p:nvPr>
            <p:ph type="title"/>
          </p:nvPr>
        </p:nvSpPr>
        <p:spPr/>
        <p:txBody>
          <a:bodyPr/>
          <a:lstStyle/>
          <a:p>
            <a:r>
              <a:rPr lang="en-US"/>
              <a:t>Bot framework emulator</a:t>
            </a:r>
          </a:p>
        </p:txBody>
      </p:sp>
      <p:grpSp>
        <p:nvGrpSpPr>
          <p:cNvPr id="3" name="Group 2">
            <a:extLst>
              <a:ext uri="{FF2B5EF4-FFF2-40B4-BE49-F238E27FC236}">
                <a16:creationId xmlns:a16="http://schemas.microsoft.com/office/drawing/2014/main" id="{88B44200-745E-405F-A972-5554D20CB959}"/>
              </a:ext>
            </a:extLst>
          </p:cNvPr>
          <p:cNvGrpSpPr/>
          <p:nvPr/>
        </p:nvGrpSpPr>
        <p:grpSpPr>
          <a:xfrm>
            <a:off x="3625946" y="1432581"/>
            <a:ext cx="7342092" cy="4836458"/>
            <a:chOff x="2680740" y="1767561"/>
            <a:chExt cx="6833567" cy="4501477"/>
          </a:xfrm>
        </p:grpSpPr>
        <p:pic>
          <p:nvPicPr>
            <p:cNvPr id="14" name="Picture 13">
              <a:extLst>
                <a:ext uri="{FF2B5EF4-FFF2-40B4-BE49-F238E27FC236}">
                  <a16:creationId xmlns:a16="http://schemas.microsoft.com/office/drawing/2014/main" id="{365427F5-33FE-4E2D-B338-FCFD0803DF31}"/>
                </a:ext>
              </a:extLst>
            </p:cNvPr>
            <p:cNvPicPr>
              <a:picLocks noChangeAspect="1"/>
            </p:cNvPicPr>
            <p:nvPr/>
          </p:nvPicPr>
          <p:blipFill>
            <a:blip r:embed="rId2"/>
            <a:stretch>
              <a:fillRect/>
            </a:stretch>
          </p:blipFill>
          <p:spPr>
            <a:xfrm>
              <a:off x="2680740" y="1767561"/>
              <a:ext cx="6833567" cy="4501477"/>
            </a:xfrm>
            <a:prstGeom prst="rect">
              <a:avLst/>
            </a:prstGeom>
            <a:ln>
              <a:noFill/>
            </a:ln>
            <a:effectLst>
              <a:outerShdw blurRad="38100" algn="ctr" rotWithShape="0">
                <a:prstClr val="black">
                  <a:alpha val="30000"/>
                </a:prstClr>
              </a:outerShdw>
            </a:effectLst>
          </p:spPr>
        </p:pic>
        <p:sp>
          <p:nvSpPr>
            <p:cNvPr id="15" name="Rectangle 14">
              <a:extLst>
                <a:ext uri="{FF2B5EF4-FFF2-40B4-BE49-F238E27FC236}">
                  <a16:creationId xmlns:a16="http://schemas.microsoft.com/office/drawing/2014/main" id="{63AD1C1F-871E-4782-A577-01B054B0BF33}"/>
                </a:ext>
              </a:extLst>
            </p:cNvPr>
            <p:cNvSpPr/>
            <p:nvPr/>
          </p:nvSpPr>
          <p:spPr bwMode="auto">
            <a:xfrm>
              <a:off x="6260092" y="2379751"/>
              <a:ext cx="3254215" cy="1838682"/>
            </a:xfrm>
            <a:prstGeom prst="rect">
              <a:avLst/>
            </a:prstGeom>
            <a:noFill/>
            <a:ln w="190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solidFill>
                  <a:prstClr val="white"/>
                </a:solidFill>
                <a:latin typeface="Calibri" panose="020F0502020204030204"/>
              </a:endParaRPr>
            </a:p>
          </p:txBody>
        </p:sp>
      </p:grpSp>
      <p:sp>
        <p:nvSpPr>
          <p:cNvPr id="12" name="create" title="Icon of a pencil with an arrow around it pointing counterclockwise">
            <a:extLst>
              <a:ext uri="{FF2B5EF4-FFF2-40B4-BE49-F238E27FC236}">
                <a16:creationId xmlns:a16="http://schemas.microsoft.com/office/drawing/2014/main" id="{3F5FD85C-AE0B-4F54-9A67-96CDC1AA0F1D}"/>
              </a:ext>
            </a:extLst>
          </p:cNvPr>
          <p:cNvSpPr>
            <a:spLocks noChangeAspect="1" noEditPoints="1"/>
          </p:cNvSpPr>
          <p:nvPr/>
        </p:nvSpPr>
        <p:spPr bwMode="auto">
          <a:xfrm>
            <a:off x="11600033" y="1525961"/>
            <a:ext cx="244141" cy="239117"/>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Manufacturing_E99C" title="Icon of a robotic arm">
            <a:extLst>
              <a:ext uri="{FF2B5EF4-FFF2-40B4-BE49-F238E27FC236}">
                <a16:creationId xmlns:a16="http://schemas.microsoft.com/office/drawing/2014/main" id="{5FDB982F-589B-4D96-974B-D0973C1D906D}"/>
              </a:ext>
            </a:extLst>
          </p:cNvPr>
          <p:cNvSpPr>
            <a:spLocks noChangeAspect="1" noEditPoints="1"/>
          </p:cNvSpPr>
          <p:nvPr/>
        </p:nvSpPr>
        <p:spPr bwMode="auto">
          <a:xfrm>
            <a:off x="11605941" y="2244111"/>
            <a:ext cx="232326" cy="22710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st_4" title="Icon of a checklist">
            <a:extLst>
              <a:ext uri="{FF2B5EF4-FFF2-40B4-BE49-F238E27FC236}">
                <a16:creationId xmlns:a16="http://schemas.microsoft.com/office/drawing/2014/main" id="{DE129C23-4051-4420-8EB7-3A55A3BC0353}"/>
              </a:ext>
            </a:extLst>
          </p:cNvPr>
          <p:cNvSpPr>
            <a:spLocks noChangeAspect="1" noEditPoints="1"/>
          </p:cNvSpPr>
          <p:nvPr/>
        </p:nvSpPr>
        <p:spPr bwMode="auto">
          <a:xfrm>
            <a:off x="11537295" y="2944899"/>
            <a:ext cx="369615" cy="249819"/>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Browser_3" title="Icon of a browser window with an arrow pointing from the outside to the center">
            <a:extLst>
              <a:ext uri="{FF2B5EF4-FFF2-40B4-BE49-F238E27FC236}">
                <a16:creationId xmlns:a16="http://schemas.microsoft.com/office/drawing/2014/main" id="{9661CD75-8F62-4340-961F-CDCE1F540D9D}"/>
              </a:ext>
            </a:extLst>
          </p:cNvPr>
          <p:cNvSpPr>
            <a:spLocks noChangeAspect="1" noEditPoints="1"/>
          </p:cNvSpPr>
          <p:nvPr/>
        </p:nvSpPr>
        <p:spPr bwMode="auto">
          <a:xfrm>
            <a:off x="11602721" y="3668399"/>
            <a:ext cx="238764" cy="2271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Org_ECA6" title="Icon of three boxes in a bracket chart">
            <a:extLst>
              <a:ext uri="{FF2B5EF4-FFF2-40B4-BE49-F238E27FC236}">
                <a16:creationId xmlns:a16="http://schemas.microsoft.com/office/drawing/2014/main" id="{FD9180CD-4EA7-4CE7-BD71-77DF4C60162A}"/>
              </a:ext>
            </a:extLst>
          </p:cNvPr>
          <p:cNvSpPr>
            <a:spLocks noChangeAspect="1" noEditPoints="1"/>
          </p:cNvSpPr>
          <p:nvPr/>
        </p:nvSpPr>
        <p:spPr bwMode="auto">
          <a:xfrm>
            <a:off x="11608603" y="4380542"/>
            <a:ext cx="226997" cy="2271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2" name="PageEdit_EFB8" title="Icon of a document with a pencil on top of it">
            <a:extLst>
              <a:ext uri="{FF2B5EF4-FFF2-40B4-BE49-F238E27FC236}">
                <a16:creationId xmlns:a16="http://schemas.microsoft.com/office/drawing/2014/main" id="{E00FC01C-B02E-400A-BAC9-BBB79F7BFE89}"/>
              </a:ext>
            </a:extLst>
          </p:cNvPr>
          <p:cNvSpPr>
            <a:spLocks noChangeAspect="1" noEditPoints="1"/>
          </p:cNvSpPr>
          <p:nvPr/>
        </p:nvSpPr>
        <p:spPr bwMode="auto">
          <a:xfrm>
            <a:off x="11648183" y="5097284"/>
            <a:ext cx="193639" cy="206462"/>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2700"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Title 2">
            <a:extLst>
              <a:ext uri="{FF2B5EF4-FFF2-40B4-BE49-F238E27FC236}">
                <a16:creationId xmlns:a16="http://schemas.microsoft.com/office/drawing/2014/main" id="{038D26EF-D831-4C16-B0A4-D30183343814}"/>
              </a:ext>
            </a:extLst>
          </p:cNvPr>
          <p:cNvSpPr txBox="1">
            <a:spLocks/>
          </p:cNvSpPr>
          <p:nvPr/>
        </p:nvSpPr>
        <p:spPr>
          <a:xfrm>
            <a:off x="588263" y="1432581"/>
            <a:ext cx="2534350" cy="1329595"/>
          </a:xfrm>
          <a:prstGeom prst="rect">
            <a:avLst/>
          </a:prstGeom>
        </p:spPr>
        <p:txBody>
          <a:bodyPr vert="horz" wrap="square" lIns="0" tIns="0" rIns="0" bIns="0" rtlCol="0" anchor="t" anchorCtr="0">
            <a:spAutoFit/>
          </a:bodyPr>
          <a:lstStyle>
            <a:lvl1pPr algn="l" defTabSz="914070" rtl="0" eaLnBrk="1" latinLnBrk="0" hangingPunct="1">
              <a:lnSpc>
                <a:spcPct val="90000"/>
              </a:lnSpc>
              <a:spcBef>
                <a:spcPct val="0"/>
              </a:spcBef>
              <a:buNone/>
              <a:defRPr lang="en-US" sz="3600" b="0" kern="1200" cap="none" spc="-100" baseline="0" dirty="0" smtClean="0">
                <a:ln w="3175">
                  <a:noFill/>
                </a:ln>
                <a:solidFill>
                  <a:schemeClr val="tx1"/>
                </a:solidFill>
                <a:effectLst/>
                <a:latin typeface="+mj-lt"/>
                <a:ea typeface="+mn-ea"/>
                <a:cs typeface="Segoe UI" pitchFamily="34" charset="0"/>
              </a:defRPr>
            </a:lvl1pPr>
          </a:lstStyle>
          <a:p>
            <a:pPr defTabSz="913894">
              <a:defRPr/>
            </a:pPr>
            <a:r>
              <a:rPr lang="en-US" sz="2400" spc="-50">
                <a:gradFill>
                  <a:gsLst>
                    <a:gs pos="62238">
                      <a:schemeClr val="tx1"/>
                    </a:gs>
                    <a:gs pos="45804">
                      <a:schemeClr val="tx1"/>
                    </a:gs>
                  </a:gsLst>
                  <a:lin ang="5400000" scaled="0"/>
                </a:gradFill>
                <a:latin typeface="+mn-lt"/>
              </a:rPr>
              <a:t>Extensible plugins for working </a:t>
            </a:r>
            <a:br>
              <a:rPr lang="en-US" sz="2400" spc="-50">
                <a:gradFill>
                  <a:gsLst>
                    <a:gs pos="62238">
                      <a:schemeClr val="tx1"/>
                    </a:gs>
                    <a:gs pos="45804">
                      <a:schemeClr val="tx1"/>
                    </a:gs>
                  </a:gsLst>
                  <a:lin ang="5400000" scaled="0"/>
                </a:gradFill>
                <a:latin typeface="+mn-lt"/>
              </a:rPr>
            </a:br>
            <a:r>
              <a:rPr lang="en-US" sz="2400" spc="-50">
                <a:gradFill>
                  <a:gsLst>
                    <a:gs pos="62238">
                      <a:schemeClr val="tx1"/>
                    </a:gs>
                    <a:gs pos="45804">
                      <a:schemeClr val="tx1"/>
                    </a:gs>
                  </a:gsLst>
                  <a:lin ang="5400000" scaled="0"/>
                </a:gradFill>
                <a:latin typeface="+mn-lt"/>
              </a:rPr>
              <a:t>with services in context of chat</a:t>
            </a:r>
          </a:p>
        </p:txBody>
      </p:sp>
    </p:spTree>
    <p:extLst>
      <p:ext uri="{BB962C8B-B14F-4D97-AF65-F5344CB8AC3E}">
        <p14:creationId xmlns:p14="http://schemas.microsoft.com/office/powerpoint/2010/main" val="170926611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5" name="Rectangle 749">
            <a:extLst>
              <a:ext uri="{FF2B5EF4-FFF2-40B4-BE49-F238E27FC236}">
                <a16:creationId xmlns:a16="http://schemas.microsoft.com/office/drawing/2014/main" id="{7A354403-4695-4FAB-9A02-93D4BFBE142E}"/>
              </a:ext>
            </a:extLst>
          </p:cNvPr>
          <p:cNvSpPr>
            <a:spLocks noChangeArrowheads="1"/>
          </p:cNvSpPr>
          <p:nvPr/>
        </p:nvSpPr>
        <p:spPr bwMode="auto">
          <a:xfrm>
            <a:off x="592017" y="2017714"/>
            <a:ext cx="1737360" cy="2651760"/>
          </a:xfrm>
          <a:prstGeom prst="rect">
            <a:avLst/>
          </a:prstGeom>
          <a:noFill/>
          <a:ln w="19050">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734" name="Rectangle 768">
            <a:extLst>
              <a:ext uri="{FF2B5EF4-FFF2-40B4-BE49-F238E27FC236}">
                <a16:creationId xmlns:a16="http://schemas.microsoft.com/office/drawing/2014/main" id="{47DE161D-70CA-4CAF-990E-4354D2D4ABB9}"/>
              </a:ext>
            </a:extLst>
          </p:cNvPr>
          <p:cNvSpPr>
            <a:spLocks noChangeArrowheads="1"/>
          </p:cNvSpPr>
          <p:nvPr/>
        </p:nvSpPr>
        <p:spPr bwMode="auto">
          <a:xfrm>
            <a:off x="774897" y="2182653"/>
            <a:ext cx="1371600" cy="548640"/>
          </a:xfrm>
          <a:prstGeom prst="rect">
            <a:avLst/>
          </a:prstGeom>
          <a:noFill/>
          <a:ln w="19050">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3427">
                      <a:schemeClr val="tx1"/>
                    </a:gs>
                    <a:gs pos="36364">
                      <a:schemeClr val="tx1"/>
                    </a:gs>
                  </a:gsLst>
                  <a:lin ang="5400000" scaled="0"/>
                </a:gradFill>
                <a:effectLst/>
                <a:uLnTx/>
                <a:uFillTx/>
                <a:latin typeface="+mj-lt"/>
                <a:ea typeface="+mn-ea"/>
                <a:cs typeface="+mn-cs"/>
              </a:rPr>
              <a:t>Language model</a:t>
            </a:r>
          </a:p>
        </p:txBody>
      </p:sp>
      <p:sp>
        <p:nvSpPr>
          <p:cNvPr id="735" name="Rectangle 769">
            <a:extLst>
              <a:ext uri="{FF2B5EF4-FFF2-40B4-BE49-F238E27FC236}">
                <a16:creationId xmlns:a16="http://schemas.microsoft.com/office/drawing/2014/main" id="{6DF93C19-1DD6-4A62-939C-32504D2A2DAD}"/>
              </a:ext>
            </a:extLst>
          </p:cNvPr>
          <p:cNvSpPr>
            <a:spLocks noChangeArrowheads="1"/>
          </p:cNvSpPr>
          <p:nvPr/>
        </p:nvSpPr>
        <p:spPr bwMode="auto">
          <a:xfrm>
            <a:off x="774897" y="4138775"/>
            <a:ext cx="1371600" cy="365760"/>
          </a:xfrm>
          <a:prstGeom prst="rect">
            <a:avLst/>
          </a:prstGeom>
          <a:noFill/>
          <a:ln w="19050">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3427">
                      <a:schemeClr val="tx1"/>
                    </a:gs>
                    <a:gs pos="36364">
                      <a:schemeClr val="tx1"/>
                    </a:gs>
                  </a:gsLst>
                  <a:lin ang="5400000" scaled="0"/>
                </a:gradFill>
                <a:effectLst/>
                <a:uLnTx/>
                <a:uFillTx/>
                <a:latin typeface="Segoe UI"/>
                <a:ea typeface="+mn-ea"/>
                <a:cs typeface="+mn-cs"/>
              </a:rPr>
              <a:t>Custom model</a:t>
            </a:r>
          </a:p>
        </p:txBody>
      </p:sp>
      <p:sp>
        <p:nvSpPr>
          <p:cNvPr id="736" name="Rectangle 770">
            <a:extLst>
              <a:ext uri="{FF2B5EF4-FFF2-40B4-BE49-F238E27FC236}">
                <a16:creationId xmlns:a16="http://schemas.microsoft.com/office/drawing/2014/main" id="{23FC8373-E4FF-4CDC-AFF7-1D8A5A73A3E4}"/>
              </a:ext>
            </a:extLst>
          </p:cNvPr>
          <p:cNvSpPr>
            <a:spLocks noChangeArrowheads="1"/>
          </p:cNvSpPr>
          <p:nvPr/>
        </p:nvSpPr>
        <p:spPr bwMode="auto">
          <a:xfrm>
            <a:off x="1195903" y="3655769"/>
            <a:ext cx="529589" cy="365760"/>
          </a:xfrm>
          <a:prstGeom prst="rect">
            <a:avLst/>
          </a:prstGeom>
          <a:noFill/>
          <a:ln w="19050">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err="1">
                <a:ln>
                  <a:noFill/>
                </a:ln>
                <a:gradFill>
                  <a:gsLst>
                    <a:gs pos="23427">
                      <a:schemeClr val="tx1"/>
                    </a:gs>
                    <a:gs pos="36364">
                      <a:schemeClr val="tx1"/>
                    </a:gs>
                  </a:gsLst>
                  <a:lin ang="5400000" scaled="0"/>
                </a:gradFill>
                <a:effectLst/>
                <a:uLnTx/>
                <a:uFillTx/>
                <a:latin typeface="Segoe UI"/>
                <a:ea typeface="+mn-ea"/>
                <a:cs typeface="+mn-cs"/>
              </a:rPr>
              <a:t>QnA</a:t>
            </a:r>
            <a:endParaRPr kumimoji="0" lang="en-US" sz="1200" b="0" i="0" u="none" strike="noStrike" kern="1200" cap="none" spc="0" normalizeH="0" baseline="0" noProof="0">
              <a:ln>
                <a:noFill/>
              </a:ln>
              <a:gradFill>
                <a:gsLst>
                  <a:gs pos="23427">
                    <a:schemeClr val="tx1"/>
                  </a:gs>
                  <a:gs pos="36364">
                    <a:schemeClr val="tx1"/>
                  </a:gs>
                </a:gsLst>
                <a:lin ang="5400000" scaled="0"/>
              </a:gradFill>
              <a:effectLst/>
              <a:uLnTx/>
              <a:uFillTx/>
              <a:latin typeface="Segoe UI"/>
              <a:ea typeface="+mn-ea"/>
              <a:cs typeface="+mn-cs"/>
            </a:endParaRPr>
          </a:p>
        </p:txBody>
      </p:sp>
      <p:grpSp>
        <p:nvGrpSpPr>
          <p:cNvPr id="16" name="Group 15">
            <a:extLst>
              <a:ext uri="{FF2B5EF4-FFF2-40B4-BE49-F238E27FC236}">
                <a16:creationId xmlns:a16="http://schemas.microsoft.com/office/drawing/2014/main" id="{9A3A880F-D41C-45E1-8445-2F7DFC048EDD}"/>
              </a:ext>
            </a:extLst>
          </p:cNvPr>
          <p:cNvGrpSpPr/>
          <p:nvPr/>
        </p:nvGrpSpPr>
        <p:grpSpPr>
          <a:xfrm>
            <a:off x="1115704" y="2848538"/>
            <a:ext cx="689986" cy="689986"/>
            <a:chOff x="1011387" y="2787020"/>
            <a:chExt cx="689986" cy="689986"/>
          </a:xfrm>
        </p:grpSpPr>
        <p:sp>
          <p:nvSpPr>
            <p:cNvPr id="870" name="Oval 869">
              <a:extLst>
                <a:ext uri="{FF2B5EF4-FFF2-40B4-BE49-F238E27FC236}">
                  <a16:creationId xmlns:a16="http://schemas.microsoft.com/office/drawing/2014/main" id="{DD238E27-8966-4DD2-A366-F8D61EE022CD}"/>
                </a:ext>
              </a:extLst>
            </p:cNvPr>
            <p:cNvSpPr/>
            <p:nvPr/>
          </p:nvSpPr>
          <p:spPr bwMode="auto">
            <a:xfrm>
              <a:off x="1011387" y="2787020"/>
              <a:ext cx="689986" cy="689986"/>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9790">
                        <a:schemeClr val="accent1"/>
                      </a:gs>
                      <a:gs pos="23427">
                        <a:schemeClr val="accent1"/>
                      </a:gs>
                    </a:gsLst>
                    <a:lin ang="5400000" scaled="0"/>
                  </a:gradFill>
                  <a:effectLst/>
                  <a:uLnTx/>
                  <a:uFillTx/>
                  <a:latin typeface="Segoe UI Semibold"/>
                  <a:ea typeface="Segoe UI" pitchFamily="34" charset="0"/>
                  <a:cs typeface="Segoe UI" pitchFamily="34" charset="0"/>
                </a:rPr>
                <a:t>LUIS</a:t>
              </a:r>
            </a:p>
          </p:txBody>
        </p:sp>
        <p:grpSp>
          <p:nvGrpSpPr>
            <p:cNvPr id="871" name="Group 49">
              <a:extLst>
                <a:ext uri="{FF2B5EF4-FFF2-40B4-BE49-F238E27FC236}">
                  <a16:creationId xmlns:a16="http://schemas.microsoft.com/office/drawing/2014/main" id="{BBB041B8-58EB-4257-99B3-70EA96F47F18}"/>
                </a:ext>
              </a:extLst>
            </p:cNvPr>
            <p:cNvGrpSpPr>
              <a:grpSpLocks noChangeAspect="1"/>
            </p:cNvGrpSpPr>
            <p:nvPr/>
          </p:nvGrpSpPr>
          <p:grpSpPr bwMode="auto">
            <a:xfrm>
              <a:off x="1238425" y="3104242"/>
              <a:ext cx="235910" cy="227047"/>
              <a:chOff x="3494" y="1777"/>
              <a:chExt cx="692" cy="666"/>
            </a:xfrm>
            <a:solidFill>
              <a:schemeClr val="accent3"/>
            </a:solidFill>
          </p:grpSpPr>
          <p:sp>
            <p:nvSpPr>
              <p:cNvPr id="872" name="Freeform 50">
                <a:extLst>
                  <a:ext uri="{FF2B5EF4-FFF2-40B4-BE49-F238E27FC236}">
                    <a16:creationId xmlns:a16="http://schemas.microsoft.com/office/drawing/2014/main" id="{7953B7EF-3EB4-4E74-8A45-BE45FA328419}"/>
                  </a:ext>
                </a:extLst>
              </p:cNvPr>
              <p:cNvSpPr>
                <a:spLocks/>
              </p:cNvSpPr>
              <p:nvPr/>
            </p:nvSpPr>
            <p:spPr bwMode="auto">
              <a:xfrm>
                <a:off x="3494" y="1777"/>
                <a:ext cx="264" cy="666"/>
              </a:xfrm>
              <a:custGeom>
                <a:avLst/>
                <a:gdLst>
                  <a:gd name="T0" fmla="*/ 111 w 111"/>
                  <a:gd name="T1" fmla="*/ 280 h 280"/>
                  <a:gd name="T2" fmla="*/ 100 w 111"/>
                  <a:gd name="T3" fmla="*/ 280 h 280"/>
                  <a:gd name="T4" fmla="*/ 57 w 111"/>
                  <a:gd name="T5" fmla="*/ 266 h 280"/>
                  <a:gd name="T6" fmla="*/ 43 w 111"/>
                  <a:gd name="T7" fmla="*/ 225 h 280"/>
                  <a:gd name="T8" fmla="*/ 43 w 111"/>
                  <a:gd name="T9" fmla="*/ 173 h 280"/>
                  <a:gd name="T10" fmla="*/ 41 w 111"/>
                  <a:gd name="T11" fmla="*/ 160 h 280"/>
                  <a:gd name="T12" fmla="*/ 35 w 111"/>
                  <a:gd name="T13" fmla="*/ 150 h 280"/>
                  <a:gd name="T14" fmla="*/ 24 w 111"/>
                  <a:gd name="T15" fmla="*/ 144 h 280"/>
                  <a:gd name="T16" fmla="*/ 7 w 111"/>
                  <a:gd name="T17" fmla="*/ 142 h 280"/>
                  <a:gd name="T18" fmla="*/ 0 w 111"/>
                  <a:gd name="T19" fmla="*/ 142 h 280"/>
                  <a:gd name="T20" fmla="*/ 0 w 111"/>
                  <a:gd name="T21" fmla="*/ 121 h 280"/>
                  <a:gd name="T22" fmla="*/ 7 w 111"/>
                  <a:gd name="T23" fmla="*/ 121 h 280"/>
                  <a:gd name="T24" fmla="*/ 25 w 111"/>
                  <a:gd name="T25" fmla="*/ 119 h 280"/>
                  <a:gd name="T26" fmla="*/ 36 w 111"/>
                  <a:gd name="T27" fmla="*/ 113 h 280"/>
                  <a:gd name="T28" fmla="*/ 41 w 111"/>
                  <a:gd name="T29" fmla="*/ 104 h 280"/>
                  <a:gd name="T30" fmla="*/ 43 w 111"/>
                  <a:gd name="T31" fmla="*/ 90 h 280"/>
                  <a:gd name="T32" fmla="*/ 43 w 111"/>
                  <a:gd name="T33" fmla="*/ 55 h 280"/>
                  <a:gd name="T34" fmla="*/ 46 w 111"/>
                  <a:gd name="T35" fmla="*/ 32 h 280"/>
                  <a:gd name="T36" fmla="*/ 55 w 111"/>
                  <a:gd name="T37" fmla="*/ 14 h 280"/>
                  <a:gd name="T38" fmla="*/ 73 w 111"/>
                  <a:gd name="T39" fmla="*/ 3 h 280"/>
                  <a:gd name="T40" fmla="*/ 100 w 111"/>
                  <a:gd name="T41" fmla="*/ 0 h 280"/>
                  <a:gd name="T42" fmla="*/ 111 w 111"/>
                  <a:gd name="T43" fmla="*/ 0 h 280"/>
                  <a:gd name="T44" fmla="*/ 111 w 111"/>
                  <a:gd name="T45" fmla="*/ 21 h 280"/>
                  <a:gd name="T46" fmla="*/ 102 w 111"/>
                  <a:gd name="T47" fmla="*/ 21 h 280"/>
                  <a:gd name="T48" fmla="*/ 67 w 111"/>
                  <a:gd name="T49" fmla="*/ 55 h 280"/>
                  <a:gd name="T50" fmla="*/ 67 w 111"/>
                  <a:gd name="T51" fmla="*/ 90 h 280"/>
                  <a:gd name="T52" fmla="*/ 35 w 111"/>
                  <a:gd name="T53" fmla="*/ 131 h 280"/>
                  <a:gd name="T54" fmla="*/ 68 w 111"/>
                  <a:gd name="T55" fmla="*/ 172 h 280"/>
                  <a:gd name="T56" fmla="*/ 68 w 111"/>
                  <a:gd name="T57" fmla="*/ 224 h 280"/>
                  <a:gd name="T58" fmla="*/ 102 w 111"/>
                  <a:gd name="T59" fmla="*/ 258 h 280"/>
                  <a:gd name="T60" fmla="*/ 111 w 111"/>
                  <a:gd name="T61" fmla="*/ 258 h 280"/>
                  <a:gd name="T62" fmla="*/ 111 w 111"/>
                  <a:gd name="T63"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 h="280">
                    <a:moveTo>
                      <a:pt x="111" y="280"/>
                    </a:moveTo>
                    <a:cubicBezTo>
                      <a:pt x="100" y="280"/>
                      <a:pt x="100" y="280"/>
                      <a:pt x="100" y="280"/>
                    </a:cubicBezTo>
                    <a:cubicBezTo>
                      <a:pt x="81" y="280"/>
                      <a:pt x="66" y="275"/>
                      <a:pt x="57" y="266"/>
                    </a:cubicBezTo>
                    <a:cubicBezTo>
                      <a:pt x="47" y="257"/>
                      <a:pt x="43" y="243"/>
                      <a:pt x="43" y="225"/>
                    </a:cubicBezTo>
                    <a:cubicBezTo>
                      <a:pt x="43" y="173"/>
                      <a:pt x="43" y="173"/>
                      <a:pt x="43" y="173"/>
                    </a:cubicBezTo>
                    <a:cubicBezTo>
                      <a:pt x="43" y="168"/>
                      <a:pt x="42" y="163"/>
                      <a:pt x="41" y="160"/>
                    </a:cubicBezTo>
                    <a:cubicBezTo>
                      <a:pt x="40" y="156"/>
                      <a:pt x="38" y="152"/>
                      <a:pt x="35" y="150"/>
                    </a:cubicBezTo>
                    <a:cubicBezTo>
                      <a:pt x="32" y="147"/>
                      <a:pt x="29" y="145"/>
                      <a:pt x="24" y="144"/>
                    </a:cubicBezTo>
                    <a:cubicBezTo>
                      <a:pt x="20" y="142"/>
                      <a:pt x="14" y="142"/>
                      <a:pt x="7" y="142"/>
                    </a:cubicBezTo>
                    <a:cubicBezTo>
                      <a:pt x="0" y="142"/>
                      <a:pt x="0" y="142"/>
                      <a:pt x="0" y="142"/>
                    </a:cubicBezTo>
                    <a:cubicBezTo>
                      <a:pt x="0" y="121"/>
                      <a:pt x="0" y="121"/>
                      <a:pt x="0" y="121"/>
                    </a:cubicBezTo>
                    <a:cubicBezTo>
                      <a:pt x="7" y="121"/>
                      <a:pt x="7" y="121"/>
                      <a:pt x="7" y="121"/>
                    </a:cubicBezTo>
                    <a:cubicBezTo>
                      <a:pt x="14" y="121"/>
                      <a:pt x="20" y="120"/>
                      <a:pt x="25" y="119"/>
                    </a:cubicBezTo>
                    <a:cubicBezTo>
                      <a:pt x="29" y="118"/>
                      <a:pt x="33" y="116"/>
                      <a:pt x="36" y="113"/>
                    </a:cubicBezTo>
                    <a:cubicBezTo>
                      <a:pt x="38" y="111"/>
                      <a:pt x="40" y="108"/>
                      <a:pt x="41" y="104"/>
                    </a:cubicBezTo>
                    <a:cubicBezTo>
                      <a:pt x="42" y="100"/>
                      <a:pt x="43" y="96"/>
                      <a:pt x="43" y="90"/>
                    </a:cubicBezTo>
                    <a:cubicBezTo>
                      <a:pt x="43" y="55"/>
                      <a:pt x="43" y="55"/>
                      <a:pt x="43" y="55"/>
                    </a:cubicBezTo>
                    <a:cubicBezTo>
                      <a:pt x="43" y="46"/>
                      <a:pt x="44" y="39"/>
                      <a:pt x="46" y="32"/>
                    </a:cubicBezTo>
                    <a:cubicBezTo>
                      <a:pt x="48" y="25"/>
                      <a:pt x="51" y="19"/>
                      <a:pt x="55" y="14"/>
                    </a:cubicBezTo>
                    <a:cubicBezTo>
                      <a:pt x="60" y="10"/>
                      <a:pt x="66" y="6"/>
                      <a:pt x="73" y="3"/>
                    </a:cubicBezTo>
                    <a:cubicBezTo>
                      <a:pt x="80" y="1"/>
                      <a:pt x="89" y="0"/>
                      <a:pt x="100" y="0"/>
                    </a:cubicBezTo>
                    <a:cubicBezTo>
                      <a:pt x="111" y="0"/>
                      <a:pt x="111" y="0"/>
                      <a:pt x="111" y="0"/>
                    </a:cubicBezTo>
                    <a:cubicBezTo>
                      <a:pt x="111" y="21"/>
                      <a:pt x="111" y="21"/>
                      <a:pt x="111" y="21"/>
                    </a:cubicBezTo>
                    <a:cubicBezTo>
                      <a:pt x="102" y="21"/>
                      <a:pt x="102" y="21"/>
                      <a:pt x="102" y="21"/>
                    </a:cubicBezTo>
                    <a:cubicBezTo>
                      <a:pt x="79" y="21"/>
                      <a:pt x="67" y="32"/>
                      <a:pt x="67" y="55"/>
                    </a:cubicBezTo>
                    <a:cubicBezTo>
                      <a:pt x="67" y="90"/>
                      <a:pt x="67" y="90"/>
                      <a:pt x="67" y="90"/>
                    </a:cubicBezTo>
                    <a:cubicBezTo>
                      <a:pt x="67" y="114"/>
                      <a:pt x="57" y="128"/>
                      <a:pt x="35" y="131"/>
                    </a:cubicBezTo>
                    <a:cubicBezTo>
                      <a:pt x="57" y="133"/>
                      <a:pt x="68" y="147"/>
                      <a:pt x="68" y="172"/>
                    </a:cubicBezTo>
                    <a:cubicBezTo>
                      <a:pt x="68" y="224"/>
                      <a:pt x="68" y="224"/>
                      <a:pt x="68" y="224"/>
                    </a:cubicBezTo>
                    <a:cubicBezTo>
                      <a:pt x="68" y="247"/>
                      <a:pt x="79" y="258"/>
                      <a:pt x="102" y="258"/>
                    </a:cubicBezTo>
                    <a:cubicBezTo>
                      <a:pt x="111" y="258"/>
                      <a:pt x="111" y="258"/>
                      <a:pt x="111" y="258"/>
                    </a:cubicBezTo>
                    <a:lnTo>
                      <a:pt x="111" y="28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1A1A1A"/>
                  </a:solidFill>
                  <a:effectLst/>
                  <a:uLnTx/>
                  <a:uFillTx/>
                  <a:latin typeface="Segoe UI"/>
                  <a:ea typeface="+mn-ea"/>
                  <a:cs typeface="+mn-cs"/>
                </a:endParaRPr>
              </a:p>
            </p:txBody>
          </p:sp>
          <p:sp>
            <p:nvSpPr>
              <p:cNvPr id="873" name="Freeform 51">
                <a:extLst>
                  <a:ext uri="{FF2B5EF4-FFF2-40B4-BE49-F238E27FC236}">
                    <a16:creationId xmlns:a16="http://schemas.microsoft.com/office/drawing/2014/main" id="{53450B20-541F-4964-BB8A-EB1FC95ED315}"/>
                  </a:ext>
                </a:extLst>
              </p:cNvPr>
              <p:cNvSpPr>
                <a:spLocks/>
              </p:cNvSpPr>
              <p:nvPr/>
            </p:nvSpPr>
            <p:spPr bwMode="auto">
              <a:xfrm>
                <a:off x="3922" y="1777"/>
                <a:ext cx="264" cy="666"/>
              </a:xfrm>
              <a:custGeom>
                <a:avLst/>
                <a:gdLst>
                  <a:gd name="T0" fmla="*/ 0 w 111"/>
                  <a:gd name="T1" fmla="*/ 0 h 280"/>
                  <a:gd name="T2" fmla="*/ 11 w 111"/>
                  <a:gd name="T3" fmla="*/ 0 h 280"/>
                  <a:gd name="T4" fmla="*/ 54 w 111"/>
                  <a:gd name="T5" fmla="*/ 13 h 280"/>
                  <a:gd name="T6" fmla="*/ 69 w 111"/>
                  <a:gd name="T7" fmla="*/ 55 h 280"/>
                  <a:gd name="T8" fmla="*/ 69 w 111"/>
                  <a:gd name="T9" fmla="*/ 89 h 280"/>
                  <a:gd name="T10" fmla="*/ 70 w 111"/>
                  <a:gd name="T11" fmla="*/ 103 h 280"/>
                  <a:gd name="T12" fmla="*/ 76 w 111"/>
                  <a:gd name="T13" fmla="*/ 112 h 280"/>
                  <a:gd name="T14" fmla="*/ 87 w 111"/>
                  <a:gd name="T15" fmla="*/ 118 h 280"/>
                  <a:gd name="T16" fmla="*/ 105 w 111"/>
                  <a:gd name="T17" fmla="*/ 121 h 280"/>
                  <a:gd name="T18" fmla="*/ 111 w 111"/>
                  <a:gd name="T19" fmla="*/ 121 h 280"/>
                  <a:gd name="T20" fmla="*/ 111 w 111"/>
                  <a:gd name="T21" fmla="*/ 142 h 280"/>
                  <a:gd name="T22" fmla="*/ 105 w 111"/>
                  <a:gd name="T23" fmla="*/ 142 h 280"/>
                  <a:gd name="T24" fmla="*/ 87 w 111"/>
                  <a:gd name="T25" fmla="*/ 143 h 280"/>
                  <a:gd name="T26" fmla="*/ 76 w 111"/>
                  <a:gd name="T27" fmla="*/ 149 h 280"/>
                  <a:gd name="T28" fmla="*/ 70 w 111"/>
                  <a:gd name="T29" fmla="*/ 158 h 280"/>
                  <a:gd name="T30" fmla="*/ 69 w 111"/>
                  <a:gd name="T31" fmla="*/ 172 h 280"/>
                  <a:gd name="T32" fmla="*/ 69 w 111"/>
                  <a:gd name="T33" fmla="*/ 225 h 280"/>
                  <a:gd name="T34" fmla="*/ 66 w 111"/>
                  <a:gd name="T35" fmla="*/ 247 h 280"/>
                  <a:gd name="T36" fmla="*/ 56 w 111"/>
                  <a:gd name="T37" fmla="*/ 265 h 280"/>
                  <a:gd name="T38" fmla="*/ 38 w 111"/>
                  <a:gd name="T39" fmla="*/ 276 h 280"/>
                  <a:gd name="T40" fmla="*/ 11 w 111"/>
                  <a:gd name="T41" fmla="*/ 280 h 280"/>
                  <a:gd name="T42" fmla="*/ 0 w 111"/>
                  <a:gd name="T43" fmla="*/ 280 h 280"/>
                  <a:gd name="T44" fmla="*/ 0 w 111"/>
                  <a:gd name="T45" fmla="*/ 258 h 280"/>
                  <a:gd name="T46" fmla="*/ 9 w 111"/>
                  <a:gd name="T47" fmla="*/ 258 h 280"/>
                  <a:gd name="T48" fmla="*/ 44 w 111"/>
                  <a:gd name="T49" fmla="*/ 225 h 280"/>
                  <a:gd name="T50" fmla="*/ 44 w 111"/>
                  <a:gd name="T51" fmla="*/ 172 h 280"/>
                  <a:gd name="T52" fmla="*/ 76 w 111"/>
                  <a:gd name="T53" fmla="*/ 131 h 280"/>
                  <a:gd name="T54" fmla="*/ 44 w 111"/>
                  <a:gd name="T55" fmla="*/ 90 h 280"/>
                  <a:gd name="T56" fmla="*/ 44 w 111"/>
                  <a:gd name="T57" fmla="*/ 55 h 280"/>
                  <a:gd name="T58" fmla="*/ 9 w 111"/>
                  <a:gd name="T59" fmla="*/ 21 h 280"/>
                  <a:gd name="T60" fmla="*/ 0 w 111"/>
                  <a:gd name="T61" fmla="*/ 21 h 280"/>
                  <a:gd name="T62" fmla="*/ 0 w 111"/>
                  <a:gd name="T6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 h="280">
                    <a:moveTo>
                      <a:pt x="0" y="0"/>
                    </a:moveTo>
                    <a:cubicBezTo>
                      <a:pt x="11" y="0"/>
                      <a:pt x="11" y="0"/>
                      <a:pt x="11" y="0"/>
                    </a:cubicBezTo>
                    <a:cubicBezTo>
                      <a:pt x="31" y="0"/>
                      <a:pt x="45" y="4"/>
                      <a:pt x="54" y="13"/>
                    </a:cubicBezTo>
                    <a:cubicBezTo>
                      <a:pt x="64" y="22"/>
                      <a:pt x="69" y="36"/>
                      <a:pt x="69" y="55"/>
                    </a:cubicBezTo>
                    <a:cubicBezTo>
                      <a:pt x="69" y="89"/>
                      <a:pt x="69" y="89"/>
                      <a:pt x="69" y="89"/>
                    </a:cubicBezTo>
                    <a:cubicBezTo>
                      <a:pt x="69" y="94"/>
                      <a:pt x="69" y="99"/>
                      <a:pt x="70" y="103"/>
                    </a:cubicBezTo>
                    <a:cubicBezTo>
                      <a:pt x="71" y="106"/>
                      <a:pt x="73" y="110"/>
                      <a:pt x="76" y="112"/>
                    </a:cubicBezTo>
                    <a:cubicBezTo>
                      <a:pt x="79" y="115"/>
                      <a:pt x="83" y="117"/>
                      <a:pt x="87" y="118"/>
                    </a:cubicBezTo>
                    <a:cubicBezTo>
                      <a:pt x="92" y="120"/>
                      <a:pt x="98" y="121"/>
                      <a:pt x="105" y="121"/>
                    </a:cubicBezTo>
                    <a:cubicBezTo>
                      <a:pt x="111" y="121"/>
                      <a:pt x="111" y="121"/>
                      <a:pt x="111" y="121"/>
                    </a:cubicBezTo>
                    <a:cubicBezTo>
                      <a:pt x="111" y="142"/>
                      <a:pt x="111" y="142"/>
                      <a:pt x="111" y="142"/>
                    </a:cubicBezTo>
                    <a:cubicBezTo>
                      <a:pt x="105" y="142"/>
                      <a:pt x="105" y="142"/>
                      <a:pt x="105" y="142"/>
                    </a:cubicBezTo>
                    <a:cubicBezTo>
                      <a:pt x="97" y="142"/>
                      <a:pt x="91" y="142"/>
                      <a:pt x="87" y="143"/>
                    </a:cubicBezTo>
                    <a:cubicBezTo>
                      <a:pt x="82" y="145"/>
                      <a:pt x="78" y="146"/>
                      <a:pt x="76" y="149"/>
                    </a:cubicBezTo>
                    <a:cubicBezTo>
                      <a:pt x="73" y="151"/>
                      <a:pt x="71" y="154"/>
                      <a:pt x="70" y="158"/>
                    </a:cubicBezTo>
                    <a:cubicBezTo>
                      <a:pt x="69" y="162"/>
                      <a:pt x="69" y="167"/>
                      <a:pt x="69" y="172"/>
                    </a:cubicBezTo>
                    <a:cubicBezTo>
                      <a:pt x="69" y="225"/>
                      <a:pt x="69" y="225"/>
                      <a:pt x="69" y="225"/>
                    </a:cubicBezTo>
                    <a:cubicBezTo>
                      <a:pt x="69" y="233"/>
                      <a:pt x="68" y="241"/>
                      <a:pt x="66" y="247"/>
                    </a:cubicBezTo>
                    <a:cubicBezTo>
                      <a:pt x="64" y="254"/>
                      <a:pt x="60" y="260"/>
                      <a:pt x="56" y="265"/>
                    </a:cubicBezTo>
                    <a:cubicBezTo>
                      <a:pt x="51" y="269"/>
                      <a:pt x="45" y="273"/>
                      <a:pt x="38" y="276"/>
                    </a:cubicBezTo>
                    <a:cubicBezTo>
                      <a:pt x="31" y="278"/>
                      <a:pt x="22" y="280"/>
                      <a:pt x="11" y="280"/>
                    </a:cubicBezTo>
                    <a:cubicBezTo>
                      <a:pt x="0" y="280"/>
                      <a:pt x="0" y="280"/>
                      <a:pt x="0" y="280"/>
                    </a:cubicBezTo>
                    <a:cubicBezTo>
                      <a:pt x="0" y="258"/>
                      <a:pt x="0" y="258"/>
                      <a:pt x="0" y="258"/>
                    </a:cubicBezTo>
                    <a:cubicBezTo>
                      <a:pt x="9" y="258"/>
                      <a:pt x="9" y="258"/>
                      <a:pt x="9" y="258"/>
                    </a:cubicBezTo>
                    <a:cubicBezTo>
                      <a:pt x="32" y="258"/>
                      <a:pt x="44" y="247"/>
                      <a:pt x="44" y="225"/>
                    </a:cubicBezTo>
                    <a:cubicBezTo>
                      <a:pt x="44" y="172"/>
                      <a:pt x="44" y="172"/>
                      <a:pt x="44" y="172"/>
                    </a:cubicBezTo>
                    <a:cubicBezTo>
                      <a:pt x="44" y="148"/>
                      <a:pt x="55" y="134"/>
                      <a:pt x="76" y="131"/>
                    </a:cubicBezTo>
                    <a:cubicBezTo>
                      <a:pt x="54" y="129"/>
                      <a:pt x="44" y="115"/>
                      <a:pt x="44" y="90"/>
                    </a:cubicBezTo>
                    <a:cubicBezTo>
                      <a:pt x="44" y="55"/>
                      <a:pt x="44" y="55"/>
                      <a:pt x="44" y="55"/>
                    </a:cubicBezTo>
                    <a:cubicBezTo>
                      <a:pt x="44" y="32"/>
                      <a:pt x="32" y="21"/>
                      <a:pt x="9" y="21"/>
                    </a:cubicBezTo>
                    <a:cubicBezTo>
                      <a:pt x="0" y="21"/>
                      <a:pt x="0" y="21"/>
                      <a:pt x="0" y="21"/>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894" name="TextBox 893">
            <a:extLst>
              <a:ext uri="{FF2B5EF4-FFF2-40B4-BE49-F238E27FC236}">
                <a16:creationId xmlns:a16="http://schemas.microsoft.com/office/drawing/2014/main" id="{ED509188-45F2-4693-AC14-15687F3C64A3}"/>
              </a:ext>
            </a:extLst>
          </p:cNvPr>
          <p:cNvSpPr txBox="1"/>
          <p:nvPr/>
        </p:nvSpPr>
        <p:spPr>
          <a:xfrm>
            <a:off x="712724" y="1702137"/>
            <a:ext cx="1530868" cy="313932"/>
          </a:xfrm>
          <a:prstGeom prst="rect">
            <a:avLst/>
          </a:prstGeom>
          <a:noFill/>
        </p:spPr>
        <p:txBody>
          <a:bodyPr wrap="none" lIns="0" tIns="0" rIns="0" bIns="91440" rtlCol="0" anchor="b" anchorCtr="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3427">
                      <a:schemeClr val="tx1"/>
                    </a:gs>
                    <a:gs pos="36364">
                      <a:schemeClr val="tx1"/>
                    </a:gs>
                  </a:gsLst>
                  <a:lin ang="5400000" scaled="0"/>
                </a:gradFill>
                <a:effectLst/>
                <a:uLnTx/>
                <a:uFillTx/>
                <a:latin typeface="+mj-lt"/>
                <a:ea typeface="+mn-ea"/>
                <a:cs typeface="+mn-cs"/>
              </a:rPr>
              <a:t>Bot components</a:t>
            </a:r>
          </a:p>
        </p:txBody>
      </p:sp>
      <p:sp>
        <p:nvSpPr>
          <p:cNvPr id="716" name="Rectangle 750">
            <a:extLst>
              <a:ext uri="{FF2B5EF4-FFF2-40B4-BE49-F238E27FC236}">
                <a16:creationId xmlns:a16="http://schemas.microsoft.com/office/drawing/2014/main" id="{FA69E70E-3393-4CE2-9DD5-EE33D65B5CAF}"/>
              </a:ext>
            </a:extLst>
          </p:cNvPr>
          <p:cNvSpPr>
            <a:spLocks noChangeArrowheads="1"/>
          </p:cNvSpPr>
          <p:nvPr/>
        </p:nvSpPr>
        <p:spPr bwMode="auto">
          <a:xfrm>
            <a:off x="4697285" y="4688908"/>
            <a:ext cx="2468880" cy="1188720"/>
          </a:xfrm>
          <a:prstGeom prst="rect">
            <a:avLst/>
          </a:prstGeom>
          <a:noFill/>
          <a:ln w="19050">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lnSpc>
                <a:spcPct val="90000"/>
              </a:lnSpc>
            </a:pPr>
            <a:endParaRPr lang="en-US" sz="1600">
              <a:solidFill>
                <a:srgbClr val="1A1A1A"/>
              </a:solidFill>
              <a:latin typeface="Segoe UI"/>
            </a:endParaRPr>
          </a:p>
        </p:txBody>
      </p:sp>
      <p:sp>
        <p:nvSpPr>
          <p:cNvPr id="835" name="Freeform 869">
            <a:extLst>
              <a:ext uri="{FF2B5EF4-FFF2-40B4-BE49-F238E27FC236}">
                <a16:creationId xmlns:a16="http://schemas.microsoft.com/office/drawing/2014/main" id="{80EA49C8-126E-4FAB-AE85-9E00365F6845}"/>
              </a:ext>
            </a:extLst>
          </p:cNvPr>
          <p:cNvSpPr>
            <a:spLocks/>
          </p:cNvSpPr>
          <p:nvPr/>
        </p:nvSpPr>
        <p:spPr bwMode="auto">
          <a:xfrm>
            <a:off x="5383285" y="5237548"/>
            <a:ext cx="685401" cy="109728"/>
          </a:xfrm>
          <a:custGeom>
            <a:avLst/>
            <a:gdLst>
              <a:gd name="T0" fmla="*/ 0 w 1172"/>
              <a:gd name="T1" fmla="*/ 0 h 245"/>
              <a:gd name="T2" fmla="*/ 0 w 1172"/>
              <a:gd name="T3" fmla="*/ 245 h 245"/>
              <a:gd name="T4" fmla="*/ 1172 w 1172"/>
              <a:gd name="T5" fmla="*/ 245 h 245"/>
            </a:gdLst>
            <a:ahLst/>
            <a:cxnLst>
              <a:cxn ang="0">
                <a:pos x="T0" y="T1"/>
              </a:cxn>
              <a:cxn ang="0">
                <a:pos x="T2" y="T3"/>
              </a:cxn>
              <a:cxn ang="0">
                <a:pos x="T4" y="T5"/>
              </a:cxn>
            </a:cxnLst>
            <a:rect l="0" t="0" r="r" b="b"/>
            <a:pathLst>
              <a:path w="1172" h="245">
                <a:moveTo>
                  <a:pt x="0" y="0"/>
                </a:moveTo>
                <a:lnTo>
                  <a:pt x="0" y="245"/>
                </a:lnTo>
                <a:lnTo>
                  <a:pt x="1172" y="245"/>
                </a:lnTo>
              </a:path>
            </a:pathLst>
          </a:custGeom>
          <a:ln w="19050">
            <a:solidFill>
              <a:schemeClr val="bg1">
                <a:lumMod val="85000"/>
              </a:schemeClr>
            </a:solidFill>
            <a:headEnd type="none" w="lg" len="med"/>
            <a:tailEnd type="arrow" w="lg" len="sm"/>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839" name="Line 873">
            <a:extLst>
              <a:ext uri="{FF2B5EF4-FFF2-40B4-BE49-F238E27FC236}">
                <a16:creationId xmlns:a16="http://schemas.microsoft.com/office/drawing/2014/main" id="{409D9C72-132E-4F3D-B4E0-431F2DB13605}"/>
              </a:ext>
            </a:extLst>
          </p:cNvPr>
          <p:cNvSpPr>
            <a:spLocks noChangeShapeType="1"/>
          </p:cNvSpPr>
          <p:nvPr/>
        </p:nvSpPr>
        <p:spPr bwMode="auto">
          <a:xfrm>
            <a:off x="7168433" y="5283268"/>
            <a:ext cx="1591709" cy="0"/>
          </a:xfrm>
          <a:prstGeom prst="line">
            <a:avLst/>
          </a:prstGeom>
          <a:noFill/>
          <a:ln w="19050">
            <a:solidFill>
              <a:schemeClr val="bg1">
                <a:lumMod val="85000"/>
              </a:schemeClr>
            </a:solidFill>
            <a:prstDash val="lgDash"/>
            <a:round/>
            <a:headEnd type="arrow" w="lg" len="sm"/>
            <a:tailEnd type="arrow" w="lg"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3427">
                    <a:schemeClr val="tx1"/>
                  </a:gs>
                  <a:gs pos="36364">
                    <a:schemeClr val="tx1"/>
                  </a:gs>
                </a:gsLst>
                <a:lin ang="5400000" scaled="0"/>
              </a:gradFill>
              <a:effectLst/>
              <a:uLnTx/>
              <a:uFillTx/>
              <a:latin typeface="Segoe UI"/>
              <a:ea typeface="+mn-ea"/>
              <a:cs typeface="+mn-cs"/>
            </a:endParaRPr>
          </a:p>
        </p:txBody>
      </p:sp>
      <p:sp>
        <p:nvSpPr>
          <p:cNvPr id="891" name="TextBox 890">
            <a:extLst>
              <a:ext uri="{FF2B5EF4-FFF2-40B4-BE49-F238E27FC236}">
                <a16:creationId xmlns:a16="http://schemas.microsoft.com/office/drawing/2014/main" id="{765F5AD4-F693-4C23-AD11-14A20FCD35C4}"/>
              </a:ext>
            </a:extLst>
          </p:cNvPr>
          <p:cNvSpPr txBox="1"/>
          <p:nvPr/>
        </p:nvSpPr>
        <p:spPr>
          <a:xfrm>
            <a:off x="7662281" y="5012424"/>
            <a:ext cx="604012" cy="541687"/>
          </a:xfrm>
          <a:prstGeom prst="rect">
            <a:avLst/>
          </a:prstGeom>
          <a:noFill/>
        </p:spPr>
        <p:txBody>
          <a:bodyPr wrap="none" lIns="0" tIns="0" rIns="0" bIns="0" rtlCol="0" anchor="ctr" anchorCtr="0">
            <a:spAutoFit/>
          </a:bodyPr>
          <a:lstStyle/>
          <a:p>
            <a:pPr marL="0" marR="0" lvl="0" indent="0" algn="ctr" defTabSz="914367" rtl="0" eaLnBrk="1" fontAlgn="auto" latinLnBrk="0" hangingPunct="1">
              <a:lnSpc>
                <a:spcPct val="90000"/>
              </a:lnSpc>
              <a:spcBef>
                <a:spcPts val="1200"/>
              </a:spcBef>
              <a:buClrTx/>
              <a:buSzTx/>
              <a:buFontTx/>
              <a:buNone/>
              <a:tabLst/>
              <a:defRPr/>
            </a:pPr>
            <a:r>
              <a:rPr kumimoji="0" lang="en-US" sz="1400" b="0" i="0" u="none" strike="noStrike" kern="1200" cap="none" spc="0" normalizeH="0" baseline="0" noProof="0">
                <a:ln>
                  <a:noFill/>
                </a:ln>
                <a:gradFill>
                  <a:gsLst>
                    <a:gs pos="23427">
                      <a:schemeClr val="tx1"/>
                    </a:gs>
                    <a:gs pos="36364">
                      <a:schemeClr val="tx1"/>
                    </a:gs>
                  </a:gsLst>
                  <a:lin ang="5400000" scaled="0"/>
                </a:gradFill>
                <a:effectLst/>
                <a:uLnTx/>
                <a:uFillTx/>
                <a:latin typeface="Segoe UI"/>
                <a:ea typeface="+mn-ea"/>
                <a:cs typeface="+mn-cs"/>
              </a:rPr>
              <a:t>Answer,</a:t>
            </a:r>
          </a:p>
          <a:p>
            <a:pPr marL="0" marR="0" lvl="0" indent="0" algn="ctr" defTabSz="914367" rtl="0" eaLnBrk="1" fontAlgn="auto" latinLnBrk="0" hangingPunct="1">
              <a:lnSpc>
                <a:spcPct val="90000"/>
              </a:lnSpc>
              <a:spcBef>
                <a:spcPts val="1200"/>
              </a:spcBef>
              <a:buClrTx/>
              <a:buSzTx/>
              <a:buFontTx/>
              <a:buNone/>
              <a:tabLst/>
              <a:defRPr/>
            </a:pPr>
            <a:r>
              <a:rPr kumimoji="0" lang="en-US" sz="1400" b="0" i="0" u="none" strike="noStrike" kern="1200" cap="none" spc="0" normalizeH="0" baseline="0" noProof="0">
                <a:ln>
                  <a:noFill/>
                </a:ln>
                <a:gradFill>
                  <a:gsLst>
                    <a:gs pos="23427">
                      <a:schemeClr val="tx1"/>
                    </a:gs>
                    <a:gs pos="36364">
                      <a:schemeClr val="tx1"/>
                    </a:gs>
                  </a:gsLst>
                  <a:lin ang="5400000" scaled="0"/>
                </a:gradFill>
                <a:effectLst/>
                <a:uLnTx/>
                <a:uFillTx/>
                <a:latin typeface="Segoe UI"/>
                <a:ea typeface="+mn-ea"/>
                <a:cs typeface="+mn-cs"/>
              </a:rPr>
              <a:t>Intent</a:t>
            </a:r>
          </a:p>
        </p:txBody>
      </p:sp>
      <p:sp>
        <p:nvSpPr>
          <p:cNvPr id="892" name="TextBox 891">
            <a:extLst>
              <a:ext uri="{FF2B5EF4-FFF2-40B4-BE49-F238E27FC236}">
                <a16:creationId xmlns:a16="http://schemas.microsoft.com/office/drawing/2014/main" id="{7FBBAAD7-4DBE-42D0-B579-3019C99BB10E}"/>
              </a:ext>
            </a:extLst>
          </p:cNvPr>
          <p:cNvSpPr txBox="1"/>
          <p:nvPr/>
        </p:nvSpPr>
        <p:spPr>
          <a:xfrm>
            <a:off x="5139686" y="5888356"/>
            <a:ext cx="1584078" cy="313932"/>
          </a:xfrm>
          <a:prstGeom prst="rect">
            <a:avLst/>
          </a:prstGeom>
          <a:solidFill>
            <a:schemeClr val="bg1"/>
          </a:solidFill>
          <a:ln>
            <a:noFill/>
          </a:ln>
        </p:spPr>
        <p:txBody>
          <a:bodyPr wrap="square" lIns="0" tIns="91440" rIns="0" bIns="0" rtlCol="0" anchor="ctr">
            <a:spAutoFit/>
          </a:bodyPr>
          <a:lstStyle/>
          <a:p>
            <a:pPr algn="ctr" defTabSz="914367">
              <a:lnSpc>
                <a:spcPct val="90000"/>
              </a:lnSpc>
              <a:defRPr/>
            </a:pPr>
            <a:r>
              <a:rPr lang="en-US" sz="1600" b="1">
                <a:gradFill>
                  <a:gsLst>
                    <a:gs pos="23427">
                      <a:schemeClr val="tx1"/>
                    </a:gs>
                    <a:gs pos="36364">
                      <a:schemeClr val="tx1"/>
                    </a:gs>
                  </a:gsLst>
                  <a:lin ang="5400000" scaled="0"/>
                </a:gradFill>
                <a:latin typeface="+mj-lt"/>
              </a:rPr>
              <a:t>Bot runtime</a:t>
            </a:r>
          </a:p>
        </p:txBody>
      </p:sp>
      <p:sp>
        <p:nvSpPr>
          <p:cNvPr id="893" name="TextBox 892">
            <a:extLst>
              <a:ext uri="{FF2B5EF4-FFF2-40B4-BE49-F238E27FC236}">
                <a16:creationId xmlns:a16="http://schemas.microsoft.com/office/drawing/2014/main" id="{0C5CA41B-C6DE-4A3B-A557-9A8248B7798B}"/>
              </a:ext>
            </a:extLst>
          </p:cNvPr>
          <p:cNvSpPr txBox="1"/>
          <p:nvPr/>
        </p:nvSpPr>
        <p:spPr>
          <a:xfrm>
            <a:off x="8954829" y="4094518"/>
            <a:ext cx="1530868" cy="313932"/>
          </a:xfrm>
          <a:prstGeom prst="rect">
            <a:avLst/>
          </a:prstGeom>
          <a:noFill/>
        </p:spPr>
        <p:txBody>
          <a:bodyPr wrap="none" lIns="0" tIns="0" rIns="0" bIns="91440" rtlCol="0" anchor="b" anchorCtr="0">
            <a:spAutoFit/>
          </a:bodyPr>
          <a:lstStyle>
            <a:defPPr>
              <a:defRPr lang="en-US"/>
            </a:defPPr>
            <a:lvl1pPr marR="0" lvl="0" indent="0" algn="ctr" defTabSz="914367" fontAlgn="auto">
              <a:lnSpc>
                <a:spcPct val="90000"/>
              </a:lnSpc>
              <a:spcBef>
                <a:spcPts val="0"/>
              </a:spcBef>
              <a:spcAft>
                <a:spcPts val="0"/>
              </a:spcAft>
              <a:buClrTx/>
              <a:buSzTx/>
              <a:buFontTx/>
              <a:buNone/>
              <a:tabLst/>
              <a:defRPr kumimoji="0" sz="1600" b="1" i="0" u="none" strike="noStrike" cap="none" spc="0" normalizeH="0" baseline="0">
                <a:ln>
                  <a:noFill/>
                </a:ln>
                <a:gradFill>
                  <a:gsLst>
                    <a:gs pos="23427">
                      <a:schemeClr val="tx1"/>
                    </a:gs>
                    <a:gs pos="36364">
                      <a:schemeClr val="tx1"/>
                    </a:gs>
                  </a:gsLst>
                  <a:lin ang="5400000" scaled="0"/>
                </a:gradFill>
                <a:effectLst/>
                <a:uLnTx/>
                <a:uFillTx/>
                <a:latin typeface="+mj-lt"/>
              </a:defRPr>
            </a:lvl1pPr>
          </a:lstStyle>
          <a:p>
            <a:r>
              <a:rPr lang="en-US"/>
              <a:t>Bot components</a:t>
            </a:r>
          </a:p>
        </p:txBody>
      </p:sp>
      <p:grpSp>
        <p:nvGrpSpPr>
          <p:cNvPr id="14" name="Group 13">
            <a:extLst>
              <a:ext uri="{FF2B5EF4-FFF2-40B4-BE49-F238E27FC236}">
                <a16:creationId xmlns:a16="http://schemas.microsoft.com/office/drawing/2014/main" id="{20E4A51B-BC1F-43A0-83CD-EC22853B2F5A}"/>
              </a:ext>
            </a:extLst>
          </p:cNvPr>
          <p:cNvGrpSpPr/>
          <p:nvPr/>
        </p:nvGrpSpPr>
        <p:grpSpPr>
          <a:xfrm>
            <a:off x="2722890" y="4888360"/>
            <a:ext cx="808103" cy="808103"/>
            <a:chOff x="2869070" y="5002413"/>
            <a:chExt cx="808103" cy="808103"/>
          </a:xfrm>
        </p:grpSpPr>
        <p:sp>
          <p:nvSpPr>
            <p:cNvPr id="865" name="Oval 864">
              <a:extLst>
                <a:ext uri="{FF2B5EF4-FFF2-40B4-BE49-F238E27FC236}">
                  <a16:creationId xmlns:a16="http://schemas.microsoft.com/office/drawing/2014/main" id="{385E51E2-E6BC-4EBA-A65B-622490985BE1}"/>
                </a:ext>
              </a:extLst>
            </p:cNvPr>
            <p:cNvSpPr/>
            <p:nvPr/>
          </p:nvSpPr>
          <p:spPr bwMode="auto">
            <a:xfrm>
              <a:off x="2869070" y="5002413"/>
              <a:ext cx="808103" cy="808103"/>
            </a:xfrm>
            <a:prstGeom prst="ellipse">
              <a:avLst/>
            </a:prstGeom>
            <a:noFill/>
            <a:ln w="19050">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lnSpc>
                  <a:spcPct val="90000"/>
                </a:lnSpc>
              </a:pPr>
              <a:endParaRPr lang="en-US" sz="1600" err="1">
                <a:solidFill>
                  <a:srgbClr val="1A1A1A"/>
                </a:solidFill>
                <a:latin typeface="Segoe UI"/>
              </a:endParaRPr>
            </a:p>
          </p:txBody>
        </p:sp>
        <p:sp>
          <p:nvSpPr>
            <p:cNvPr id="866" name="people_4" title="Icon of a person">
              <a:extLst>
                <a:ext uri="{FF2B5EF4-FFF2-40B4-BE49-F238E27FC236}">
                  <a16:creationId xmlns:a16="http://schemas.microsoft.com/office/drawing/2014/main" id="{7892C7ED-0F39-4FA0-9CB6-D14FF91D11AE}"/>
                </a:ext>
              </a:extLst>
            </p:cNvPr>
            <p:cNvSpPr>
              <a:spLocks noChangeAspect="1" noEditPoints="1"/>
            </p:cNvSpPr>
            <p:nvPr/>
          </p:nvSpPr>
          <p:spPr bwMode="auto">
            <a:xfrm>
              <a:off x="3115647" y="5230411"/>
              <a:ext cx="314949" cy="3521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1898F207-2FD2-40C7-8FCB-7B39F2B1AB3A}"/>
              </a:ext>
            </a:extLst>
          </p:cNvPr>
          <p:cNvSpPr/>
          <p:nvPr/>
        </p:nvSpPr>
        <p:spPr>
          <a:xfrm>
            <a:off x="7956856" y="3187793"/>
            <a:ext cx="1272206" cy="480131"/>
          </a:xfrm>
          <a:prstGeom prst="rect">
            <a:avLst/>
          </a:prstGeom>
        </p:spPr>
        <p:txBody>
          <a:bodyPr wrap="square">
            <a:spAutoFit/>
          </a:bodyPr>
          <a:lstStyle/>
          <a:p>
            <a:pPr lvl="0" algn="ctr" defTabSz="932472" fontAlgn="base">
              <a:lnSpc>
                <a:spcPct val="90000"/>
              </a:lnSpc>
              <a:spcBef>
                <a:spcPct val="0"/>
              </a:spcBef>
              <a:spcAft>
                <a:spcPct val="0"/>
              </a:spcAft>
              <a:defRPr/>
            </a:pPr>
            <a:r>
              <a:rPr lang="en-US" sz="1400">
                <a:gradFill>
                  <a:gsLst>
                    <a:gs pos="23427">
                      <a:schemeClr val="tx1"/>
                    </a:gs>
                    <a:gs pos="36364">
                      <a:schemeClr val="tx1"/>
                    </a:gs>
                  </a:gsLst>
                  <a:lin ang="5400000" scaled="0"/>
                </a:gradFill>
              </a:rPr>
              <a:t>Evaluate and improve</a:t>
            </a:r>
          </a:p>
        </p:txBody>
      </p:sp>
      <p:sp>
        <p:nvSpPr>
          <p:cNvPr id="3" name="Rectangle 2">
            <a:extLst>
              <a:ext uri="{FF2B5EF4-FFF2-40B4-BE49-F238E27FC236}">
                <a16:creationId xmlns:a16="http://schemas.microsoft.com/office/drawing/2014/main" id="{BBCF66EA-E2A5-480C-A4D8-1B010D6C69CA}"/>
              </a:ext>
            </a:extLst>
          </p:cNvPr>
          <p:cNvSpPr/>
          <p:nvPr/>
        </p:nvSpPr>
        <p:spPr>
          <a:xfrm>
            <a:off x="7887281" y="2017714"/>
            <a:ext cx="1411354" cy="443198"/>
          </a:xfrm>
          <a:prstGeom prst="rect">
            <a:avLst/>
          </a:prstGeom>
        </p:spPr>
        <p:txBody>
          <a:bodyPr wrap="square" lIns="0" tIns="0" rIns="0" bIns="0" anchor="b" anchorCtr="0">
            <a:spAutoFit/>
          </a:bodyPr>
          <a:lstStyle/>
          <a:p>
            <a:pPr algn="ctr">
              <a:lnSpc>
                <a:spcPct val="90000"/>
              </a:lnSpc>
            </a:pPr>
            <a:r>
              <a:rPr lang="en-US" sz="1600">
                <a:gradFill>
                  <a:gsLst>
                    <a:gs pos="23427">
                      <a:schemeClr val="tx1"/>
                    </a:gs>
                    <a:gs pos="36364">
                      <a:schemeClr val="tx1"/>
                    </a:gs>
                  </a:gsLst>
                  <a:lin ang="5400000" scaled="0"/>
                </a:gradFill>
                <a:latin typeface="+mj-lt"/>
              </a:rPr>
              <a:t>Find conflicts and overlap</a:t>
            </a:r>
          </a:p>
        </p:txBody>
      </p:sp>
      <p:cxnSp>
        <p:nvCxnSpPr>
          <p:cNvPr id="96" name="Straight Connector 95">
            <a:extLst>
              <a:ext uri="{FF2B5EF4-FFF2-40B4-BE49-F238E27FC236}">
                <a16:creationId xmlns:a16="http://schemas.microsoft.com/office/drawing/2014/main" id="{90B307DD-3B52-4635-B8BB-B5BA024F4A21}"/>
              </a:ext>
            </a:extLst>
          </p:cNvPr>
          <p:cNvCxnSpPr>
            <a:cxnSpLocks/>
          </p:cNvCxnSpPr>
          <p:nvPr/>
        </p:nvCxnSpPr>
        <p:spPr>
          <a:xfrm>
            <a:off x="3083102" y="5809941"/>
            <a:ext cx="0" cy="0"/>
          </a:xfrm>
          <a:prstGeom prst="line">
            <a:avLst/>
          </a:prstGeom>
          <a:ln w="12700">
            <a:headEnd type="none" w="lg" len="med"/>
            <a:tailEnd type="none" w="lg" len="med"/>
          </a:ln>
        </p:spPr>
        <p:style>
          <a:lnRef idx="1">
            <a:schemeClr val="accent5"/>
          </a:lnRef>
          <a:fillRef idx="0">
            <a:schemeClr val="accent5"/>
          </a:fillRef>
          <a:effectRef idx="0">
            <a:schemeClr val="accent5"/>
          </a:effectRef>
          <a:fontRef idx="minor">
            <a:schemeClr val="tx1"/>
          </a:fontRef>
        </p:style>
      </p:cxnSp>
      <p:sp>
        <p:nvSpPr>
          <p:cNvPr id="10" name="Rectangle 9">
            <a:extLst>
              <a:ext uri="{FF2B5EF4-FFF2-40B4-BE49-F238E27FC236}">
                <a16:creationId xmlns:a16="http://schemas.microsoft.com/office/drawing/2014/main" id="{FB11C973-3B0C-4A89-BB55-EAD234424E2D}"/>
              </a:ext>
            </a:extLst>
          </p:cNvPr>
          <p:cNvSpPr/>
          <p:nvPr/>
        </p:nvSpPr>
        <p:spPr bwMode="auto">
          <a:xfrm>
            <a:off x="4697086" y="2974262"/>
            <a:ext cx="1371600" cy="7386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Dispatch model</a:t>
            </a:r>
          </a:p>
        </p:txBody>
      </p:sp>
      <p:sp>
        <p:nvSpPr>
          <p:cNvPr id="828" name="Rectangle 862">
            <a:extLst>
              <a:ext uri="{FF2B5EF4-FFF2-40B4-BE49-F238E27FC236}">
                <a16:creationId xmlns:a16="http://schemas.microsoft.com/office/drawing/2014/main" id="{FF27443C-F241-44E4-B3A9-F8091443B70D}"/>
              </a:ext>
            </a:extLst>
          </p:cNvPr>
          <p:cNvSpPr>
            <a:spLocks noChangeArrowheads="1"/>
          </p:cNvSpPr>
          <p:nvPr/>
        </p:nvSpPr>
        <p:spPr bwMode="auto">
          <a:xfrm>
            <a:off x="6068686" y="4871788"/>
            <a:ext cx="914400" cy="822960"/>
          </a:xfrm>
          <a:prstGeom prst="rect">
            <a:avLst/>
          </a:prstGeom>
          <a:ln w="19050">
            <a:solidFill>
              <a:schemeClr val="bg1">
                <a:lumMod val="85000"/>
              </a:schemeClr>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algn="ctr" defTabSz="914367">
              <a:lnSpc>
                <a:spcPct val="90000"/>
              </a:lnSpc>
              <a:defRPr/>
            </a:pPr>
            <a:r>
              <a:rPr lang="en-US" sz="1400" b="1">
                <a:gradFill>
                  <a:gsLst>
                    <a:gs pos="23427">
                      <a:schemeClr val="tx1"/>
                    </a:gs>
                    <a:gs pos="36364">
                      <a:schemeClr val="tx1"/>
                    </a:gs>
                  </a:gsLst>
                  <a:lin ang="5400000" scaled="0"/>
                </a:gradFill>
                <a:latin typeface="+mj-lt"/>
              </a:rPr>
              <a:t>Bot </a:t>
            </a:r>
            <a:br>
              <a:rPr lang="en-US" sz="1400" b="1">
                <a:gradFill>
                  <a:gsLst>
                    <a:gs pos="23427">
                      <a:schemeClr val="tx1"/>
                    </a:gs>
                    <a:gs pos="36364">
                      <a:schemeClr val="tx1"/>
                    </a:gs>
                  </a:gsLst>
                  <a:lin ang="5400000" scaled="0"/>
                </a:gradFill>
                <a:latin typeface="+mj-lt"/>
              </a:rPr>
            </a:br>
            <a:r>
              <a:rPr lang="en-US" sz="1400" b="1">
                <a:gradFill>
                  <a:gsLst>
                    <a:gs pos="23427">
                      <a:schemeClr val="tx1"/>
                    </a:gs>
                    <a:gs pos="36364">
                      <a:schemeClr val="tx1"/>
                    </a:gs>
                  </a:gsLst>
                  <a:lin ang="5400000" scaled="0"/>
                </a:gradFill>
                <a:latin typeface="+mj-lt"/>
              </a:rPr>
              <a:t>logic</a:t>
            </a:r>
          </a:p>
        </p:txBody>
      </p:sp>
      <p:sp>
        <p:nvSpPr>
          <p:cNvPr id="11" name="Rectangle 10">
            <a:extLst>
              <a:ext uri="{FF2B5EF4-FFF2-40B4-BE49-F238E27FC236}">
                <a16:creationId xmlns:a16="http://schemas.microsoft.com/office/drawing/2014/main" id="{29919FB1-99A4-4EDF-B78A-3BF713E72705}"/>
              </a:ext>
            </a:extLst>
          </p:cNvPr>
          <p:cNvSpPr/>
          <p:nvPr/>
        </p:nvSpPr>
        <p:spPr bwMode="auto">
          <a:xfrm>
            <a:off x="4879966" y="4871788"/>
            <a:ext cx="1005840" cy="36576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Dispatch</a:t>
            </a:r>
          </a:p>
        </p:txBody>
      </p:sp>
      <p:cxnSp>
        <p:nvCxnSpPr>
          <p:cNvPr id="20" name="Straight Arrow Connector 19">
            <a:extLst>
              <a:ext uri="{FF2B5EF4-FFF2-40B4-BE49-F238E27FC236}">
                <a16:creationId xmlns:a16="http://schemas.microsoft.com/office/drawing/2014/main" id="{209E7587-A03F-472F-B0F1-9A7DAF138184}"/>
              </a:ext>
            </a:extLst>
          </p:cNvPr>
          <p:cNvCxnSpPr>
            <a:cxnSpLocks/>
          </p:cNvCxnSpPr>
          <p:nvPr/>
        </p:nvCxnSpPr>
        <p:spPr>
          <a:xfrm>
            <a:off x="5383285" y="3712926"/>
            <a:ext cx="0" cy="1158862"/>
          </a:xfrm>
          <a:prstGeom prst="straightConnector1">
            <a:avLst/>
          </a:prstGeom>
          <a:ln w="19050">
            <a:solidFill>
              <a:schemeClr val="bg1">
                <a:lumMod val="85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9622E77-C236-48B4-A000-11C9B5FC48F3}"/>
              </a:ext>
            </a:extLst>
          </p:cNvPr>
          <p:cNvCxnSpPr>
            <a:cxnSpLocks/>
          </p:cNvCxnSpPr>
          <p:nvPr/>
        </p:nvCxnSpPr>
        <p:spPr>
          <a:xfrm>
            <a:off x="3519977" y="5054668"/>
            <a:ext cx="1360388" cy="0"/>
          </a:xfrm>
          <a:prstGeom prst="straightConnector1">
            <a:avLst/>
          </a:prstGeom>
          <a:ln w="19050">
            <a:solidFill>
              <a:schemeClr val="bg1">
                <a:lumMod val="8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72E359B-D8DE-480F-B3D4-28D1F9BDDE1E}"/>
              </a:ext>
            </a:extLst>
          </p:cNvPr>
          <p:cNvSpPr txBox="1"/>
          <p:nvPr/>
        </p:nvSpPr>
        <p:spPr>
          <a:xfrm>
            <a:off x="3731651" y="4789324"/>
            <a:ext cx="768026" cy="193899"/>
          </a:xfrm>
          <a:prstGeom prst="rect">
            <a:avLst/>
          </a:prstGeom>
          <a:noFill/>
        </p:spPr>
        <p:txBody>
          <a:bodyPr wrap="square" lIns="0" tIns="0" rIns="0" bIns="0" rtlCol="0">
            <a:spAutoFit/>
          </a:bodyPr>
          <a:lstStyle/>
          <a:p>
            <a:pPr>
              <a:lnSpc>
                <a:spcPct val="90000"/>
              </a:lnSpc>
            </a:pPr>
            <a:r>
              <a:rPr lang="en-US" sz="1400">
                <a:gradFill>
                  <a:gsLst>
                    <a:gs pos="23427">
                      <a:schemeClr val="tx1"/>
                    </a:gs>
                    <a:gs pos="36364">
                      <a:schemeClr val="tx1"/>
                    </a:gs>
                  </a:gsLst>
                  <a:lin ang="5400000" scaled="0"/>
                </a:gradFill>
              </a:rPr>
              <a:t>Utterance</a:t>
            </a:r>
          </a:p>
        </p:txBody>
      </p:sp>
      <p:cxnSp>
        <p:nvCxnSpPr>
          <p:cNvPr id="111" name="Straight Arrow Connector 110">
            <a:extLst>
              <a:ext uri="{FF2B5EF4-FFF2-40B4-BE49-F238E27FC236}">
                <a16:creationId xmlns:a16="http://schemas.microsoft.com/office/drawing/2014/main" id="{C28EF897-6E17-4DED-9B36-69FAFBFF6D2A}"/>
              </a:ext>
            </a:extLst>
          </p:cNvPr>
          <p:cNvCxnSpPr>
            <a:cxnSpLocks/>
          </p:cNvCxnSpPr>
          <p:nvPr/>
        </p:nvCxnSpPr>
        <p:spPr>
          <a:xfrm flipH="1">
            <a:off x="3519977" y="5527241"/>
            <a:ext cx="2548709" cy="0"/>
          </a:xfrm>
          <a:prstGeom prst="straightConnector1">
            <a:avLst/>
          </a:prstGeom>
          <a:ln w="19050">
            <a:solidFill>
              <a:schemeClr val="bg1">
                <a:lumMod val="8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77912A5-331A-4808-B0D4-68806688A234}"/>
              </a:ext>
            </a:extLst>
          </p:cNvPr>
          <p:cNvSpPr txBox="1"/>
          <p:nvPr/>
        </p:nvSpPr>
        <p:spPr>
          <a:xfrm>
            <a:off x="3710198" y="5598686"/>
            <a:ext cx="751379" cy="193899"/>
          </a:xfrm>
          <a:prstGeom prst="rect">
            <a:avLst/>
          </a:prstGeom>
          <a:noFill/>
        </p:spPr>
        <p:txBody>
          <a:bodyPr wrap="square" lIns="0" tIns="0" rIns="0" bIns="0" rtlCol="0">
            <a:spAutoFit/>
          </a:bodyPr>
          <a:lstStyle/>
          <a:p>
            <a:pPr>
              <a:lnSpc>
                <a:spcPct val="90000"/>
              </a:lnSpc>
            </a:pPr>
            <a:r>
              <a:rPr lang="en-US" sz="1400">
                <a:gradFill>
                  <a:gsLst>
                    <a:gs pos="23427">
                      <a:schemeClr val="tx1"/>
                    </a:gs>
                    <a:gs pos="36364">
                      <a:schemeClr val="tx1"/>
                    </a:gs>
                  </a:gsLst>
                  <a:lin ang="5400000" scaled="0"/>
                </a:gradFill>
              </a:rPr>
              <a:t>Response</a:t>
            </a:r>
          </a:p>
        </p:txBody>
      </p:sp>
      <p:sp>
        <p:nvSpPr>
          <p:cNvPr id="34" name="TextBox 33">
            <a:extLst>
              <a:ext uri="{FF2B5EF4-FFF2-40B4-BE49-F238E27FC236}">
                <a16:creationId xmlns:a16="http://schemas.microsoft.com/office/drawing/2014/main" id="{351A3658-AB1C-4135-B7C7-957DFD37159D}"/>
              </a:ext>
            </a:extLst>
          </p:cNvPr>
          <p:cNvSpPr txBox="1"/>
          <p:nvPr/>
        </p:nvSpPr>
        <p:spPr>
          <a:xfrm>
            <a:off x="5503688" y="4195408"/>
            <a:ext cx="1126973" cy="193899"/>
          </a:xfrm>
          <a:prstGeom prst="rect">
            <a:avLst/>
          </a:prstGeom>
          <a:noFill/>
        </p:spPr>
        <p:txBody>
          <a:bodyPr wrap="square" lIns="0" tIns="0" rIns="0" bIns="0" rtlCol="0">
            <a:spAutoFit/>
          </a:bodyPr>
          <a:lstStyle/>
          <a:p>
            <a:pPr>
              <a:lnSpc>
                <a:spcPct val="90000"/>
              </a:lnSpc>
            </a:pPr>
            <a:r>
              <a:rPr lang="en-US" sz="1400">
                <a:gradFill>
                  <a:gsLst>
                    <a:gs pos="23427">
                      <a:schemeClr val="tx1"/>
                    </a:gs>
                    <a:gs pos="36364">
                      <a:schemeClr val="tx1"/>
                    </a:gs>
                  </a:gsLst>
                  <a:lin ang="5400000" scaled="0"/>
                </a:gradFill>
              </a:rPr>
              <a:t>Dispatcher</a:t>
            </a:r>
          </a:p>
        </p:txBody>
      </p:sp>
      <p:sp>
        <p:nvSpPr>
          <p:cNvPr id="5" name="Title 4">
            <a:extLst>
              <a:ext uri="{FF2B5EF4-FFF2-40B4-BE49-F238E27FC236}">
                <a16:creationId xmlns:a16="http://schemas.microsoft.com/office/drawing/2014/main" id="{3D55A6C7-A5A5-4DEF-9CB3-B1D93C280695}"/>
              </a:ext>
            </a:extLst>
          </p:cNvPr>
          <p:cNvSpPr>
            <a:spLocks noGrp="1"/>
          </p:cNvSpPr>
          <p:nvPr>
            <p:ph type="title"/>
          </p:nvPr>
        </p:nvSpPr>
        <p:spPr>
          <a:xfrm>
            <a:off x="588263" y="457200"/>
            <a:ext cx="11018520" cy="553998"/>
          </a:xfrm>
        </p:spPr>
        <p:txBody>
          <a:bodyPr/>
          <a:lstStyle/>
          <a:p>
            <a:r>
              <a:rPr lang="en-US"/>
              <a:t>Dispatcher (Preview)</a:t>
            </a:r>
          </a:p>
        </p:txBody>
      </p:sp>
      <p:cxnSp>
        <p:nvCxnSpPr>
          <p:cNvPr id="19" name="Straight Arrow Connector 18">
            <a:extLst>
              <a:ext uri="{FF2B5EF4-FFF2-40B4-BE49-F238E27FC236}">
                <a16:creationId xmlns:a16="http://schemas.microsoft.com/office/drawing/2014/main" id="{BEF6CAAA-F694-4A46-9609-DB6BE9EAF9BE}"/>
              </a:ext>
            </a:extLst>
          </p:cNvPr>
          <p:cNvCxnSpPr>
            <a:cxnSpLocks/>
          </p:cNvCxnSpPr>
          <p:nvPr/>
        </p:nvCxnSpPr>
        <p:spPr>
          <a:xfrm>
            <a:off x="2329377" y="3343594"/>
            <a:ext cx="2367709" cy="0"/>
          </a:xfrm>
          <a:prstGeom prst="straightConnector1">
            <a:avLst/>
          </a:prstGeom>
          <a:ln w="19050">
            <a:solidFill>
              <a:schemeClr val="bg1">
                <a:lumMod val="85000"/>
              </a:schemeClr>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61" name="Processing_E9F5" title="Icon of two interlocked gears">
            <a:extLst>
              <a:ext uri="{FF2B5EF4-FFF2-40B4-BE49-F238E27FC236}">
                <a16:creationId xmlns:a16="http://schemas.microsoft.com/office/drawing/2014/main" id="{18720969-F245-474B-865F-596FCF73B95E}"/>
              </a:ext>
            </a:extLst>
          </p:cNvPr>
          <p:cNvSpPr>
            <a:spLocks noChangeAspect="1" noEditPoints="1"/>
          </p:cNvSpPr>
          <p:nvPr/>
        </p:nvSpPr>
        <p:spPr bwMode="auto">
          <a:xfrm>
            <a:off x="3282252" y="2844626"/>
            <a:ext cx="461958" cy="402336"/>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62" name="Straight Arrow Connector 61">
            <a:extLst>
              <a:ext uri="{FF2B5EF4-FFF2-40B4-BE49-F238E27FC236}">
                <a16:creationId xmlns:a16="http://schemas.microsoft.com/office/drawing/2014/main" id="{A0A42445-8D2F-4C71-93AC-35B3557EBBD9}"/>
              </a:ext>
            </a:extLst>
          </p:cNvPr>
          <p:cNvCxnSpPr>
            <a:cxnSpLocks/>
          </p:cNvCxnSpPr>
          <p:nvPr/>
        </p:nvCxnSpPr>
        <p:spPr>
          <a:xfrm>
            <a:off x="6068686" y="3343594"/>
            <a:ext cx="1874172" cy="0"/>
          </a:xfrm>
          <a:prstGeom prst="straightConnector1">
            <a:avLst/>
          </a:prstGeom>
          <a:ln w="19050">
            <a:solidFill>
              <a:schemeClr val="bg1">
                <a:lumMod val="85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63" name="Touchscreen" title="Icon of a closed hand with one finger touching a screen">
            <a:extLst>
              <a:ext uri="{FF2B5EF4-FFF2-40B4-BE49-F238E27FC236}">
                <a16:creationId xmlns:a16="http://schemas.microsoft.com/office/drawing/2014/main" id="{617E1B98-285E-48E5-B653-684DE5827DC7}"/>
              </a:ext>
            </a:extLst>
          </p:cNvPr>
          <p:cNvSpPr>
            <a:spLocks noChangeAspect="1" noEditPoints="1"/>
          </p:cNvSpPr>
          <p:nvPr/>
        </p:nvSpPr>
        <p:spPr bwMode="auto">
          <a:xfrm>
            <a:off x="8356946" y="2695806"/>
            <a:ext cx="472024" cy="44257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705" name="Group 704">
            <a:extLst>
              <a:ext uri="{FF2B5EF4-FFF2-40B4-BE49-F238E27FC236}">
                <a16:creationId xmlns:a16="http://schemas.microsoft.com/office/drawing/2014/main" id="{43B7957F-05D1-4918-AE92-3874004E47D0}"/>
              </a:ext>
            </a:extLst>
          </p:cNvPr>
          <p:cNvGrpSpPr/>
          <p:nvPr/>
        </p:nvGrpSpPr>
        <p:grpSpPr>
          <a:xfrm>
            <a:off x="8760143" y="4411597"/>
            <a:ext cx="1920240" cy="1755396"/>
            <a:chOff x="8760143" y="4398897"/>
            <a:chExt cx="1920240" cy="1755396"/>
          </a:xfrm>
        </p:grpSpPr>
        <p:sp>
          <p:nvSpPr>
            <p:cNvPr id="746" name="Rectangle 780">
              <a:extLst>
                <a:ext uri="{FF2B5EF4-FFF2-40B4-BE49-F238E27FC236}">
                  <a16:creationId xmlns:a16="http://schemas.microsoft.com/office/drawing/2014/main" id="{9222748F-D3A7-47E2-9500-47E46A91B6E1}"/>
                </a:ext>
              </a:extLst>
            </p:cNvPr>
            <p:cNvSpPr>
              <a:spLocks noChangeArrowheads="1"/>
            </p:cNvSpPr>
            <p:nvPr/>
          </p:nvSpPr>
          <p:spPr bwMode="auto">
            <a:xfrm>
              <a:off x="8760143" y="4398897"/>
              <a:ext cx="1920240" cy="1755396"/>
            </a:xfrm>
            <a:prstGeom prst="rect">
              <a:avLst/>
            </a:prstGeom>
            <a:noFill/>
            <a:ln w="19050">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lnSpc>
                  <a:spcPct val="90000"/>
                </a:lnSpc>
              </a:pPr>
              <a:endParaRPr lang="en-US" sz="1600">
                <a:solidFill>
                  <a:srgbClr val="1A1A1A"/>
                </a:solidFill>
                <a:latin typeface="Segoe UI"/>
              </a:endParaRPr>
            </a:p>
          </p:txBody>
        </p:sp>
        <p:sp>
          <p:nvSpPr>
            <p:cNvPr id="845" name="Rectangle 879">
              <a:extLst>
                <a:ext uri="{FF2B5EF4-FFF2-40B4-BE49-F238E27FC236}">
                  <a16:creationId xmlns:a16="http://schemas.microsoft.com/office/drawing/2014/main" id="{F620E513-4BD4-4E6D-A5F5-99B2F0A73920}"/>
                </a:ext>
              </a:extLst>
            </p:cNvPr>
            <p:cNvSpPr>
              <a:spLocks noChangeArrowheads="1"/>
            </p:cNvSpPr>
            <p:nvPr/>
          </p:nvSpPr>
          <p:spPr bwMode="auto">
            <a:xfrm>
              <a:off x="9768957" y="5442026"/>
              <a:ext cx="728546" cy="548640"/>
            </a:xfrm>
            <a:prstGeom prst="rect">
              <a:avLst/>
            </a:prstGeom>
            <a:noFill/>
            <a:ln w="19050">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45720" rIns="0" bIns="45720" numCol="1" anchor="ctr" anchorCtr="0" compatLnSpc="1">
              <a:prstTxWarp prst="textNoShape">
                <a:avLst/>
              </a:prstTxWarp>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6643">
                        <a:schemeClr val="bg1">
                          <a:lumMod val="65000"/>
                        </a:schemeClr>
                      </a:gs>
                      <a:gs pos="20979">
                        <a:schemeClr val="bg1">
                          <a:lumMod val="65000"/>
                        </a:schemeClr>
                      </a:gs>
                    </a:gsLst>
                    <a:lin ang="5400000" scaled="0"/>
                  </a:gradFill>
                  <a:effectLst/>
                  <a:uLnTx/>
                  <a:uFillTx/>
                  <a:latin typeface="Segoe UI"/>
                  <a:ea typeface="+mn-ea"/>
                  <a:cs typeface="+mn-cs"/>
                </a:rPr>
                <a:t>Other</a:t>
              </a:r>
            </a:p>
          </p:txBody>
        </p:sp>
        <p:sp>
          <p:nvSpPr>
            <p:cNvPr id="846" name="Rectangle 880">
              <a:extLst>
                <a:ext uri="{FF2B5EF4-FFF2-40B4-BE49-F238E27FC236}">
                  <a16:creationId xmlns:a16="http://schemas.microsoft.com/office/drawing/2014/main" id="{26AE9E2E-18BF-4D90-A19D-6B28CB72335D}"/>
                </a:ext>
              </a:extLst>
            </p:cNvPr>
            <p:cNvSpPr>
              <a:spLocks noChangeArrowheads="1"/>
            </p:cNvSpPr>
            <p:nvPr/>
          </p:nvSpPr>
          <p:spPr bwMode="auto">
            <a:xfrm>
              <a:off x="8943023" y="5442026"/>
              <a:ext cx="728546" cy="548640"/>
            </a:xfrm>
            <a:prstGeom prst="rect">
              <a:avLst/>
            </a:prstGeom>
            <a:noFill/>
            <a:ln w="19050">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45720" rIns="0" bIns="45720" numCol="1" anchor="ctr" anchorCtr="0" compatLnSpc="1">
              <a:prstTxWarp prst="textNoShape">
                <a:avLst/>
              </a:prstTxWarp>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err="1">
                  <a:ln>
                    <a:noFill/>
                  </a:ln>
                  <a:gradFill>
                    <a:gsLst>
                      <a:gs pos="23427">
                        <a:schemeClr val="tx1"/>
                      </a:gs>
                      <a:gs pos="36364">
                        <a:schemeClr val="tx1"/>
                      </a:gs>
                    </a:gsLst>
                    <a:lin ang="5400000" scaled="0"/>
                  </a:gradFill>
                  <a:effectLst/>
                  <a:uLnTx/>
                  <a:uFillTx/>
                  <a:latin typeface="Segoe UI"/>
                  <a:ea typeface="+mn-ea"/>
                  <a:cs typeface="+mn-cs"/>
                </a:rPr>
                <a:t>QnA</a:t>
              </a:r>
              <a:r>
                <a:rPr kumimoji="0" lang="en-US" sz="1200" b="0" i="0" u="none" strike="noStrike" kern="1200" cap="none" spc="0" normalizeH="0" baseline="0" noProof="0">
                  <a:ln>
                    <a:noFill/>
                  </a:ln>
                  <a:gradFill>
                    <a:gsLst>
                      <a:gs pos="23427">
                        <a:schemeClr val="tx1"/>
                      </a:gs>
                      <a:gs pos="36364">
                        <a:schemeClr val="tx1"/>
                      </a:gs>
                    </a:gsLst>
                    <a:lin ang="5400000" scaled="0"/>
                  </a:gradFill>
                  <a:effectLst/>
                  <a:uLnTx/>
                  <a:uFillTx/>
                  <a:latin typeface="Segoe UI"/>
                  <a:ea typeface="+mn-ea"/>
                  <a:cs typeface="+mn-cs"/>
                </a:rPr>
                <a:t> </a:t>
              </a:r>
            </a:p>
          </p:txBody>
        </p:sp>
        <p:grpSp>
          <p:nvGrpSpPr>
            <p:cNvPr id="69" name="Group 68">
              <a:extLst>
                <a:ext uri="{FF2B5EF4-FFF2-40B4-BE49-F238E27FC236}">
                  <a16:creationId xmlns:a16="http://schemas.microsoft.com/office/drawing/2014/main" id="{8E621BB2-853A-4FFC-9DB5-389C66B1B69A}"/>
                </a:ext>
              </a:extLst>
            </p:cNvPr>
            <p:cNvGrpSpPr/>
            <p:nvPr/>
          </p:nvGrpSpPr>
          <p:grpSpPr>
            <a:xfrm>
              <a:off x="9375270" y="4550211"/>
              <a:ext cx="689986" cy="689986"/>
              <a:chOff x="1011387" y="2787020"/>
              <a:chExt cx="689986" cy="689986"/>
            </a:xfrm>
          </p:grpSpPr>
          <p:sp>
            <p:nvSpPr>
              <p:cNvPr id="70" name="Oval 69">
                <a:extLst>
                  <a:ext uri="{FF2B5EF4-FFF2-40B4-BE49-F238E27FC236}">
                    <a16:creationId xmlns:a16="http://schemas.microsoft.com/office/drawing/2014/main" id="{BFB1BACF-322B-4210-B837-399D73C8F846}"/>
                  </a:ext>
                </a:extLst>
              </p:cNvPr>
              <p:cNvSpPr/>
              <p:nvPr/>
            </p:nvSpPr>
            <p:spPr bwMode="auto">
              <a:xfrm>
                <a:off x="1011387" y="2787020"/>
                <a:ext cx="689986" cy="689986"/>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9790">
                          <a:schemeClr val="accent1"/>
                        </a:gs>
                        <a:gs pos="23427">
                          <a:schemeClr val="accent1"/>
                        </a:gs>
                      </a:gsLst>
                      <a:lin ang="5400000" scaled="0"/>
                    </a:gradFill>
                    <a:effectLst/>
                    <a:uLnTx/>
                    <a:uFillTx/>
                    <a:latin typeface="Segoe UI Semibold"/>
                    <a:ea typeface="Segoe UI" pitchFamily="34" charset="0"/>
                    <a:cs typeface="Segoe UI" pitchFamily="34" charset="0"/>
                  </a:rPr>
                  <a:t>LUIS</a:t>
                </a:r>
              </a:p>
            </p:txBody>
          </p:sp>
          <p:grpSp>
            <p:nvGrpSpPr>
              <p:cNvPr id="71" name="Group 49">
                <a:extLst>
                  <a:ext uri="{FF2B5EF4-FFF2-40B4-BE49-F238E27FC236}">
                    <a16:creationId xmlns:a16="http://schemas.microsoft.com/office/drawing/2014/main" id="{27549829-8A6D-4964-A574-6AEB42B6B7F8}"/>
                  </a:ext>
                </a:extLst>
              </p:cNvPr>
              <p:cNvGrpSpPr>
                <a:grpSpLocks noChangeAspect="1"/>
              </p:cNvGrpSpPr>
              <p:nvPr/>
            </p:nvGrpSpPr>
            <p:grpSpPr bwMode="auto">
              <a:xfrm>
                <a:off x="1238425" y="3104242"/>
                <a:ext cx="235910" cy="227047"/>
                <a:chOff x="3494" y="1777"/>
                <a:chExt cx="692" cy="666"/>
              </a:xfrm>
              <a:solidFill>
                <a:schemeClr val="accent3"/>
              </a:solidFill>
            </p:grpSpPr>
            <p:sp>
              <p:nvSpPr>
                <p:cNvPr id="72" name="Freeform 50">
                  <a:extLst>
                    <a:ext uri="{FF2B5EF4-FFF2-40B4-BE49-F238E27FC236}">
                      <a16:creationId xmlns:a16="http://schemas.microsoft.com/office/drawing/2014/main" id="{102E51EC-D1D4-40A0-8B33-798B3806374F}"/>
                    </a:ext>
                  </a:extLst>
                </p:cNvPr>
                <p:cNvSpPr>
                  <a:spLocks/>
                </p:cNvSpPr>
                <p:nvPr/>
              </p:nvSpPr>
              <p:spPr bwMode="auto">
                <a:xfrm>
                  <a:off x="3494" y="1777"/>
                  <a:ext cx="264" cy="666"/>
                </a:xfrm>
                <a:custGeom>
                  <a:avLst/>
                  <a:gdLst>
                    <a:gd name="T0" fmla="*/ 111 w 111"/>
                    <a:gd name="T1" fmla="*/ 280 h 280"/>
                    <a:gd name="T2" fmla="*/ 100 w 111"/>
                    <a:gd name="T3" fmla="*/ 280 h 280"/>
                    <a:gd name="T4" fmla="*/ 57 w 111"/>
                    <a:gd name="T5" fmla="*/ 266 h 280"/>
                    <a:gd name="T6" fmla="*/ 43 w 111"/>
                    <a:gd name="T7" fmla="*/ 225 h 280"/>
                    <a:gd name="T8" fmla="*/ 43 w 111"/>
                    <a:gd name="T9" fmla="*/ 173 h 280"/>
                    <a:gd name="T10" fmla="*/ 41 w 111"/>
                    <a:gd name="T11" fmla="*/ 160 h 280"/>
                    <a:gd name="T12" fmla="*/ 35 w 111"/>
                    <a:gd name="T13" fmla="*/ 150 h 280"/>
                    <a:gd name="T14" fmla="*/ 24 w 111"/>
                    <a:gd name="T15" fmla="*/ 144 h 280"/>
                    <a:gd name="T16" fmla="*/ 7 w 111"/>
                    <a:gd name="T17" fmla="*/ 142 h 280"/>
                    <a:gd name="T18" fmla="*/ 0 w 111"/>
                    <a:gd name="T19" fmla="*/ 142 h 280"/>
                    <a:gd name="T20" fmla="*/ 0 w 111"/>
                    <a:gd name="T21" fmla="*/ 121 h 280"/>
                    <a:gd name="T22" fmla="*/ 7 w 111"/>
                    <a:gd name="T23" fmla="*/ 121 h 280"/>
                    <a:gd name="T24" fmla="*/ 25 w 111"/>
                    <a:gd name="T25" fmla="*/ 119 h 280"/>
                    <a:gd name="T26" fmla="*/ 36 w 111"/>
                    <a:gd name="T27" fmla="*/ 113 h 280"/>
                    <a:gd name="T28" fmla="*/ 41 w 111"/>
                    <a:gd name="T29" fmla="*/ 104 h 280"/>
                    <a:gd name="T30" fmla="*/ 43 w 111"/>
                    <a:gd name="T31" fmla="*/ 90 h 280"/>
                    <a:gd name="T32" fmla="*/ 43 w 111"/>
                    <a:gd name="T33" fmla="*/ 55 h 280"/>
                    <a:gd name="T34" fmla="*/ 46 w 111"/>
                    <a:gd name="T35" fmla="*/ 32 h 280"/>
                    <a:gd name="T36" fmla="*/ 55 w 111"/>
                    <a:gd name="T37" fmla="*/ 14 h 280"/>
                    <a:gd name="T38" fmla="*/ 73 w 111"/>
                    <a:gd name="T39" fmla="*/ 3 h 280"/>
                    <a:gd name="T40" fmla="*/ 100 w 111"/>
                    <a:gd name="T41" fmla="*/ 0 h 280"/>
                    <a:gd name="T42" fmla="*/ 111 w 111"/>
                    <a:gd name="T43" fmla="*/ 0 h 280"/>
                    <a:gd name="T44" fmla="*/ 111 w 111"/>
                    <a:gd name="T45" fmla="*/ 21 h 280"/>
                    <a:gd name="T46" fmla="*/ 102 w 111"/>
                    <a:gd name="T47" fmla="*/ 21 h 280"/>
                    <a:gd name="T48" fmla="*/ 67 w 111"/>
                    <a:gd name="T49" fmla="*/ 55 h 280"/>
                    <a:gd name="T50" fmla="*/ 67 w 111"/>
                    <a:gd name="T51" fmla="*/ 90 h 280"/>
                    <a:gd name="T52" fmla="*/ 35 w 111"/>
                    <a:gd name="T53" fmla="*/ 131 h 280"/>
                    <a:gd name="T54" fmla="*/ 68 w 111"/>
                    <a:gd name="T55" fmla="*/ 172 h 280"/>
                    <a:gd name="T56" fmla="*/ 68 w 111"/>
                    <a:gd name="T57" fmla="*/ 224 h 280"/>
                    <a:gd name="T58" fmla="*/ 102 w 111"/>
                    <a:gd name="T59" fmla="*/ 258 h 280"/>
                    <a:gd name="T60" fmla="*/ 111 w 111"/>
                    <a:gd name="T61" fmla="*/ 258 h 280"/>
                    <a:gd name="T62" fmla="*/ 111 w 111"/>
                    <a:gd name="T63"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 h="280">
                      <a:moveTo>
                        <a:pt x="111" y="280"/>
                      </a:moveTo>
                      <a:cubicBezTo>
                        <a:pt x="100" y="280"/>
                        <a:pt x="100" y="280"/>
                        <a:pt x="100" y="280"/>
                      </a:cubicBezTo>
                      <a:cubicBezTo>
                        <a:pt x="81" y="280"/>
                        <a:pt x="66" y="275"/>
                        <a:pt x="57" y="266"/>
                      </a:cubicBezTo>
                      <a:cubicBezTo>
                        <a:pt x="47" y="257"/>
                        <a:pt x="43" y="243"/>
                        <a:pt x="43" y="225"/>
                      </a:cubicBezTo>
                      <a:cubicBezTo>
                        <a:pt x="43" y="173"/>
                        <a:pt x="43" y="173"/>
                        <a:pt x="43" y="173"/>
                      </a:cubicBezTo>
                      <a:cubicBezTo>
                        <a:pt x="43" y="168"/>
                        <a:pt x="42" y="163"/>
                        <a:pt x="41" y="160"/>
                      </a:cubicBezTo>
                      <a:cubicBezTo>
                        <a:pt x="40" y="156"/>
                        <a:pt x="38" y="152"/>
                        <a:pt x="35" y="150"/>
                      </a:cubicBezTo>
                      <a:cubicBezTo>
                        <a:pt x="32" y="147"/>
                        <a:pt x="29" y="145"/>
                        <a:pt x="24" y="144"/>
                      </a:cubicBezTo>
                      <a:cubicBezTo>
                        <a:pt x="20" y="142"/>
                        <a:pt x="14" y="142"/>
                        <a:pt x="7" y="142"/>
                      </a:cubicBezTo>
                      <a:cubicBezTo>
                        <a:pt x="0" y="142"/>
                        <a:pt x="0" y="142"/>
                        <a:pt x="0" y="142"/>
                      </a:cubicBezTo>
                      <a:cubicBezTo>
                        <a:pt x="0" y="121"/>
                        <a:pt x="0" y="121"/>
                        <a:pt x="0" y="121"/>
                      </a:cubicBezTo>
                      <a:cubicBezTo>
                        <a:pt x="7" y="121"/>
                        <a:pt x="7" y="121"/>
                        <a:pt x="7" y="121"/>
                      </a:cubicBezTo>
                      <a:cubicBezTo>
                        <a:pt x="14" y="121"/>
                        <a:pt x="20" y="120"/>
                        <a:pt x="25" y="119"/>
                      </a:cubicBezTo>
                      <a:cubicBezTo>
                        <a:pt x="29" y="118"/>
                        <a:pt x="33" y="116"/>
                        <a:pt x="36" y="113"/>
                      </a:cubicBezTo>
                      <a:cubicBezTo>
                        <a:pt x="38" y="111"/>
                        <a:pt x="40" y="108"/>
                        <a:pt x="41" y="104"/>
                      </a:cubicBezTo>
                      <a:cubicBezTo>
                        <a:pt x="42" y="100"/>
                        <a:pt x="43" y="96"/>
                        <a:pt x="43" y="90"/>
                      </a:cubicBezTo>
                      <a:cubicBezTo>
                        <a:pt x="43" y="55"/>
                        <a:pt x="43" y="55"/>
                        <a:pt x="43" y="55"/>
                      </a:cubicBezTo>
                      <a:cubicBezTo>
                        <a:pt x="43" y="46"/>
                        <a:pt x="44" y="39"/>
                        <a:pt x="46" y="32"/>
                      </a:cubicBezTo>
                      <a:cubicBezTo>
                        <a:pt x="48" y="25"/>
                        <a:pt x="51" y="19"/>
                        <a:pt x="55" y="14"/>
                      </a:cubicBezTo>
                      <a:cubicBezTo>
                        <a:pt x="60" y="10"/>
                        <a:pt x="66" y="6"/>
                        <a:pt x="73" y="3"/>
                      </a:cubicBezTo>
                      <a:cubicBezTo>
                        <a:pt x="80" y="1"/>
                        <a:pt x="89" y="0"/>
                        <a:pt x="100" y="0"/>
                      </a:cubicBezTo>
                      <a:cubicBezTo>
                        <a:pt x="111" y="0"/>
                        <a:pt x="111" y="0"/>
                        <a:pt x="111" y="0"/>
                      </a:cubicBezTo>
                      <a:cubicBezTo>
                        <a:pt x="111" y="21"/>
                        <a:pt x="111" y="21"/>
                        <a:pt x="111" y="21"/>
                      </a:cubicBezTo>
                      <a:cubicBezTo>
                        <a:pt x="102" y="21"/>
                        <a:pt x="102" y="21"/>
                        <a:pt x="102" y="21"/>
                      </a:cubicBezTo>
                      <a:cubicBezTo>
                        <a:pt x="79" y="21"/>
                        <a:pt x="67" y="32"/>
                        <a:pt x="67" y="55"/>
                      </a:cubicBezTo>
                      <a:cubicBezTo>
                        <a:pt x="67" y="90"/>
                        <a:pt x="67" y="90"/>
                        <a:pt x="67" y="90"/>
                      </a:cubicBezTo>
                      <a:cubicBezTo>
                        <a:pt x="67" y="114"/>
                        <a:pt x="57" y="128"/>
                        <a:pt x="35" y="131"/>
                      </a:cubicBezTo>
                      <a:cubicBezTo>
                        <a:pt x="57" y="133"/>
                        <a:pt x="68" y="147"/>
                        <a:pt x="68" y="172"/>
                      </a:cubicBezTo>
                      <a:cubicBezTo>
                        <a:pt x="68" y="224"/>
                        <a:pt x="68" y="224"/>
                        <a:pt x="68" y="224"/>
                      </a:cubicBezTo>
                      <a:cubicBezTo>
                        <a:pt x="68" y="247"/>
                        <a:pt x="79" y="258"/>
                        <a:pt x="102" y="258"/>
                      </a:cubicBezTo>
                      <a:cubicBezTo>
                        <a:pt x="111" y="258"/>
                        <a:pt x="111" y="258"/>
                        <a:pt x="111" y="258"/>
                      </a:cubicBezTo>
                      <a:lnTo>
                        <a:pt x="111" y="28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1A1A1A"/>
                    </a:solidFill>
                    <a:effectLst/>
                    <a:uLnTx/>
                    <a:uFillTx/>
                    <a:latin typeface="Segoe UI"/>
                    <a:ea typeface="+mn-ea"/>
                    <a:cs typeface="+mn-cs"/>
                  </a:endParaRPr>
                </a:p>
              </p:txBody>
            </p:sp>
            <p:sp>
              <p:nvSpPr>
                <p:cNvPr id="73" name="Freeform 51">
                  <a:extLst>
                    <a:ext uri="{FF2B5EF4-FFF2-40B4-BE49-F238E27FC236}">
                      <a16:creationId xmlns:a16="http://schemas.microsoft.com/office/drawing/2014/main" id="{22B45057-40C0-42E0-8136-1C2CBE5F3771}"/>
                    </a:ext>
                  </a:extLst>
                </p:cNvPr>
                <p:cNvSpPr>
                  <a:spLocks/>
                </p:cNvSpPr>
                <p:nvPr/>
              </p:nvSpPr>
              <p:spPr bwMode="auto">
                <a:xfrm>
                  <a:off x="3922" y="1777"/>
                  <a:ext cx="264" cy="666"/>
                </a:xfrm>
                <a:custGeom>
                  <a:avLst/>
                  <a:gdLst>
                    <a:gd name="T0" fmla="*/ 0 w 111"/>
                    <a:gd name="T1" fmla="*/ 0 h 280"/>
                    <a:gd name="T2" fmla="*/ 11 w 111"/>
                    <a:gd name="T3" fmla="*/ 0 h 280"/>
                    <a:gd name="T4" fmla="*/ 54 w 111"/>
                    <a:gd name="T5" fmla="*/ 13 h 280"/>
                    <a:gd name="T6" fmla="*/ 69 w 111"/>
                    <a:gd name="T7" fmla="*/ 55 h 280"/>
                    <a:gd name="T8" fmla="*/ 69 w 111"/>
                    <a:gd name="T9" fmla="*/ 89 h 280"/>
                    <a:gd name="T10" fmla="*/ 70 w 111"/>
                    <a:gd name="T11" fmla="*/ 103 h 280"/>
                    <a:gd name="T12" fmla="*/ 76 w 111"/>
                    <a:gd name="T13" fmla="*/ 112 h 280"/>
                    <a:gd name="T14" fmla="*/ 87 w 111"/>
                    <a:gd name="T15" fmla="*/ 118 h 280"/>
                    <a:gd name="T16" fmla="*/ 105 w 111"/>
                    <a:gd name="T17" fmla="*/ 121 h 280"/>
                    <a:gd name="T18" fmla="*/ 111 w 111"/>
                    <a:gd name="T19" fmla="*/ 121 h 280"/>
                    <a:gd name="T20" fmla="*/ 111 w 111"/>
                    <a:gd name="T21" fmla="*/ 142 h 280"/>
                    <a:gd name="T22" fmla="*/ 105 w 111"/>
                    <a:gd name="T23" fmla="*/ 142 h 280"/>
                    <a:gd name="T24" fmla="*/ 87 w 111"/>
                    <a:gd name="T25" fmla="*/ 143 h 280"/>
                    <a:gd name="T26" fmla="*/ 76 w 111"/>
                    <a:gd name="T27" fmla="*/ 149 h 280"/>
                    <a:gd name="T28" fmla="*/ 70 w 111"/>
                    <a:gd name="T29" fmla="*/ 158 h 280"/>
                    <a:gd name="T30" fmla="*/ 69 w 111"/>
                    <a:gd name="T31" fmla="*/ 172 h 280"/>
                    <a:gd name="T32" fmla="*/ 69 w 111"/>
                    <a:gd name="T33" fmla="*/ 225 h 280"/>
                    <a:gd name="T34" fmla="*/ 66 w 111"/>
                    <a:gd name="T35" fmla="*/ 247 h 280"/>
                    <a:gd name="T36" fmla="*/ 56 w 111"/>
                    <a:gd name="T37" fmla="*/ 265 h 280"/>
                    <a:gd name="T38" fmla="*/ 38 w 111"/>
                    <a:gd name="T39" fmla="*/ 276 h 280"/>
                    <a:gd name="T40" fmla="*/ 11 w 111"/>
                    <a:gd name="T41" fmla="*/ 280 h 280"/>
                    <a:gd name="T42" fmla="*/ 0 w 111"/>
                    <a:gd name="T43" fmla="*/ 280 h 280"/>
                    <a:gd name="T44" fmla="*/ 0 w 111"/>
                    <a:gd name="T45" fmla="*/ 258 h 280"/>
                    <a:gd name="T46" fmla="*/ 9 w 111"/>
                    <a:gd name="T47" fmla="*/ 258 h 280"/>
                    <a:gd name="T48" fmla="*/ 44 w 111"/>
                    <a:gd name="T49" fmla="*/ 225 h 280"/>
                    <a:gd name="T50" fmla="*/ 44 w 111"/>
                    <a:gd name="T51" fmla="*/ 172 h 280"/>
                    <a:gd name="T52" fmla="*/ 76 w 111"/>
                    <a:gd name="T53" fmla="*/ 131 h 280"/>
                    <a:gd name="T54" fmla="*/ 44 w 111"/>
                    <a:gd name="T55" fmla="*/ 90 h 280"/>
                    <a:gd name="T56" fmla="*/ 44 w 111"/>
                    <a:gd name="T57" fmla="*/ 55 h 280"/>
                    <a:gd name="T58" fmla="*/ 9 w 111"/>
                    <a:gd name="T59" fmla="*/ 21 h 280"/>
                    <a:gd name="T60" fmla="*/ 0 w 111"/>
                    <a:gd name="T61" fmla="*/ 21 h 280"/>
                    <a:gd name="T62" fmla="*/ 0 w 111"/>
                    <a:gd name="T6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 h="280">
                      <a:moveTo>
                        <a:pt x="0" y="0"/>
                      </a:moveTo>
                      <a:cubicBezTo>
                        <a:pt x="11" y="0"/>
                        <a:pt x="11" y="0"/>
                        <a:pt x="11" y="0"/>
                      </a:cubicBezTo>
                      <a:cubicBezTo>
                        <a:pt x="31" y="0"/>
                        <a:pt x="45" y="4"/>
                        <a:pt x="54" y="13"/>
                      </a:cubicBezTo>
                      <a:cubicBezTo>
                        <a:pt x="64" y="22"/>
                        <a:pt x="69" y="36"/>
                        <a:pt x="69" y="55"/>
                      </a:cubicBezTo>
                      <a:cubicBezTo>
                        <a:pt x="69" y="89"/>
                        <a:pt x="69" y="89"/>
                        <a:pt x="69" y="89"/>
                      </a:cubicBezTo>
                      <a:cubicBezTo>
                        <a:pt x="69" y="94"/>
                        <a:pt x="69" y="99"/>
                        <a:pt x="70" y="103"/>
                      </a:cubicBezTo>
                      <a:cubicBezTo>
                        <a:pt x="71" y="106"/>
                        <a:pt x="73" y="110"/>
                        <a:pt x="76" y="112"/>
                      </a:cubicBezTo>
                      <a:cubicBezTo>
                        <a:pt x="79" y="115"/>
                        <a:pt x="83" y="117"/>
                        <a:pt x="87" y="118"/>
                      </a:cubicBezTo>
                      <a:cubicBezTo>
                        <a:pt x="92" y="120"/>
                        <a:pt x="98" y="121"/>
                        <a:pt x="105" y="121"/>
                      </a:cubicBezTo>
                      <a:cubicBezTo>
                        <a:pt x="111" y="121"/>
                        <a:pt x="111" y="121"/>
                        <a:pt x="111" y="121"/>
                      </a:cubicBezTo>
                      <a:cubicBezTo>
                        <a:pt x="111" y="142"/>
                        <a:pt x="111" y="142"/>
                        <a:pt x="111" y="142"/>
                      </a:cubicBezTo>
                      <a:cubicBezTo>
                        <a:pt x="105" y="142"/>
                        <a:pt x="105" y="142"/>
                        <a:pt x="105" y="142"/>
                      </a:cubicBezTo>
                      <a:cubicBezTo>
                        <a:pt x="97" y="142"/>
                        <a:pt x="91" y="142"/>
                        <a:pt x="87" y="143"/>
                      </a:cubicBezTo>
                      <a:cubicBezTo>
                        <a:pt x="82" y="145"/>
                        <a:pt x="78" y="146"/>
                        <a:pt x="76" y="149"/>
                      </a:cubicBezTo>
                      <a:cubicBezTo>
                        <a:pt x="73" y="151"/>
                        <a:pt x="71" y="154"/>
                        <a:pt x="70" y="158"/>
                      </a:cubicBezTo>
                      <a:cubicBezTo>
                        <a:pt x="69" y="162"/>
                        <a:pt x="69" y="167"/>
                        <a:pt x="69" y="172"/>
                      </a:cubicBezTo>
                      <a:cubicBezTo>
                        <a:pt x="69" y="225"/>
                        <a:pt x="69" y="225"/>
                        <a:pt x="69" y="225"/>
                      </a:cubicBezTo>
                      <a:cubicBezTo>
                        <a:pt x="69" y="233"/>
                        <a:pt x="68" y="241"/>
                        <a:pt x="66" y="247"/>
                      </a:cubicBezTo>
                      <a:cubicBezTo>
                        <a:pt x="64" y="254"/>
                        <a:pt x="60" y="260"/>
                        <a:pt x="56" y="265"/>
                      </a:cubicBezTo>
                      <a:cubicBezTo>
                        <a:pt x="51" y="269"/>
                        <a:pt x="45" y="273"/>
                        <a:pt x="38" y="276"/>
                      </a:cubicBezTo>
                      <a:cubicBezTo>
                        <a:pt x="31" y="278"/>
                        <a:pt x="22" y="280"/>
                        <a:pt x="11" y="280"/>
                      </a:cubicBezTo>
                      <a:cubicBezTo>
                        <a:pt x="0" y="280"/>
                        <a:pt x="0" y="280"/>
                        <a:pt x="0" y="280"/>
                      </a:cubicBezTo>
                      <a:cubicBezTo>
                        <a:pt x="0" y="258"/>
                        <a:pt x="0" y="258"/>
                        <a:pt x="0" y="258"/>
                      </a:cubicBezTo>
                      <a:cubicBezTo>
                        <a:pt x="9" y="258"/>
                        <a:pt x="9" y="258"/>
                        <a:pt x="9" y="258"/>
                      </a:cubicBezTo>
                      <a:cubicBezTo>
                        <a:pt x="32" y="258"/>
                        <a:pt x="44" y="247"/>
                        <a:pt x="44" y="225"/>
                      </a:cubicBezTo>
                      <a:cubicBezTo>
                        <a:pt x="44" y="172"/>
                        <a:pt x="44" y="172"/>
                        <a:pt x="44" y="172"/>
                      </a:cubicBezTo>
                      <a:cubicBezTo>
                        <a:pt x="44" y="148"/>
                        <a:pt x="55" y="134"/>
                        <a:pt x="76" y="131"/>
                      </a:cubicBezTo>
                      <a:cubicBezTo>
                        <a:pt x="54" y="129"/>
                        <a:pt x="44" y="115"/>
                        <a:pt x="44" y="90"/>
                      </a:cubicBezTo>
                      <a:cubicBezTo>
                        <a:pt x="44" y="55"/>
                        <a:pt x="44" y="55"/>
                        <a:pt x="44" y="55"/>
                      </a:cubicBezTo>
                      <a:cubicBezTo>
                        <a:pt x="44" y="32"/>
                        <a:pt x="32" y="21"/>
                        <a:pt x="9" y="21"/>
                      </a:cubicBezTo>
                      <a:cubicBezTo>
                        <a:pt x="0" y="21"/>
                        <a:pt x="0" y="21"/>
                        <a:pt x="0" y="21"/>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1A1A1A"/>
                    </a:solidFill>
                    <a:effectLst/>
                    <a:uLnTx/>
                    <a:uFillTx/>
                    <a:latin typeface="Segoe UI"/>
                    <a:ea typeface="+mn-ea"/>
                    <a:cs typeface="+mn-cs"/>
                  </a:endParaRPr>
                </a:p>
              </p:txBody>
            </p:sp>
          </p:grpSp>
        </p:grpSp>
      </p:grpSp>
    </p:spTree>
    <p:extLst>
      <p:ext uri="{BB962C8B-B14F-4D97-AF65-F5344CB8AC3E}">
        <p14:creationId xmlns:p14="http://schemas.microsoft.com/office/powerpoint/2010/main" val="317431877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t>Call to action</a:t>
            </a:r>
          </a:p>
        </p:txBody>
      </p:sp>
      <p:sp>
        <p:nvSpPr>
          <p:cNvPr id="13" name="Text Placeholder 5">
            <a:extLst>
              <a:ext uri="{FF2B5EF4-FFF2-40B4-BE49-F238E27FC236}">
                <a16:creationId xmlns:a16="http://schemas.microsoft.com/office/drawing/2014/main" id="{1130C8D5-0118-4F63-ADC1-23B7AD3A44FD}"/>
              </a:ext>
            </a:extLst>
          </p:cNvPr>
          <p:cNvSpPr txBox="1">
            <a:spLocks/>
          </p:cNvSpPr>
          <p:nvPr/>
        </p:nvSpPr>
        <p:spPr>
          <a:xfrm>
            <a:off x="588263" y="1436688"/>
            <a:ext cx="9734550" cy="40195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3600"/>
              </a:spcBef>
              <a:buNone/>
            </a:pPr>
            <a:r>
              <a:rPr lang="en-US" sz="2400" dirty="0">
                <a:latin typeface="+mn-lt"/>
              </a:rPr>
              <a:t>Get started</a:t>
            </a:r>
          </a:p>
          <a:p>
            <a:pPr marL="0" indent="0">
              <a:lnSpc>
                <a:spcPct val="90000"/>
              </a:lnSpc>
              <a:spcBef>
                <a:spcPts val="600"/>
              </a:spcBef>
              <a:buFont typeface="Wingdings" panose="05000000000000000000" pitchFamily="2" charset="2"/>
              <a:buNone/>
            </a:pPr>
            <a:r>
              <a:rPr lang="en-US" sz="1800" dirty="0">
                <a:latin typeface="+mn-lt"/>
                <a:hlinkClick r:id="rId3" action="ppaction://hlinkfile"/>
              </a:rPr>
              <a:t>azure.com/bots </a:t>
            </a:r>
            <a:endParaRPr lang="en-US" sz="1800" dirty="0">
              <a:latin typeface="+mn-lt"/>
            </a:endParaRPr>
          </a:p>
          <a:p>
            <a:pPr marL="0" indent="0">
              <a:lnSpc>
                <a:spcPct val="90000"/>
              </a:lnSpc>
              <a:spcBef>
                <a:spcPts val="3600"/>
              </a:spcBef>
              <a:buNone/>
            </a:pPr>
            <a:r>
              <a:rPr lang="en-US" sz="2400" dirty="0">
                <a:latin typeface="+mn-lt"/>
              </a:rPr>
              <a:t>Documentation</a:t>
            </a:r>
          </a:p>
          <a:p>
            <a:pPr marL="0" indent="0">
              <a:lnSpc>
                <a:spcPct val="90000"/>
              </a:lnSpc>
              <a:spcBef>
                <a:spcPts val="600"/>
              </a:spcBef>
              <a:buNone/>
            </a:pPr>
            <a:r>
              <a:rPr lang="en-US" sz="1800" dirty="0">
                <a:latin typeface="+mn-lt"/>
                <a:hlinkClick r:id="rId4" action="ppaction://hlinkfile"/>
              </a:rPr>
              <a:t>docs.microsoft.com/azure/bot-service</a:t>
            </a:r>
            <a:endParaRPr lang="en-US" sz="1800" dirty="0">
              <a:latin typeface="+mn-lt"/>
            </a:endParaRPr>
          </a:p>
          <a:p>
            <a:pPr marL="0" indent="0">
              <a:lnSpc>
                <a:spcPct val="90000"/>
              </a:lnSpc>
              <a:spcBef>
                <a:spcPts val="3600"/>
              </a:spcBef>
              <a:buNone/>
            </a:pPr>
            <a:r>
              <a:rPr lang="en-US" sz="2400" dirty="0">
                <a:latin typeface="+mn-lt"/>
              </a:rPr>
              <a:t>GitHub</a:t>
            </a:r>
          </a:p>
          <a:p>
            <a:pPr marL="0" indent="0">
              <a:lnSpc>
                <a:spcPct val="90000"/>
              </a:lnSpc>
              <a:spcBef>
                <a:spcPts val="600"/>
              </a:spcBef>
              <a:buNone/>
            </a:pPr>
            <a:r>
              <a:rPr lang="en-US" sz="1800" dirty="0">
                <a:latin typeface="+mn-lt"/>
                <a:hlinkClick r:id="rId5" action="ppaction://hlinkfile"/>
              </a:rPr>
              <a:t>github.com/</a:t>
            </a:r>
            <a:r>
              <a:rPr lang="en-US" sz="1800" dirty="0" err="1">
                <a:latin typeface="+mn-lt"/>
                <a:hlinkClick r:id="rId5" action="ppaction://hlinkfile"/>
              </a:rPr>
              <a:t>microsoft</a:t>
            </a:r>
            <a:r>
              <a:rPr lang="en-US" sz="1800" dirty="0">
                <a:latin typeface="+mn-lt"/>
                <a:hlinkClick r:id="rId5" action="ppaction://hlinkfile"/>
              </a:rPr>
              <a:t>/</a:t>
            </a:r>
            <a:r>
              <a:rPr lang="en-US" sz="1800" dirty="0" err="1">
                <a:latin typeface="+mn-lt"/>
                <a:hlinkClick r:id="rId5" action="ppaction://hlinkfile"/>
              </a:rPr>
              <a:t>botbuilder</a:t>
            </a:r>
            <a:r>
              <a:rPr lang="en-US" sz="1800" dirty="0">
                <a:latin typeface="+mn-lt"/>
                <a:hlinkClick r:id="rId5" action="ppaction://hlinkfile"/>
              </a:rPr>
              <a:t>-dotnet</a:t>
            </a:r>
            <a:endParaRPr lang="en-US" sz="1800" dirty="0">
              <a:latin typeface="+mn-lt"/>
            </a:endParaRPr>
          </a:p>
          <a:p>
            <a:pPr marL="0" indent="0">
              <a:lnSpc>
                <a:spcPct val="90000"/>
              </a:lnSpc>
              <a:spcBef>
                <a:spcPts val="3600"/>
              </a:spcBef>
              <a:buNone/>
            </a:pPr>
            <a:r>
              <a:rPr lang="en-US" sz="2400" dirty="0">
                <a:latin typeface="+mn-lt"/>
              </a:rPr>
              <a:t>Learn</a:t>
            </a:r>
          </a:p>
          <a:p>
            <a:pPr marL="0" indent="0">
              <a:lnSpc>
                <a:spcPct val="90000"/>
              </a:lnSpc>
              <a:spcBef>
                <a:spcPts val="600"/>
              </a:spcBef>
              <a:buNone/>
            </a:pPr>
            <a:r>
              <a:rPr lang="en-US" sz="1800" dirty="0">
                <a:latin typeface="+mn-lt"/>
                <a:hlinkClick r:id="rId6" action="ppaction://hlinkfile"/>
              </a:rPr>
              <a:t>aischool.microsoft.com</a:t>
            </a:r>
            <a:endParaRPr lang="en-US" sz="1800" dirty="0">
              <a:latin typeface="+mn-lt"/>
            </a:endParaRPr>
          </a:p>
        </p:txBody>
      </p:sp>
    </p:spTree>
    <p:extLst>
      <p:ext uri="{BB962C8B-B14F-4D97-AF65-F5344CB8AC3E}">
        <p14:creationId xmlns:p14="http://schemas.microsoft.com/office/powerpoint/2010/main" val="145386496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FBD6EC2-A978-4E9D-9032-82161FA3741B}"/>
              </a:ext>
            </a:extLst>
          </p:cNvPr>
          <p:cNvSpPr>
            <a:spLocks noGrp="1"/>
          </p:cNvSpPr>
          <p:nvPr>
            <p:ph type="title"/>
          </p:nvPr>
        </p:nvSpPr>
        <p:spPr>
          <a:xfrm>
            <a:off x="588263" y="457200"/>
            <a:ext cx="11018520" cy="553998"/>
          </a:xfrm>
        </p:spPr>
        <p:txBody>
          <a:bodyPr/>
          <a:lstStyle/>
          <a:p>
            <a:r>
              <a:rPr lang="en-US"/>
              <a:t>What next?</a:t>
            </a:r>
          </a:p>
        </p:txBody>
      </p:sp>
      <p:sp>
        <p:nvSpPr>
          <p:cNvPr id="12" name="Text Placeholder 1">
            <a:extLst>
              <a:ext uri="{FF2B5EF4-FFF2-40B4-BE49-F238E27FC236}">
                <a16:creationId xmlns:a16="http://schemas.microsoft.com/office/drawing/2014/main" id="{7CAB52A3-3936-4971-9158-9A099D9EDF04}"/>
              </a:ext>
            </a:extLst>
          </p:cNvPr>
          <p:cNvSpPr txBox="1">
            <a:spLocks/>
          </p:cNvSpPr>
          <p:nvPr/>
        </p:nvSpPr>
        <p:spPr>
          <a:xfrm>
            <a:off x="588263" y="1436688"/>
            <a:ext cx="11018520" cy="4731438"/>
          </a:xfrm>
          <a:prstGeom prst="rect">
            <a:avLst/>
          </a:prstGeom>
        </p:spPr>
        <p:txBody>
          <a:bodyPr vert="horz" wrap="square" lIns="0" tIns="0" rIns="0" bIns="0" numCol="2" spcCol="45720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lnSpc>
                <a:spcPct val="90000"/>
              </a:lnSpc>
              <a:spcBef>
                <a:spcPts val="3000"/>
              </a:spcBef>
              <a:buSzTx/>
              <a:defRPr/>
            </a:pPr>
            <a:r>
              <a:rPr lang="en-US" sz="2400">
                <a:latin typeface="Segoe UI Semibold"/>
              </a:rPr>
              <a:t>Bot Builder V4 (preview)</a:t>
            </a:r>
          </a:p>
          <a:p>
            <a:pPr marL="0" marR="0" lvl="1" algn="l" defTabSz="914367" rtl="0" eaLnBrk="1" fontAlgn="auto" latinLnBrk="0" hangingPunct="1">
              <a:lnSpc>
                <a:spcPct val="90000"/>
              </a:lnSpc>
              <a:spcBef>
                <a:spcPts val="900"/>
              </a:spcBef>
              <a:spcAft>
                <a:spcPts val="0"/>
              </a:spcAft>
              <a:buClrTx/>
              <a:buSzTx/>
              <a:tabLst/>
              <a:defRPr/>
            </a:pPr>
            <a:r>
              <a:rPr kumimoji="0" lang="en-US" sz="1800" b="0" i="0" u="none" strike="noStrike" kern="1200" cap="none" spc="0" normalizeH="0" baseline="0" noProof="0">
                <a:ln>
                  <a:noFill/>
                </a:ln>
                <a:effectLst/>
                <a:uLnTx/>
                <a:uFillTx/>
                <a:latin typeface="Segoe UI"/>
                <a:ea typeface="+mn-ea"/>
              </a:rPr>
              <a:t>Get started today</a:t>
            </a:r>
            <a:r>
              <a:rPr lang="en-US" sz="1800">
                <a:latin typeface="Segoe UI"/>
                <a:cs typeface="Segoe UI"/>
              </a:rPr>
              <a:t>: </a:t>
            </a:r>
            <a:r>
              <a:rPr kumimoji="0" lang="en-US" sz="1800" b="0" i="0" u="none" strike="noStrike" kern="1200" cap="none" spc="0" normalizeH="0" baseline="0" noProof="0">
                <a:ln>
                  <a:noFill/>
                </a:ln>
                <a:effectLst/>
                <a:uLnTx/>
                <a:uFillTx/>
                <a:latin typeface="Segoe UI"/>
                <a:ea typeface="+mn-ea"/>
                <a:hlinkClick r:id="rId3" action="ppaction://hlinkfile"/>
              </a:rPr>
              <a:t>aka.ms/</a:t>
            </a:r>
            <a:r>
              <a:rPr kumimoji="0" lang="en-US" sz="1800" b="1" i="0" u="none" strike="noStrike" kern="1200" cap="none" spc="0" normalizeH="0" baseline="0" noProof="0" err="1">
                <a:ln>
                  <a:noFill/>
                </a:ln>
                <a:effectLst/>
                <a:uLnTx/>
                <a:uFillTx/>
                <a:latin typeface="Segoe UI"/>
                <a:ea typeface="+mn-ea"/>
                <a:hlinkClick r:id="rId3" action="ppaction://hlinkfile"/>
              </a:rPr>
              <a:t>BotBuilderOverview</a:t>
            </a:r>
            <a:endParaRPr kumimoji="0" lang="en-US" sz="1800" b="1" i="0" u="none" strike="noStrike" kern="1200" cap="none" spc="0" normalizeH="0" baseline="0" noProof="0">
              <a:ln>
                <a:noFill/>
              </a:ln>
              <a:effectLst/>
              <a:uLnTx/>
              <a:uFillTx/>
              <a:latin typeface="Segoe UI"/>
              <a:ea typeface="+mn-ea"/>
              <a:cs typeface="Segoe UI"/>
            </a:endParaRPr>
          </a:p>
          <a:p>
            <a:pPr marL="171450" marR="0" lvl="3" indent="-171450" algn="l" defTabSz="914367" rtl="0" eaLnBrk="1" fontAlgn="auto" latinLnBrk="0" hangingPunct="1">
              <a:lnSpc>
                <a:spcPct val="90000"/>
              </a:lnSpc>
              <a:spcBef>
                <a:spcPts val="900"/>
              </a:spcBef>
              <a:spcAft>
                <a:spcPts val="0"/>
              </a:spcAft>
              <a:buClrTx/>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mn-cs"/>
              </a:rPr>
              <a:t>Local: </a:t>
            </a:r>
            <a:r>
              <a:rPr kumimoji="0" lang="en-US" sz="1600" b="0" i="0" u="none" strike="noStrike" kern="1200" cap="none" spc="0" normalizeH="0" baseline="0" noProof="0">
                <a:ln>
                  <a:noFill/>
                </a:ln>
                <a:effectLst/>
                <a:uLnTx/>
                <a:uFillTx/>
                <a:latin typeface="Segoe UI"/>
                <a:ea typeface="+mn-ea"/>
                <a:hlinkClick r:id="rId4" action="ppaction://hlinkfile"/>
              </a:rPr>
              <a:t>aka.ms/</a:t>
            </a:r>
            <a:r>
              <a:rPr kumimoji="0" lang="en-US" sz="1600" b="1" i="0" u="none" strike="noStrike" kern="1200" cap="none" spc="0" normalizeH="0" baseline="0" noProof="0" err="1">
                <a:ln>
                  <a:noFill/>
                </a:ln>
                <a:effectLst/>
                <a:uLnTx/>
                <a:uFillTx/>
                <a:latin typeface="Segoe UI"/>
                <a:ea typeface="+mn-ea"/>
                <a:hlinkClick r:id="rId4" action="ppaction://hlinkfile"/>
              </a:rPr>
              <a:t>BotBuilderLocalDev</a:t>
            </a:r>
            <a:endParaRPr kumimoji="0" lang="en-US" sz="1600" b="1" i="0" u="none" strike="noStrike" kern="1200" cap="none" spc="0" normalizeH="0" baseline="0" noProof="0">
              <a:ln>
                <a:noFill/>
              </a:ln>
              <a:effectLst/>
              <a:uLnTx/>
              <a:uFillTx/>
              <a:latin typeface="Segoe UI"/>
              <a:ea typeface="+mn-ea"/>
              <a:cs typeface="Segoe UI"/>
            </a:endParaRPr>
          </a:p>
          <a:p>
            <a:pPr marL="171450" marR="0" lvl="3" indent="-171450" algn="l" defTabSz="914367" rtl="0" eaLnBrk="1" fontAlgn="auto" latinLnBrk="0" hangingPunct="1">
              <a:lnSpc>
                <a:spcPct val="90000"/>
              </a:lnSpc>
              <a:spcBef>
                <a:spcPts val="900"/>
              </a:spcBef>
              <a:spcAft>
                <a:spcPts val="0"/>
              </a:spcAft>
              <a:buClrTx/>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mn-cs"/>
              </a:rPr>
              <a:t>AZ CLI: </a:t>
            </a:r>
            <a:r>
              <a:rPr kumimoji="0" lang="en-US" sz="1600" b="0" i="0" u="none" strike="noStrike" kern="1200" cap="none" spc="0" normalizeH="0" baseline="0" noProof="0">
                <a:ln>
                  <a:noFill/>
                </a:ln>
                <a:effectLst/>
                <a:uLnTx/>
                <a:uFillTx/>
                <a:latin typeface="Segoe UI"/>
                <a:ea typeface="+mn-ea"/>
                <a:hlinkClick r:id="rId5" action="ppaction://hlinkfile"/>
              </a:rPr>
              <a:t>aka.ms/</a:t>
            </a:r>
            <a:r>
              <a:rPr kumimoji="0" lang="en-US" sz="1600" b="1" i="0" u="none" strike="noStrike" kern="1200" cap="none" spc="0" normalizeH="0" baseline="0" noProof="0" err="1">
                <a:ln>
                  <a:noFill/>
                </a:ln>
                <a:effectLst/>
                <a:uLnTx/>
                <a:uFillTx/>
                <a:latin typeface="Segoe UI"/>
                <a:ea typeface="+mn-ea"/>
                <a:hlinkClick r:id="rId5" action="ppaction://hlinkfile"/>
              </a:rPr>
              <a:t>BotBuilderAZCLI</a:t>
            </a:r>
            <a:endParaRPr kumimoji="0" lang="en-US" sz="3200" b="1" i="0" u="none" strike="noStrike" kern="1200" cap="none" spc="0" normalizeH="0" baseline="0" noProof="0">
              <a:ln>
                <a:noFill/>
              </a:ln>
              <a:effectLst/>
              <a:uLnTx/>
              <a:uFillTx/>
              <a:latin typeface="Segoe UI"/>
              <a:ea typeface="+mn-ea"/>
              <a:cs typeface="Segoe UI"/>
            </a:endParaRPr>
          </a:p>
          <a:p>
            <a:pPr marL="171450" marR="0" lvl="3" indent="-171450" algn="l" defTabSz="914367" rtl="0" eaLnBrk="1" fontAlgn="auto" latinLnBrk="0" hangingPunct="1">
              <a:lnSpc>
                <a:spcPct val="90000"/>
              </a:lnSpc>
              <a:spcBef>
                <a:spcPts val="900"/>
              </a:spcBef>
              <a:spcAft>
                <a:spcPts val="0"/>
              </a:spcAft>
              <a:buClrTx/>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a:ea typeface="+mn-ea"/>
                <a:cs typeface="+mn-cs"/>
              </a:rPr>
              <a:t>Give us feedback, report issues: </a:t>
            </a:r>
            <a:r>
              <a:rPr kumimoji="0" lang="en-US" sz="1800" b="0" i="0" u="none" strike="noStrike" kern="1200" cap="none" spc="0" normalizeH="0" baseline="0" noProof="0">
                <a:ln>
                  <a:noFill/>
                </a:ln>
                <a:effectLst/>
                <a:uLnTx/>
                <a:uFillTx/>
                <a:latin typeface="Segoe UI"/>
                <a:ea typeface="+mn-ea"/>
                <a:cs typeface="+mn-cs"/>
                <a:hlinkClick r:id="rId6" action="ppaction://hlinkfile"/>
              </a:rPr>
              <a:t>aka.ms/</a:t>
            </a:r>
            <a:r>
              <a:rPr kumimoji="0" lang="en-US" sz="1800" b="1" i="0" u="none" strike="noStrike" kern="1200" cap="none" spc="0" normalizeH="0" baseline="0" noProof="0" err="1">
                <a:ln>
                  <a:noFill/>
                </a:ln>
                <a:effectLst/>
                <a:uLnTx/>
                <a:uFillTx/>
                <a:latin typeface="Segoe UI"/>
                <a:ea typeface="+mn-ea"/>
                <a:hlinkClick r:id="rId6" action="ppaction://hlinkfile"/>
              </a:rPr>
              <a:t>BotBuilderIssues</a:t>
            </a:r>
            <a:endParaRPr kumimoji="0" lang="en-US" sz="2400" b="1" i="0" u="none" strike="noStrike" kern="1200" cap="none" spc="0" normalizeH="0" baseline="0" noProof="0">
              <a:ln>
                <a:noFill/>
              </a:ln>
              <a:effectLst/>
              <a:uLnTx/>
              <a:uFillTx/>
              <a:latin typeface="Segoe UI"/>
              <a:ea typeface="+mn-ea"/>
            </a:endParaRPr>
          </a:p>
          <a:p>
            <a:pPr defTabSz="914367">
              <a:lnSpc>
                <a:spcPct val="90000"/>
              </a:lnSpc>
              <a:spcBef>
                <a:spcPts val="3000"/>
              </a:spcBef>
              <a:buSzTx/>
              <a:defRPr/>
            </a:pPr>
            <a:r>
              <a:rPr lang="en-US" sz="2400">
                <a:latin typeface="Segoe UI Semibold"/>
              </a:rPr>
              <a:t>Language understanding</a:t>
            </a:r>
          </a:p>
          <a:p>
            <a:pPr marL="0" lvl="1" defTabSz="914367">
              <a:lnSpc>
                <a:spcPct val="90000"/>
              </a:lnSpc>
              <a:spcBef>
                <a:spcPts val="900"/>
              </a:spcBef>
              <a:buSzTx/>
              <a:defRPr/>
            </a:pPr>
            <a:r>
              <a:rPr lang="en-US" sz="1800">
                <a:latin typeface="Segoe UI"/>
              </a:rPr>
              <a:t>Get started today: </a:t>
            </a:r>
            <a:r>
              <a:rPr lang="en-US" sz="1800">
                <a:latin typeface="Segoe UI"/>
                <a:hlinkClick r:id="rId7" action="ppaction://hlinkfile"/>
              </a:rPr>
              <a:t>aka.ms/</a:t>
            </a:r>
            <a:r>
              <a:rPr lang="en-US" sz="1800" b="1">
                <a:latin typeface="Segoe UI"/>
                <a:hlinkClick r:id="rId7" action="ppaction://hlinkfile"/>
              </a:rPr>
              <a:t>LUIS</a:t>
            </a:r>
            <a:endParaRPr lang="en-US" sz="1800" b="1">
              <a:latin typeface="Segoe UI"/>
            </a:endParaRPr>
          </a:p>
          <a:p>
            <a:pPr defTabSz="914367">
              <a:lnSpc>
                <a:spcPct val="90000"/>
              </a:lnSpc>
              <a:spcBef>
                <a:spcPts val="3000"/>
              </a:spcBef>
              <a:buSzTx/>
              <a:defRPr/>
            </a:pPr>
            <a:r>
              <a:rPr lang="en-US" sz="2400">
                <a:latin typeface="Segoe UI Semibold"/>
              </a:rPr>
              <a:t>Bot partners</a:t>
            </a:r>
          </a:p>
          <a:p>
            <a:pPr marL="0" lvl="1" defTabSz="914367">
              <a:lnSpc>
                <a:spcPct val="90000"/>
              </a:lnSpc>
              <a:spcBef>
                <a:spcPts val="900"/>
              </a:spcBef>
              <a:buSzTx/>
              <a:defRPr/>
            </a:pPr>
            <a:r>
              <a:rPr lang="en-US" sz="1800">
                <a:latin typeface="Segoe UI"/>
              </a:rPr>
              <a:t>Join AI Partner Inner Circle Program: </a:t>
            </a:r>
            <a:r>
              <a:rPr lang="en-US" sz="1800">
                <a:latin typeface="Segoe UI"/>
                <a:hlinkClick r:id="rId8"/>
              </a:rPr>
              <a:t>http://aipartner.microsoft.com</a:t>
            </a:r>
            <a:r>
              <a:rPr lang="en-US" sz="1800">
                <a:latin typeface="Segoe UI"/>
              </a:rPr>
              <a:t> </a:t>
            </a:r>
          </a:p>
          <a:p>
            <a:pPr marL="0" lvl="1" defTabSz="914367">
              <a:lnSpc>
                <a:spcPct val="90000"/>
              </a:lnSpc>
              <a:spcBef>
                <a:spcPts val="3000"/>
              </a:spcBef>
              <a:buSzTx/>
              <a:defRPr/>
            </a:pPr>
            <a:r>
              <a:rPr lang="en-US" sz="2400">
                <a:latin typeface="Segoe UI Semibold"/>
                <a:cs typeface="Segoe UI Semilight" panose="020B0402040204020203" pitchFamily="34" charset="0"/>
              </a:rPr>
              <a:t>AI labs</a:t>
            </a:r>
          </a:p>
          <a:p>
            <a:pPr marL="0" lvl="1" defTabSz="914367">
              <a:lnSpc>
                <a:spcPct val="90000"/>
              </a:lnSpc>
              <a:spcBef>
                <a:spcPts val="900"/>
              </a:spcBef>
              <a:buSzTx/>
              <a:defRPr/>
            </a:pPr>
            <a:r>
              <a:rPr lang="en-US" sz="1800">
                <a:latin typeface="Segoe UI"/>
              </a:rPr>
              <a:t>Conversation Learner: </a:t>
            </a:r>
            <a:r>
              <a:rPr lang="en-US" sz="1800">
                <a:latin typeface="Segoe UI"/>
                <a:hlinkClick r:id="rId9" action="ppaction://hlinkfile"/>
              </a:rPr>
              <a:t>aka.ms/TBD</a:t>
            </a:r>
            <a:endParaRPr lang="en-US" sz="1800">
              <a:latin typeface="Segoe UI"/>
            </a:endParaRPr>
          </a:p>
          <a:p>
            <a:pPr marL="0" lvl="1" defTabSz="914367">
              <a:lnSpc>
                <a:spcPct val="90000"/>
              </a:lnSpc>
              <a:spcBef>
                <a:spcPts val="900"/>
              </a:spcBef>
              <a:buSzTx/>
              <a:defRPr/>
            </a:pPr>
            <a:r>
              <a:rPr lang="en-US" sz="1800">
                <a:latin typeface="Segoe UI"/>
              </a:rPr>
              <a:t>Personality Chat: </a:t>
            </a:r>
            <a:r>
              <a:rPr lang="en-US" sz="1800">
                <a:latin typeface="Segoe UI"/>
                <a:hlinkClick r:id="rId9" action="ppaction://hlinkfile"/>
              </a:rPr>
              <a:t>aka.ms/TBD</a:t>
            </a:r>
            <a:endParaRPr lang="en-US" sz="1800">
              <a:latin typeface="Segoe UI"/>
            </a:endParaRPr>
          </a:p>
          <a:p>
            <a:pPr defTabSz="914367">
              <a:lnSpc>
                <a:spcPct val="90000"/>
              </a:lnSpc>
              <a:spcBef>
                <a:spcPts val="3000"/>
              </a:spcBef>
              <a:buSzTx/>
              <a:defRPr/>
            </a:pPr>
            <a:r>
              <a:rPr lang="en-US" sz="2400">
                <a:latin typeface="Segoe UI Semibold"/>
              </a:rPr>
              <a:t>Azure Bot Service</a:t>
            </a:r>
          </a:p>
          <a:p>
            <a:pPr marL="0" marR="0" lvl="1" algn="l" defTabSz="914367" rtl="0" eaLnBrk="1" fontAlgn="auto" latinLnBrk="0" hangingPunct="1">
              <a:lnSpc>
                <a:spcPct val="90000"/>
              </a:lnSpc>
              <a:spcBef>
                <a:spcPts val="900"/>
              </a:spcBef>
              <a:spcAft>
                <a:spcPts val="0"/>
              </a:spcAft>
              <a:buClrTx/>
              <a:buSzTx/>
              <a:tabLst/>
              <a:defRPr/>
            </a:pPr>
            <a:r>
              <a:rPr kumimoji="0" lang="en-US" sz="1800" b="0" i="0" u="none" strike="noStrike" kern="1200" cap="none" spc="0" normalizeH="0" baseline="0" noProof="0">
                <a:ln>
                  <a:noFill/>
                </a:ln>
                <a:effectLst/>
                <a:uLnTx/>
                <a:uFillTx/>
                <a:latin typeface="Segoe UI"/>
                <a:ea typeface="+mn-ea"/>
                <a:cs typeface="+mn-cs"/>
              </a:rPr>
              <a:t>Get started today: </a:t>
            </a:r>
            <a:r>
              <a:rPr kumimoji="0" lang="en-US" sz="1800" b="0" i="0" u="none" strike="noStrike" kern="1200" cap="none" spc="0" normalizeH="0" baseline="0" noProof="0">
                <a:ln>
                  <a:noFill/>
                </a:ln>
                <a:effectLst/>
                <a:uLnTx/>
                <a:uFillTx/>
                <a:latin typeface="Segoe UI"/>
                <a:ea typeface="+mn-ea"/>
                <a:hlinkClick r:id="rId10" action="ppaction://hlinkfile"/>
              </a:rPr>
              <a:t>aka.ms/</a:t>
            </a:r>
            <a:r>
              <a:rPr kumimoji="0" lang="en-US" sz="1800" b="1" i="0" u="none" strike="noStrike" kern="1200" cap="none" spc="0" normalizeH="0" baseline="0" noProof="0" err="1">
                <a:ln>
                  <a:noFill/>
                </a:ln>
                <a:effectLst/>
                <a:uLnTx/>
                <a:uFillTx/>
                <a:latin typeface="Segoe UI"/>
                <a:ea typeface="+mn-ea"/>
                <a:hlinkClick r:id="rId10" action="ppaction://hlinkfile"/>
              </a:rPr>
              <a:t>botservice</a:t>
            </a:r>
            <a:endParaRPr kumimoji="0" lang="en-US" sz="1800" b="1" i="0" u="none" strike="noStrike" kern="1200" cap="none" spc="0" normalizeH="0" baseline="0" noProof="0">
              <a:ln>
                <a:noFill/>
              </a:ln>
              <a:effectLst/>
              <a:uLnTx/>
              <a:uFillTx/>
              <a:latin typeface="Segoe UI"/>
              <a:ea typeface="+mn-ea"/>
              <a:cs typeface="Segoe UI"/>
            </a:endParaRPr>
          </a:p>
          <a:p>
            <a:pPr marL="0" marR="0" lvl="1" algn="l" defTabSz="914367" rtl="0" eaLnBrk="1" fontAlgn="auto" latinLnBrk="0" hangingPunct="1">
              <a:lnSpc>
                <a:spcPct val="90000"/>
              </a:lnSpc>
              <a:spcBef>
                <a:spcPts val="900"/>
              </a:spcBef>
              <a:spcAft>
                <a:spcPts val="0"/>
              </a:spcAft>
              <a:buClrTx/>
              <a:buSzTx/>
              <a:tabLst/>
              <a:defRPr/>
            </a:pPr>
            <a:r>
              <a:rPr kumimoji="0" lang="en-US" sz="1800" b="0" i="0" u="none" strike="noStrike" kern="1200" cap="none" spc="0" normalizeH="0" baseline="0" noProof="0">
                <a:ln>
                  <a:noFill/>
                </a:ln>
                <a:effectLst/>
                <a:uLnTx/>
                <a:uFillTx/>
                <a:latin typeface="Segoe UI"/>
                <a:ea typeface="+mn-ea"/>
                <a:cs typeface="+mn-cs"/>
              </a:rPr>
              <a:t>Ask anything on Stack Overflow: </a:t>
            </a:r>
            <a:r>
              <a:rPr kumimoji="0" lang="en-US" sz="1800" b="0" i="0" u="none" strike="noStrike" kern="1200" cap="none" spc="0" normalizeH="0" baseline="0" noProof="0">
                <a:ln>
                  <a:noFill/>
                </a:ln>
                <a:effectLst/>
                <a:uLnTx/>
                <a:uFillTx/>
                <a:latin typeface="Segoe UI"/>
                <a:ea typeface="+mn-ea"/>
                <a:hlinkClick r:id="rId11" action="ppaction://hlinkfile"/>
              </a:rPr>
              <a:t>aka.ms/</a:t>
            </a:r>
            <a:r>
              <a:rPr kumimoji="0" lang="en-US" sz="1800" b="1" i="0" u="none" strike="noStrike" kern="1200" cap="none" spc="0" normalizeH="0" baseline="0" noProof="0" err="1">
                <a:ln>
                  <a:noFill/>
                </a:ln>
                <a:effectLst/>
                <a:uLnTx/>
                <a:uFillTx/>
                <a:latin typeface="Segoe UI"/>
                <a:ea typeface="+mn-ea"/>
                <a:hlinkClick r:id="rId11" action="ppaction://hlinkfile"/>
              </a:rPr>
              <a:t>botframeworkSOF</a:t>
            </a:r>
            <a:endParaRPr kumimoji="0" lang="en-US" sz="1800" b="1" i="0" u="none" strike="noStrike" kern="1200" cap="none" spc="0" normalizeH="0" baseline="0" noProof="0">
              <a:ln>
                <a:noFill/>
              </a:ln>
              <a:effectLst/>
              <a:uLnTx/>
              <a:uFillTx/>
              <a:latin typeface="Segoe UI"/>
              <a:ea typeface="+mn-ea"/>
              <a:cs typeface="Segoe UI"/>
            </a:endParaRPr>
          </a:p>
          <a:p>
            <a:pPr marL="0" marR="0" lvl="1" algn="l" defTabSz="914367" rtl="0" eaLnBrk="1" fontAlgn="auto" latinLnBrk="0" hangingPunct="1">
              <a:lnSpc>
                <a:spcPct val="90000"/>
              </a:lnSpc>
              <a:spcBef>
                <a:spcPts val="900"/>
              </a:spcBef>
              <a:spcAft>
                <a:spcPts val="0"/>
              </a:spcAft>
              <a:buClrTx/>
              <a:buSzTx/>
              <a:tabLst/>
              <a:defRPr/>
            </a:pPr>
            <a:r>
              <a:rPr kumimoji="0" lang="en-US" sz="1800" b="0" i="0" u="none" strike="noStrike" kern="1200" cap="none" spc="0" normalizeH="0" baseline="0" noProof="0">
                <a:ln>
                  <a:noFill/>
                </a:ln>
                <a:effectLst/>
                <a:uLnTx/>
                <a:uFillTx/>
                <a:latin typeface="Segoe UI"/>
                <a:ea typeface="+mn-ea"/>
                <a:cs typeface="+mn-cs"/>
              </a:rPr>
              <a:t>Report issues and feature asks: </a:t>
            </a:r>
            <a:r>
              <a:rPr kumimoji="0" lang="en-US" sz="1800" b="0" i="0" u="none" strike="noStrike" kern="1200" cap="none" spc="0" normalizeH="0" baseline="0" noProof="0">
                <a:ln>
                  <a:noFill/>
                </a:ln>
                <a:effectLst/>
                <a:uLnTx/>
                <a:uFillTx/>
                <a:latin typeface="Segoe UI"/>
                <a:ea typeface="+mn-ea"/>
                <a:hlinkClick r:id="rId12" action="ppaction://hlinkfile"/>
              </a:rPr>
              <a:t>aka.ms/</a:t>
            </a:r>
            <a:r>
              <a:rPr kumimoji="0" lang="en-US" sz="1800" b="1" i="0" u="none" strike="noStrike" kern="1200" cap="none" spc="0" normalizeH="0" baseline="0" noProof="0" err="1">
                <a:ln>
                  <a:noFill/>
                </a:ln>
                <a:effectLst/>
                <a:uLnTx/>
                <a:uFillTx/>
                <a:latin typeface="Segoe UI"/>
                <a:ea typeface="+mn-ea"/>
                <a:hlinkClick r:id="rId12" action="ppaction://hlinkfile"/>
              </a:rPr>
              <a:t>ABSUserVoice</a:t>
            </a:r>
            <a:endParaRPr kumimoji="0" lang="en-US" sz="1800" b="0" i="0" u="none" strike="noStrike" kern="1200" cap="none" spc="0" normalizeH="0" baseline="0" noProof="0">
              <a:ln>
                <a:noFill/>
              </a:ln>
              <a:effectLst/>
              <a:uLnTx/>
              <a:uFillTx/>
              <a:latin typeface="Segoe UI"/>
              <a:ea typeface="+mn-ea"/>
              <a:cs typeface="Segoe UI"/>
            </a:endParaRPr>
          </a:p>
          <a:p>
            <a:pPr defTabSz="914367">
              <a:lnSpc>
                <a:spcPct val="90000"/>
              </a:lnSpc>
              <a:spcBef>
                <a:spcPts val="3000"/>
              </a:spcBef>
              <a:buSzTx/>
              <a:defRPr/>
            </a:pPr>
            <a:r>
              <a:rPr lang="en-US" sz="2400">
                <a:latin typeface="Segoe UI Semibold"/>
              </a:rPr>
              <a:t>Cognitive Services</a:t>
            </a:r>
          </a:p>
          <a:p>
            <a:pPr marL="0" marR="0" lvl="1" algn="l" defTabSz="914367" rtl="0" eaLnBrk="1" fontAlgn="auto" latinLnBrk="0" hangingPunct="1">
              <a:lnSpc>
                <a:spcPct val="90000"/>
              </a:lnSpc>
              <a:spcBef>
                <a:spcPts val="900"/>
              </a:spcBef>
              <a:spcAft>
                <a:spcPts val="0"/>
              </a:spcAft>
              <a:buClrTx/>
              <a:buSzTx/>
              <a:tabLst/>
              <a:defRPr/>
            </a:pPr>
            <a:r>
              <a:rPr kumimoji="0" lang="en-US" sz="1800" b="0" i="0" u="none" strike="noStrike" kern="1200" cap="none" spc="0" normalizeH="0" baseline="0" noProof="0">
                <a:ln>
                  <a:noFill/>
                </a:ln>
                <a:effectLst/>
                <a:uLnTx/>
                <a:uFillTx/>
                <a:latin typeface="Segoe UI"/>
                <a:ea typeface="+mn-ea"/>
                <a:cs typeface="+mn-cs"/>
              </a:rPr>
              <a:t>Get started today: </a:t>
            </a:r>
            <a:r>
              <a:rPr kumimoji="0" lang="en-US" sz="1800" b="0" i="0" u="none" strike="noStrike" kern="1200" cap="none" spc="0" normalizeH="0" baseline="0" noProof="0">
                <a:ln>
                  <a:noFill/>
                </a:ln>
                <a:effectLst/>
                <a:uLnTx/>
                <a:uFillTx/>
                <a:latin typeface="Segoe UI"/>
                <a:ea typeface="+mn-ea"/>
                <a:hlinkClick r:id="rId13" action="ppaction://hlinkfile"/>
              </a:rPr>
              <a:t>aka.ms/</a:t>
            </a:r>
            <a:r>
              <a:rPr kumimoji="0" lang="en-US" sz="1800" b="1" i="0" u="none" strike="noStrike" kern="1200" cap="none" spc="0" normalizeH="0" baseline="0" noProof="0" err="1">
                <a:ln>
                  <a:noFill/>
                </a:ln>
                <a:effectLst/>
                <a:uLnTx/>
                <a:uFillTx/>
                <a:latin typeface="Segoe UI"/>
                <a:ea typeface="+mn-ea"/>
                <a:hlinkClick r:id="rId13" action="ppaction://hlinkfile"/>
              </a:rPr>
              <a:t>AIServices</a:t>
            </a:r>
            <a:endParaRPr kumimoji="0" lang="en-US" sz="1800" b="1" i="0" u="none" strike="noStrike" kern="1200" cap="none" spc="0" normalizeH="0" baseline="0" noProof="0">
              <a:ln>
                <a:noFill/>
              </a:ln>
              <a:effectLst/>
              <a:uLnTx/>
              <a:uFillTx/>
              <a:latin typeface="Segoe UI"/>
              <a:ea typeface="+mn-ea"/>
              <a:cs typeface="Segoe UI"/>
            </a:endParaRPr>
          </a:p>
        </p:txBody>
      </p:sp>
    </p:spTree>
    <p:extLst>
      <p:ext uri="{BB962C8B-B14F-4D97-AF65-F5344CB8AC3E}">
        <p14:creationId xmlns:p14="http://schemas.microsoft.com/office/powerpoint/2010/main" val="55348823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 name="Arrow: Right 93">
            <a:extLst>
              <a:ext uri="{FF2B5EF4-FFF2-40B4-BE49-F238E27FC236}">
                <a16:creationId xmlns:a16="http://schemas.microsoft.com/office/drawing/2014/main" id="{8C0721F8-ABA2-4478-98DC-D677EF6597B0}"/>
              </a:ext>
            </a:extLst>
          </p:cNvPr>
          <p:cNvSpPr/>
          <p:nvPr/>
        </p:nvSpPr>
        <p:spPr>
          <a:xfrm>
            <a:off x="584200" y="3620327"/>
            <a:ext cx="11022583" cy="465070"/>
          </a:xfrm>
          <a:prstGeom prst="rightArrow">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gradFill>
                <a:gsLst>
                  <a:gs pos="1250">
                    <a:schemeClr val="tx1"/>
                  </a:gs>
                  <a:gs pos="100000">
                    <a:schemeClr val="tx1"/>
                  </a:gs>
                </a:gsLst>
                <a:lin ang="5400000" scaled="0"/>
              </a:gradFill>
            </a:endParaRPr>
          </a:p>
        </p:txBody>
      </p:sp>
      <p:sp>
        <p:nvSpPr>
          <p:cNvPr id="7" name="Title 6">
            <a:extLst>
              <a:ext uri="{FF2B5EF4-FFF2-40B4-BE49-F238E27FC236}">
                <a16:creationId xmlns:a16="http://schemas.microsoft.com/office/drawing/2014/main" id="{A15FA96C-68BC-4521-8DB0-CF18DD7BC410}"/>
              </a:ext>
            </a:extLst>
          </p:cNvPr>
          <p:cNvSpPr>
            <a:spLocks noGrp="1"/>
          </p:cNvSpPr>
          <p:nvPr>
            <p:ph type="title"/>
          </p:nvPr>
        </p:nvSpPr>
        <p:spPr>
          <a:xfrm>
            <a:off x="588263" y="457200"/>
            <a:ext cx="11018520" cy="553998"/>
          </a:xfrm>
        </p:spPr>
        <p:txBody>
          <a:bodyPr/>
          <a:lstStyle/>
          <a:p>
            <a:r>
              <a:rPr lang="en-US"/>
              <a:t>Bot framework roadmap 2017</a:t>
            </a:r>
          </a:p>
        </p:txBody>
      </p:sp>
      <p:sp>
        <p:nvSpPr>
          <p:cNvPr id="53" name="TextBox 52">
            <a:extLst>
              <a:ext uri="{FF2B5EF4-FFF2-40B4-BE49-F238E27FC236}">
                <a16:creationId xmlns:a16="http://schemas.microsoft.com/office/drawing/2014/main" id="{2081982B-770E-4C52-B142-F76E826561AC}"/>
              </a:ext>
            </a:extLst>
          </p:cNvPr>
          <p:cNvSpPr txBox="1"/>
          <p:nvPr/>
        </p:nvSpPr>
        <p:spPr>
          <a:xfrm>
            <a:off x="588263" y="1929933"/>
            <a:ext cx="1407644" cy="221599"/>
          </a:xfrm>
          <a:prstGeom prst="rect">
            <a:avLst/>
          </a:prstGeom>
          <a:noFill/>
        </p:spPr>
        <p:txBody>
          <a:bodyPr wrap="square" lIns="0" tIns="0" rIns="0" bIns="0" rtlCol="0" anchor="ctr">
            <a:spAutoFit/>
          </a:bodyPr>
          <a:lstStyle/>
          <a:p>
            <a:pPr>
              <a:lnSpc>
                <a:spcPct val="90000"/>
              </a:lnSpc>
            </a:pPr>
            <a:r>
              <a:rPr lang="en-US" sz="1600">
                <a:gradFill>
                  <a:gsLst>
                    <a:gs pos="36713">
                      <a:schemeClr val="accent1"/>
                    </a:gs>
                    <a:gs pos="52000">
                      <a:schemeClr val="accent1"/>
                    </a:gs>
                  </a:gsLst>
                  <a:lin ang="5400000" scaled="0"/>
                </a:gradFill>
                <a:latin typeface="+mj-lt"/>
                <a:ea typeface="Segoe UI" panose="020B0502040204020203" pitchFamily="34" charset="0"/>
                <a:cs typeface="Segoe UI" panose="020B0502040204020203" pitchFamily="34" charset="0"/>
              </a:rPr>
              <a:t>Bot builder</a:t>
            </a:r>
          </a:p>
        </p:txBody>
      </p:sp>
      <p:sp>
        <p:nvSpPr>
          <p:cNvPr id="54" name="TextBox 53">
            <a:extLst>
              <a:ext uri="{FF2B5EF4-FFF2-40B4-BE49-F238E27FC236}">
                <a16:creationId xmlns:a16="http://schemas.microsoft.com/office/drawing/2014/main" id="{8E48C3F1-8879-4B8F-9A52-EFAF21AFE0EA}"/>
              </a:ext>
            </a:extLst>
          </p:cNvPr>
          <p:cNvSpPr txBox="1"/>
          <p:nvPr/>
        </p:nvSpPr>
        <p:spPr>
          <a:xfrm>
            <a:off x="588263" y="2831357"/>
            <a:ext cx="1407644" cy="664797"/>
          </a:xfrm>
          <a:prstGeom prst="rect">
            <a:avLst/>
          </a:prstGeom>
          <a:noFill/>
        </p:spPr>
        <p:txBody>
          <a:bodyPr wrap="square" lIns="0" tIns="0" rIns="0" bIns="0" rtlCol="0" anchor="ctr">
            <a:spAutoFit/>
          </a:bodyPr>
          <a:lstStyle/>
          <a:p>
            <a:pPr>
              <a:lnSpc>
                <a:spcPct val="90000"/>
              </a:lnSpc>
            </a:pPr>
            <a:r>
              <a:rPr lang="en-US" sz="1600">
                <a:gradFill>
                  <a:gsLst>
                    <a:gs pos="36713">
                      <a:schemeClr val="accent1"/>
                    </a:gs>
                    <a:gs pos="52000">
                      <a:schemeClr val="accent1"/>
                    </a:gs>
                  </a:gsLst>
                  <a:lin ang="5400000" scaled="0"/>
                </a:gradFill>
                <a:latin typeface="+mj-lt"/>
                <a:ea typeface="Segoe UI" panose="020B0502040204020203" pitchFamily="34" charset="0"/>
                <a:cs typeface="Segoe UI" panose="020B0502040204020203" pitchFamily="34" charset="0"/>
              </a:rPr>
              <a:t>Protocols &amp; services &amp; channels</a:t>
            </a:r>
          </a:p>
        </p:txBody>
      </p:sp>
      <p:sp>
        <p:nvSpPr>
          <p:cNvPr id="57" name="TextBox 56">
            <a:extLst>
              <a:ext uri="{FF2B5EF4-FFF2-40B4-BE49-F238E27FC236}">
                <a16:creationId xmlns:a16="http://schemas.microsoft.com/office/drawing/2014/main" id="{815875BC-8FDE-400C-B8B2-E13D6E2C4F72}"/>
              </a:ext>
            </a:extLst>
          </p:cNvPr>
          <p:cNvSpPr txBox="1"/>
          <p:nvPr/>
        </p:nvSpPr>
        <p:spPr>
          <a:xfrm>
            <a:off x="588263" y="4320371"/>
            <a:ext cx="1407644" cy="443198"/>
          </a:xfrm>
          <a:prstGeom prst="rect">
            <a:avLst/>
          </a:prstGeom>
          <a:noFill/>
        </p:spPr>
        <p:txBody>
          <a:bodyPr wrap="square" lIns="0" tIns="0" rIns="0" bIns="0" rtlCol="0" anchor="ctr">
            <a:spAutoFit/>
          </a:bodyPr>
          <a:lstStyle/>
          <a:p>
            <a:pPr>
              <a:lnSpc>
                <a:spcPct val="90000"/>
              </a:lnSpc>
            </a:pPr>
            <a:r>
              <a:rPr lang="en-US" sz="1600">
                <a:gradFill>
                  <a:gsLst>
                    <a:gs pos="36713">
                      <a:schemeClr val="accent1"/>
                    </a:gs>
                    <a:gs pos="52000">
                      <a:schemeClr val="accent1"/>
                    </a:gs>
                  </a:gsLst>
                  <a:lin ang="5400000" scaled="0"/>
                </a:gradFill>
                <a:latin typeface="+mj-lt"/>
                <a:ea typeface="Segoe UI" panose="020B0502040204020203" pitchFamily="34" charset="0"/>
                <a:cs typeface="Segoe UI" panose="020B0502040204020203" pitchFamily="34" charset="0"/>
              </a:rPr>
              <a:t>Bot intelligence</a:t>
            </a:r>
          </a:p>
        </p:txBody>
      </p:sp>
      <p:sp>
        <p:nvSpPr>
          <p:cNvPr id="61" name="TextBox 60">
            <a:extLst>
              <a:ext uri="{FF2B5EF4-FFF2-40B4-BE49-F238E27FC236}">
                <a16:creationId xmlns:a16="http://schemas.microsoft.com/office/drawing/2014/main" id="{BE2C7E1A-2B68-4232-8595-6E05F7F933AA}"/>
              </a:ext>
            </a:extLst>
          </p:cNvPr>
          <p:cNvSpPr txBox="1"/>
          <p:nvPr/>
        </p:nvSpPr>
        <p:spPr>
          <a:xfrm>
            <a:off x="588263" y="5485927"/>
            <a:ext cx="1407644" cy="443198"/>
          </a:xfrm>
          <a:prstGeom prst="rect">
            <a:avLst/>
          </a:prstGeom>
          <a:noFill/>
        </p:spPr>
        <p:txBody>
          <a:bodyPr wrap="square" lIns="0" tIns="0" rIns="0" bIns="0" rtlCol="0" anchor="ctr">
            <a:spAutoFit/>
          </a:bodyPr>
          <a:lstStyle/>
          <a:p>
            <a:pPr>
              <a:lnSpc>
                <a:spcPct val="90000"/>
              </a:lnSpc>
            </a:pPr>
            <a:r>
              <a:rPr lang="en-US" sz="1600">
                <a:gradFill>
                  <a:gsLst>
                    <a:gs pos="36713">
                      <a:schemeClr val="accent1"/>
                    </a:gs>
                    <a:gs pos="52000">
                      <a:schemeClr val="accent1"/>
                    </a:gs>
                  </a:gsLst>
                  <a:lin ang="5400000" scaled="0"/>
                </a:gradFill>
                <a:latin typeface="+mj-lt"/>
                <a:ea typeface="Segoe UI" panose="020B0502040204020203" pitchFamily="34" charset="0"/>
                <a:cs typeface="Segoe UI" panose="020B0502040204020203" pitchFamily="34" charset="0"/>
              </a:rPr>
              <a:t>Azure Bot Service v2</a:t>
            </a:r>
          </a:p>
        </p:txBody>
      </p:sp>
      <p:cxnSp>
        <p:nvCxnSpPr>
          <p:cNvPr id="62" name="Straight Connector 61">
            <a:extLst>
              <a:ext uri="{FF2B5EF4-FFF2-40B4-BE49-F238E27FC236}">
                <a16:creationId xmlns:a16="http://schemas.microsoft.com/office/drawing/2014/main" id="{34AA5B3D-DEBA-4011-A54B-BC38AAA63475}"/>
              </a:ext>
            </a:extLst>
          </p:cNvPr>
          <p:cNvCxnSpPr>
            <a:cxnSpLocks/>
          </p:cNvCxnSpPr>
          <p:nvPr/>
        </p:nvCxnSpPr>
        <p:spPr>
          <a:xfrm>
            <a:off x="584200" y="2559712"/>
            <a:ext cx="11045952" cy="0"/>
          </a:xfrm>
          <a:prstGeom prst="line">
            <a:avLst/>
          </a:prstGeom>
          <a:ln w="19050">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C650BB3-F4E1-4C1B-B49B-9FB9E9211094}"/>
              </a:ext>
            </a:extLst>
          </p:cNvPr>
          <p:cNvCxnSpPr>
            <a:cxnSpLocks/>
          </p:cNvCxnSpPr>
          <p:nvPr/>
        </p:nvCxnSpPr>
        <p:spPr>
          <a:xfrm>
            <a:off x="584200" y="5146014"/>
            <a:ext cx="11045952" cy="0"/>
          </a:xfrm>
          <a:prstGeom prst="line">
            <a:avLst/>
          </a:prstGeom>
          <a:ln w="19050">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1BD6A3FD-3777-44CB-9DF5-D09BA9215295}"/>
              </a:ext>
            </a:extLst>
          </p:cNvPr>
          <p:cNvSpPr txBox="1"/>
          <p:nvPr/>
        </p:nvSpPr>
        <p:spPr>
          <a:xfrm>
            <a:off x="2453116" y="1906401"/>
            <a:ext cx="1389005" cy="443198"/>
          </a:xfrm>
          <a:prstGeom prst="rect">
            <a:avLst/>
          </a:prstGeom>
          <a:noFill/>
        </p:spPr>
        <p:txBody>
          <a:bodyPr wrap="square" lIns="0" tIns="0" rIns="0" bIns="0" rtlCol="0" anchor="ctr" anchorCtr="0">
            <a:spAutoFit/>
          </a:bodyPr>
          <a:lstStyle/>
          <a:p>
            <a:pPr>
              <a:lnSpc>
                <a:spcPct val="90000"/>
              </a:lnSpc>
            </a:pPr>
            <a:r>
              <a:rPr lang="en-US" sz="1600">
                <a:gradFill>
                  <a:gsLst>
                    <a:gs pos="1250">
                      <a:schemeClr val="tx1"/>
                    </a:gs>
                    <a:gs pos="100000">
                      <a:schemeClr val="tx1"/>
                    </a:gs>
                  </a:gsLst>
                  <a:lin ang="5400000" scaled="0"/>
                </a:gradFill>
              </a:rPr>
              <a:t>Speech support</a:t>
            </a:r>
          </a:p>
        </p:txBody>
      </p:sp>
      <p:sp>
        <p:nvSpPr>
          <p:cNvPr id="73" name="TextBox 72">
            <a:extLst>
              <a:ext uri="{FF2B5EF4-FFF2-40B4-BE49-F238E27FC236}">
                <a16:creationId xmlns:a16="http://schemas.microsoft.com/office/drawing/2014/main" id="{B54CB5D4-BC93-49BC-B4A4-A168952B6C17}"/>
              </a:ext>
            </a:extLst>
          </p:cNvPr>
          <p:cNvSpPr txBox="1"/>
          <p:nvPr/>
        </p:nvSpPr>
        <p:spPr>
          <a:xfrm>
            <a:off x="3929467" y="1954876"/>
            <a:ext cx="2300938" cy="346249"/>
          </a:xfrm>
          <a:prstGeom prst="rect">
            <a:avLst/>
          </a:prstGeom>
          <a:noFill/>
        </p:spPr>
        <p:txBody>
          <a:bodyPr wrap="square" lIns="0" tIns="0" rIns="0" bIns="0" rtlCol="0" anchor="ctr" anchorCtr="0">
            <a:spAutoFit/>
          </a:bodyPr>
          <a:lstStyle/>
          <a:p>
            <a:pPr>
              <a:lnSpc>
                <a:spcPct val="90000"/>
              </a:lnSpc>
            </a:pPr>
            <a:r>
              <a:rPr lang="en-US" sz="1600">
                <a:gradFill>
                  <a:gsLst>
                    <a:gs pos="1250">
                      <a:schemeClr val="tx1"/>
                    </a:gs>
                    <a:gs pos="100000">
                      <a:schemeClr val="tx1"/>
                    </a:gs>
                  </a:gsLst>
                  <a:lin ang="5400000" scaled="0"/>
                </a:gradFill>
              </a:rPr>
              <a:t>Ecosystem integrations</a:t>
            </a:r>
          </a:p>
          <a:p>
            <a:pPr>
              <a:lnSpc>
                <a:spcPct val="90000"/>
              </a:lnSpc>
            </a:pPr>
            <a:r>
              <a:rPr lang="en-US" sz="900">
                <a:gradFill>
                  <a:gsLst>
                    <a:gs pos="1250">
                      <a:schemeClr val="tx1"/>
                    </a:gs>
                    <a:gs pos="100000">
                      <a:schemeClr val="tx1"/>
                    </a:gs>
                  </a:gsLst>
                  <a:lin ang="5400000" scaled="0"/>
                </a:gradFill>
              </a:rPr>
              <a:t>(Flow, PowerApps, ++)</a:t>
            </a:r>
          </a:p>
        </p:txBody>
      </p:sp>
      <p:sp>
        <p:nvSpPr>
          <p:cNvPr id="76" name="TextBox 75">
            <a:extLst>
              <a:ext uri="{FF2B5EF4-FFF2-40B4-BE49-F238E27FC236}">
                <a16:creationId xmlns:a16="http://schemas.microsoft.com/office/drawing/2014/main" id="{9187A467-EB65-4949-8349-723328B81A8A}"/>
              </a:ext>
            </a:extLst>
          </p:cNvPr>
          <p:cNvSpPr txBox="1"/>
          <p:nvPr/>
        </p:nvSpPr>
        <p:spPr>
          <a:xfrm>
            <a:off x="7826552" y="2017201"/>
            <a:ext cx="1152700" cy="221599"/>
          </a:xfrm>
          <a:prstGeom prst="rect">
            <a:avLst/>
          </a:prstGeom>
          <a:noFill/>
        </p:spPr>
        <p:txBody>
          <a:bodyPr wrap="square" lIns="0" tIns="0" rIns="0" bIns="0" rtlCol="0" anchor="ctr" anchorCtr="0">
            <a:spAutoFit/>
          </a:bodyPr>
          <a:lstStyle/>
          <a:p>
            <a:pPr>
              <a:lnSpc>
                <a:spcPct val="90000"/>
              </a:lnSpc>
            </a:pPr>
            <a:r>
              <a:rPr lang="en-US" sz="1600">
                <a:gradFill>
                  <a:gsLst>
                    <a:gs pos="1250">
                      <a:schemeClr val="tx1"/>
                    </a:gs>
                    <a:gs pos="100000">
                      <a:schemeClr val="tx1"/>
                    </a:gs>
                  </a:gsLst>
                  <a:lin ang="5400000" scaled="0"/>
                </a:gradFill>
              </a:rPr>
              <a:t>Bot brain</a:t>
            </a:r>
          </a:p>
        </p:txBody>
      </p:sp>
      <p:sp>
        <p:nvSpPr>
          <p:cNvPr id="77" name="TextBox 76">
            <a:extLst>
              <a:ext uri="{FF2B5EF4-FFF2-40B4-BE49-F238E27FC236}">
                <a16:creationId xmlns:a16="http://schemas.microsoft.com/office/drawing/2014/main" id="{4CEBDAB1-315C-44F7-A294-FBB778CD29DF}"/>
              </a:ext>
            </a:extLst>
          </p:cNvPr>
          <p:cNvSpPr txBox="1"/>
          <p:nvPr/>
        </p:nvSpPr>
        <p:spPr>
          <a:xfrm>
            <a:off x="2453116" y="1571085"/>
            <a:ext cx="1208417" cy="142565"/>
          </a:xfrm>
          <a:prstGeom prst="rect">
            <a:avLst/>
          </a:prstGeom>
          <a:noFill/>
        </p:spPr>
        <p:txBody>
          <a:bodyPr wrap="square" lIns="0" tIns="0" rIns="0" bIns="0" rtlCol="0">
            <a:spAutoFit/>
          </a:bodyPr>
          <a:lstStyle/>
          <a:p>
            <a:pPr>
              <a:lnSpc>
                <a:spcPct val="90000"/>
              </a:lnSpc>
            </a:pPr>
            <a:r>
              <a:rPr lang="en-US" sz="1000">
                <a:gradFill>
                  <a:gsLst>
                    <a:gs pos="1250">
                      <a:schemeClr val="tx1"/>
                    </a:gs>
                    <a:gs pos="100000">
                      <a:schemeClr val="tx1"/>
                    </a:gs>
                  </a:gsLst>
                  <a:lin ang="5400000" scaled="0"/>
                </a:gradFill>
              </a:rPr>
              <a:t>Bot controls++</a:t>
            </a:r>
          </a:p>
        </p:txBody>
      </p:sp>
      <p:cxnSp>
        <p:nvCxnSpPr>
          <p:cNvPr id="78" name="Straight Arrow Connector 77">
            <a:extLst>
              <a:ext uri="{FF2B5EF4-FFF2-40B4-BE49-F238E27FC236}">
                <a16:creationId xmlns:a16="http://schemas.microsoft.com/office/drawing/2014/main" id="{4DC3B6EE-0A75-47E8-90ED-C303B72B103F}"/>
              </a:ext>
            </a:extLst>
          </p:cNvPr>
          <p:cNvCxnSpPr>
            <a:cxnSpLocks/>
          </p:cNvCxnSpPr>
          <p:nvPr/>
        </p:nvCxnSpPr>
        <p:spPr>
          <a:xfrm>
            <a:off x="3444949" y="1642367"/>
            <a:ext cx="3544450" cy="0"/>
          </a:xfrm>
          <a:prstGeom prst="straightConnector1">
            <a:avLst/>
          </a:prstGeom>
          <a:ln w="19050" cap="flat" cmpd="sng" algn="ctr">
            <a:solidFill>
              <a:schemeClr val="accent1"/>
            </a:solidFill>
            <a:prstDash val="solid"/>
            <a:round/>
            <a:headEnd type="none" w="med" len="med"/>
            <a:tailEnd type="arrow" w="lg" len="sm"/>
          </a:ln>
        </p:spPr>
        <p:style>
          <a:lnRef idx="0">
            <a:scrgbClr r="0" g="0" b="0"/>
          </a:lnRef>
          <a:fillRef idx="0">
            <a:scrgbClr r="0" g="0" b="0"/>
          </a:fillRef>
          <a:effectRef idx="0">
            <a:scrgbClr r="0" g="0" b="0"/>
          </a:effectRef>
          <a:fontRef idx="minor">
            <a:schemeClr val="tx1"/>
          </a:fontRef>
        </p:style>
      </p:cxnSp>
      <p:sp>
        <p:nvSpPr>
          <p:cNvPr id="79" name="TextBox 78">
            <a:extLst>
              <a:ext uri="{FF2B5EF4-FFF2-40B4-BE49-F238E27FC236}">
                <a16:creationId xmlns:a16="http://schemas.microsoft.com/office/drawing/2014/main" id="{145CBD78-492B-4E50-AD57-AD4D70FB4DD0}"/>
              </a:ext>
            </a:extLst>
          </p:cNvPr>
          <p:cNvSpPr txBox="1"/>
          <p:nvPr/>
        </p:nvSpPr>
        <p:spPr>
          <a:xfrm>
            <a:off x="11157132" y="2017201"/>
            <a:ext cx="473020" cy="221599"/>
          </a:xfrm>
          <a:prstGeom prst="rect">
            <a:avLst/>
          </a:prstGeom>
          <a:noFill/>
        </p:spPr>
        <p:txBody>
          <a:bodyPr wrap="square" lIns="0" tIns="0" rIns="0" bIns="0" rtlCol="0" anchor="ctr">
            <a:spAutoFit/>
          </a:bodyPr>
          <a:lstStyle/>
          <a:p>
            <a:pPr algn="r">
              <a:lnSpc>
                <a:spcPct val="90000"/>
              </a:lnSpc>
            </a:pPr>
            <a:r>
              <a:rPr lang="en-US" sz="1600">
                <a:gradFill>
                  <a:gsLst>
                    <a:gs pos="35664">
                      <a:schemeClr val="accent1"/>
                    </a:gs>
                    <a:gs pos="53000">
                      <a:schemeClr val="accent1"/>
                    </a:gs>
                  </a:gsLst>
                  <a:lin ang="5400000" scaled="0"/>
                </a:gradFill>
                <a:latin typeface="Segoe UI" panose="020B0502040204020203" pitchFamily="34" charset="0"/>
                <a:ea typeface="Segoe UI" panose="020B0502040204020203" pitchFamily="34" charset="0"/>
                <a:cs typeface="Segoe UI" panose="020B0502040204020203" pitchFamily="34" charset="0"/>
              </a:rPr>
              <a:t>GA</a:t>
            </a:r>
          </a:p>
        </p:txBody>
      </p:sp>
      <p:sp>
        <p:nvSpPr>
          <p:cNvPr id="81" name="TextBox 80">
            <a:extLst>
              <a:ext uri="{FF2B5EF4-FFF2-40B4-BE49-F238E27FC236}">
                <a16:creationId xmlns:a16="http://schemas.microsoft.com/office/drawing/2014/main" id="{A3EC79AE-F76A-4F5E-9883-89BE4E28685C}"/>
              </a:ext>
            </a:extLst>
          </p:cNvPr>
          <p:cNvSpPr txBox="1"/>
          <p:nvPr/>
        </p:nvSpPr>
        <p:spPr>
          <a:xfrm>
            <a:off x="11157132" y="2978528"/>
            <a:ext cx="473020" cy="221599"/>
          </a:xfrm>
          <a:prstGeom prst="rect">
            <a:avLst/>
          </a:prstGeom>
          <a:noFill/>
        </p:spPr>
        <p:txBody>
          <a:bodyPr wrap="square" lIns="0" tIns="0" rIns="0" bIns="0" rtlCol="0" anchor="ctr">
            <a:spAutoFit/>
          </a:bodyPr>
          <a:lstStyle/>
          <a:p>
            <a:pPr algn="r">
              <a:lnSpc>
                <a:spcPct val="90000"/>
              </a:lnSpc>
            </a:pPr>
            <a:r>
              <a:rPr lang="en-US" sz="1600">
                <a:gradFill>
                  <a:gsLst>
                    <a:gs pos="35664">
                      <a:schemeClr val="accent1"/>
                    </a:gs>
                    <a:gs pos="53000">
                      <a:schemeClr val="accent1"/>
                    </a:gs>
                  </a:gsLst>
                  <a:lin ang="5400000" scaled="0"/>
                </a:gradFill>
                <a:latin typeface="Segoe UI" panose="020B0502040204020203" pitchFamily="34" charset="0"/>
                <a:ea typeface="Segoe UI" panose="020B0502040204020203" pitchFamily="34" charset="0"/>
                <a:cs typeface="Segoe UI" panose="020B0502040204020203" pitchFamily="34" charset="0"/>
              </a:rPr>
              <a:t>GA</a:t>
            </a:r>
          </a:p>
        </p:txBody>
      </p:sp>
      <p:sp>
        <p:nvSpPr>
          <p:cNvPr id="82" name="TextBox 81">
            <a:extLst>
              <a:ext uri="{FF2B5EF4-FFF2-40B4-BE49-F238E27FC236}">
                <a16:creationId xmlns:a16="http://schemas.microsoft.com/office/drawing/2014/main" id="{B89CFA0D-3E81-4D9A-BAB6-1E9E7E95CEF0}"/>
              </a:ext>
            </a:extLst>
          </p:cNvPr>
          <p:cNvSpPr txBox="1"/>
          <p:nvPr/>
        </p:nvSpPr>
        <p:spPr>
          <a:xfrm>
            <a:off x="11157132" y="4570613"/>
            <a:ext cx="473020" cy="221599"/>
          </a:xfrm>
          <a:prstGeom prst="rect">
            <a:avLst/>
          </a:prstGeom>
          <a:noFill/>
        </p:spPr>
        <p:txBody>
          <a:bodyPr wrap="square" lIns="0" tIns="0" rIns="0" bIns="0" rtlCol="0" anchor="ctr">
            <a:spAutoFit/>
          </a:bodyPr>
          <a:lstStyle/>
          <a:p>
            <a:pPr algn="r">
              <a:lnSpc>
                <a:spcPct val="90000"/>
              </a:lnSpc>
            </a:pPr>
            <a:r>
              <a:rPr lang="en-US" sz="1600">
                <a:gradFill>
                  <a:gsLst>
                    <a:gs pos="35664">
                      <a:schemeClr val="accent1"/>
                    </a:gs>
                    <a:gs pos="53000">
                      <a:schemeClr val="accent1"/>
                    </a:gs>
                  </a:gsLst>
                  <a:lin ang="5400000" scaled="0"/>
                </a:gradFill>
                <a:latin typeface="Segoe UI" panose="020B0502040204020203" pitchFamily="34" charset="0"/>
                <a:ea typeface="Segoe UI" panose="020B0502040204020203" pitchFamily="34" charset="0"/>
                <a:cs typeface="Segoe UI" panose="020B0502040204020203" pitchFamily="34" charset="0"/>
              </a:rPr>
              <a:t>GA</a:t>
            </a:r>
          </a:p>
        </p:txBody>
      </p:sp>
      <p:sp>
        <p:nvSpPr>
          <p:cNvPr id="86" name="TextBox 85">
            <a:extLst>
              <a:ext uri="{FF2B5EF4-FFF2-40B4-BE49-F238E27FC236}">
                <a16:creationId xmlns:a16="http://schemas.microsoft.com/office/drawing/2014/main" id="{55BDC758-E2DF-4AD1-A676-CADDD47BF01D}"/>
              </a:ext>
            </a:extLst>
          </p:cNvPr>
          <p:cNvSpPr txBox="1"/>
          <p:nvPr/>
        </p:nvSpPr>
        <p:spPr>
          <a:xfrm>
            <a:off x="2453116" y="2694473"/>
            <a:ext cx="904972" cy="142565"/>
          </a:xfrm>
          <a:prstGeom prst="rect">
            <a:avLst/>
          </a:prstGeom>
          <a:noFill/>
        </p:spPr>
        <p:txBody>
          <a:bodyPr wrap="square" lIns="0" tIns="0" rIns="0" bIns="0" rtlCol="0">
            <a:spAutoFit/>
          </a:bodyPr>
          <a:lstStyle/>
          <a:p>
            <a:pPr>
              <a:lnSpc>
                <a:spcPct val="90000"/>
              </a:lnSpc>
            </a:pPr>
            <a:r>
              <a:rPr lang="en-US" sz="1000">
                <a:gradFill>
                  <a:gsLst>
                    <a:gs pos="1250">
                      <a:schemeClr val="tx1"/>
                    </a:gs>
                    <a:gs pos="100000">
                      <a:schemeClr val="tx1"/>
                    </a:gs>
                  </a:gsLst>
                  <a:lin ang="5400000" scaled="0"/>
                </a:gradFill>
              </a:rPr>
              <a:t>Analytics++</a:t>
            </a:r>
          </a:p>
        </p:txBody>
      </p:sp>
      <p:cxnSp>
        <p:nvCxnSpPr>
          <p:cNvPr id="87" name="Straight Arrow Connector 86">
            <a:extLst>
              <a:ext uri="{FF2B5EF4-FFF2-40B4-BE49-F238E27FC236}">
                <a16:creationId xmlns:a16="http://schemas.microsoft.com/office/drawing/2014/main" id="{3B4EC141-BF9C-4ED0-818D-8C6F2D05ABAC}"/>
              </a:ext>
            </a:extLst>
          </p:cNvPr>
          <p:cNvCxnSpPr>
            <a:cxnSpLocks/>
          </p:cNvCxnSpPr>
          <p:nvPr/>
        </p:nvCxnSpPr>
        <p:spPr>
          <a:xfrm>
            <a:off x="3232298" y="2765755"/>
            <a:ext cx="3507392" cy="0"/>
          </a:xfrm>
          <a:prstGeom prst="straightConnector1">
            <a:avLst/>
          </a:prstGeom>
          <a:ln w="19050" cap="flat" cmpd="sng" algn="ctr">
            <a:solidFill>
              <a:schemeClr val="accent1"/>
            </a:solidFill>
            <a:prstDash val="solid"/>
            <a:round/>
            <a:headEnd type="none" w="med" len="med"/>
            <a:tailEnd type="arrow" w="lg" len="sm"/>
          </a:ln>
        </p:spPr>
        <p:style>
          <a:lnRef idx="0">
            <a:scrgbClr r="0" g="0" b="0"/>
          </a:lnRef>
          <a:fillRef idx="0">
            <a:scrgbClr r="0" g="0" b="0"/>
          </a:fillRef>
          <a:effectRef idx="0">
            <a:scrgbClr r="0" g="0" b="0"/>
          </a:effectRef>
          <a:fontRef idx="minor">
            <a:schemeClr val="tx1"/>
          </a:fontRef>
        </p:style>
      </p:cxnSp>
      <p:sp>
        <p:nvSpPr>
          <p:cNvPr id="88" name="TextBox 87">
            <a:extLst>
              <a:ext uri="{FF2B5EF4-FFF2-40B4-BE49-F238E27FC236}">
                <a16:creationId xmlns:a16="http://schemas.microsoft.com/office/drawing/2014/main" id="{420F7020-F9B5-4944-B34C-BB193DA3D139}"/>
              </a:ext>
            </a:extLst>
          </p:cNvPr>
          <p:cNvSpPr txBox="1"/>
          <p:nvPr/>
        </p:nvSpPr>
        <p:spPr>
          <a:xfrm>
            <a:off x="2453116" y="3340851"/>
            <a:ext cx="904972" cy="285132"/>
          </a:xfrm>
          <a:prstGeom prst="rect">
            <a:avLst/>
          </a:prstGeom>
          <a:noFill/>
        </p:spPr>
        <p:txBody>
          <a:bodyPr wrap="square" lIns="0" tIns="0" rIns="0" bIns="0" rtlCol="0">
            <a:spAutoFit/>
          </a:bodyPr>
          <a:lstStyle/>
          <a:p>
            <a:pPr>
              <a:lnSpc>
                <a:spcPct val="90000"/>
              </a:lnSpc>
            </a:pPr>
            <a:r>
              <a:rPr lang="en-US" sz="1000">
                <a:gradFill>
                  <a:gsLst>
                    <a:gs pos="1250">
                      <a:schemeClr val="tx1"/>
                    </a:gs>
                    <a:gs pos="100000">
                      <a:schemeClr val="tx1"/>
                    </a:gs>
                  </a:gsLst>
                  <a:lin ang="5400000" scaled="0"/>
                </a:gradFill>
              </a:rPr>
              <a:t>Regions++, Channels++</a:t>
            </a:r>
          </a:p>
        </p:txBody>
      </p:sp>
      <p:cxnSp>
        <p:nvCxnSpPr>
          <p:cNvPr id="89" name="Straight Arrow Connector 88">
            <a:extLst>
              <a:ext uri="{FF2B5EF4-FFF2-40B4-BE49-F238E27FC236}">
                <a16:creationId xmlns:a16="http://schemas.microsoft.com/office/drawing/2014/main" id="{822A8904-9F5E-4F8B-B6B3-34161D4895A4}"/>
              </a:ext>
            </a:extLst>
          </p:cNvPr>
          <p:cNvCxnSpPr>
            <a:cxnSpLocks/>
          </p:cNvCxnSpPr>
          <p:nvPr/>
        </p:nvCxnSpPr>
        <p:spPr>
          <a:xfrm>
            <a:off x="3242930" y="3483417"/>
            <a:ext cx="4578975" cy="0"/>
          </a:xfrm>
          <a:prstGeom prst="straightConnector1">
            <a:avLst/>
          </a:prstGeom>
          <a:ln w="19050" cap="flat" cmpd="sng" algn="ctr">
            <a:solidFill>
              <a:schemeClr val="accent1"/>
            </a:solidFill>
            <a:prstDash val="solid"/>
            <a:round/>
            <a:headEnd type="none" w="med" len="med"/>
            <a:tailEnd type="arrow" w="lg" len="sm"/>
          </a:ln>
        </p:spPr>
        <p:style>
          <a:lnRef idx="0">
            <a:scrgbClr r="0" g="0" b="0"/>
          </a:lnRef>
          <a:fillRef idx="0">
            <a:scrgbClr r="0" g="0" b="0"/>
          </a:fillRef>
          <a:effectRef idx="0">
            <a:scrgbClr r="0" g="0" b="0"/>
          </a:effectRef>
          <a:fontRef idx="minor">
            <a:schemeClr val="tx1"/>
          </a:fontRef>
        </p:style>
      </p:cxnSp>
      <p:grpSp>
        <p:nvGrpSpPr>
          <p:cNvPr id="6" name="Group 5">
            <a:extLst>
              <a:ext uri="{FF2B5EF4-FFF2-40B4-BE49-F238E27FC236}">
                <a16:creationId xmlns:a16="http://schemas.microsoft.com/office/drawing/2014/main" id="{28469F4C-9276-4755-82E8-01668AF1EF17}"/>
              </a:ext>
            </a:extLst>
          </p:cNvPr>
          <p:cNvGrpSpPr/>
          <p:nvPr/>
        </p:nvGrpSpPr>
        <p:grpSpPr>
          <a:xfrm>
            <a:off x="6452489" y="1837858"/>
            <a:ext cx="1286811" cy="580284"/>
            <a:chOff x="6452489" y="1795328"/>
            <a:chExt cx="1286811" cy="580284"/>
          </a:xfrm>
        </p:grpSpPr>
        <p:sp>
          <p:nvSpPr>
            <p:cNvPr id="74" name="TextBox 73">
              <a:extLst>
                <a:ext uri="{FF2B5EF4-FFF2-40B4-BE49-F238E27FC236}">
                  <a16:creationId xmlns:a16="http://schemas.microsoft.com/office/drawing/2014/main" id="{E439699E-AF3E-4BC5-876B-7D0641B4BE1F}"/>
                </a:ext>
              </a:extLst>
            </p:cNvPr>
            <p:cNvSpPr txBox="1"/>
            <p:nvPr/>
          </p:nvSpPr>
          <p:spPr>
            <a:xfrm>
              <a:off x="6452489" y="1795328"/>
              <a:ext cx="1286811" cy="221599"/>
            </a:xfrm>
            <a:prstGeom prst="rect">
              <a:avLst/>
            </a:prstGeom>
            <a:noFill/>
          </p:spPr>
          <p:txBody>
            <a:bodyPr wrap="square" lIns="0" tIns="0" rIns="0" bIns="0" rtlCol="0" anchor="ctr" anchorCtr="0">
              <a:spAutoFit/>
            </a:bodyPr>
            <a:lstStyle/>
            <a:p>
              <a:pPr>
                <a:lnSpc>
                  <a:spcPct val="90000"/>
                </a:lnSpc>
              </a:pPr>
              <a:r>
                <a:rPr lang="en-US" sz="1600">
                  <a:gradFill>
                    <a:gsLst>
                      <a:gs pos="1250">
                        <a:schemeClr val="tx1"/>
                      </a:gs>
                      <a:gs pos="100000">
                        <a:schemeClr val="tx1"/>
                      </a:gs>
                    </a:gsLst>
                    <a:lin ang="5400000" scaled="0"/>
                  </a:gradFill>
                </a:rPr>
                <a:t>SDK </a:t>
              </a:r>
              <a:r>
                <a:rPr lang="en-US" sz="1600" err="1">
                  <a:gradFill>
                    <a:gsLst>
                      <a:gs pos="1250">
                        <a:schemeClr val="tx1"/>
                      </a:gs>
                      <a:gs pos="100000">
                        <a:schemeClr val="tx1"/>
                      </a:gs>
                    </a:gsLst>
                    <a:lin ang="5400000" scaled="0"/>
                  </a:gradFill>
                </a:rPr>
                <a:t>V.Next</a:t>
              </a:r>
              <a:endParaRPr lang="en-US" sz="1600">
                <a:gradFill>
                  <a:gsLst>
                    <a:gs pos="1250">
                      <a:schemeClr val="tx1"/>
                    </a:gs>
                    <a:gs pos="100000">
                      <a:schemeClr val="tx1"/>
                    </a:gs>
                  </a:gsLst>
                  <a:lin ang="5400000" scaled="0"/>
                </a:gradFill>
              </a:endParaRPr>
            </a:p>
          </p:txBody>
        </p:sp>
        <p:sp>
          <p:nvSpPr>
            <p:cNvPr id="90" name="TextBox 89">
              <a:extLst>
                <a:ext uri="{FF2B5EF4-FFF2-40B4-BE49-F238E27FC236}">
                  <a16:creationId xmlns:a16="http://schemas.microsoft.com/office/drawing/2014/main" id="{B9237CAF-8D05-4B2B-BE6B-9B6B45EB7E2C}"/>
                </a:ext>
              </a:extLst>
            </p:cNvPr>
            <p:cNvSpPr txBox="1"/>
            <p:nvPr/>
          </p:nvSpPr>
          <p:spPr>
            <a:xfrm>
              <a:off x="6452489" y="2154013"/>
              <a:ext cx="1263831" cy="221599"/>
            </a:xfrm>
            <a:prstGeom prst="rect">
              <a:avLst/>
            </a:prstGeom>
            <a:noFill/>
          </p:spPr>
          <p:txBody>
            <a:bodyPr wrap="square" lIns="0" tIns="0" rIns="0" bIns="0" rtlCol="0" anchor="ctr" anchorCtr="0">
              <a:spAutoFit/>
            </a:bodyPr>
            <a:lstStyle/>
            <a:p>
              <a:pPr>
                <a:lnSpc>
                  <a:spcPct val="90000"/>
                </a:lnSpc>
              </a:pPr>
              <a:r>
                <a:rPr lang="en-US" sz="1600">
                  <a:gradFill>
                    <a:gsLst>
                      <a:gs pos="1250">
                        <a:schemeClr val="tx1"/>
                      </a:gs>
                      <a:gs pos="100000">
                        <a:schemeClr val="tx1"/>
                      </a:gs>
                    </a:gsLst>
                    <a:lin ang="5400000" scaled="0"/>
                  </a:gradFill>
                </a:rPr>
                <a:t>Localization</a:t>
              </a:r>
            </a:p>
          </p:txBody>
        </p:sp>
      </p:grpSp>
      <p:sp>
        <p:nvSpPr>
          <p:cNvPr id="91" name="TextBox 90">
            <a:extLst>
              <a:ext uri="{FF2B5EF4-FFF2-40B4-BE49-F238E27FC236}">
                <a16:creationId xmlns:a16="http://schemas.microsoft.com/office/drawing/2014/main" id="{B83C950D-7A1F-4EB0-B7BE-3B23D8CA636E}"/>
              </a:ext>
            </a:extLst>
          </p:cNvPr>
          <p:cNvSpPr txBox="1"/>
          <p:nvPr/>
        </p:nvSpPr>
        <p:spPr>
          <a:xfrm>
            <a:off x="2453116" y="2978528"/>
            <a:ext cx="1727379" cy="221599"/>
          </a:xfrm>
          <a:prstGeom prst="rect">
            <a:avLst/>
          </a:prstGeom>
          <a:noFill/>
        </p:spPr>
        <p:txBody>
          <a:bodyPr wrap="square" lIns="0" tIns="0" rIns="0" bIns="0" rtlCol="0" anchor="ctr" anchorCtr="0">
            <a:spAutoFit/>
          </a:bodyPr>
          <a:lstStyle/>
          <a:p>
            <a:pPr>
              <a:lnSpc>
                <a:spcPct val="90000"/>
              </a:lnSpc>
            </a:pPr>
            <a:r>
              <a:rPr lang="en-US" sz="1600">
                <a:gradFill>
                  <a:gsLst>
                    <a:gs pos="1250">
                      <a:schemeClr val="tx1"/>
                    </a:gs>
                    <a:gs pos="100000">
                      <a:schemeClr val="tx1"/>
                    </a:gs>
                  </a:gsLst>
                  <a:lin ang="5400000" scaled="0"/>
                </a:gradFill>
              </a:rPr>
              <a:t>Adaptive cards</a:t>
            </a:r>
          </a:p>
        </p:txBody>
      </p:sp>
      <p:sp>
        <p:nvSpPr>
          <p:cNvPr id="92" name="TextBox 91">
            <a:extLst>
              <a:ext uri="{FF2B5EF4-FFF2-40B4-BE49-F238E27FC236}">
                <a16:creationId xmlns:a16="http://schemas.microsoft.com/office/drawing/2014/main" id="{AAB30138-E221-442A-8754-CB21BAEFA992}"/>
              </a:ext>
            </a:extLst>
          </p:cNvPr>
          <p:cNvSpPr txBox="1"/>
          <p:nvPr/>
        </p:nvSpPr>
        <p:spPr>
          <a:xfrm>
            <a:off x="5789746" y="2978528"/>
            <a:ext cx="1389005" cy="221599"/>
          </a:xfrm>
          <a:prstGeom prst="rect">
            <a:avLst/>
          </a:prstGeom>
          <a:noFill/>
        </p:spPr>
        <p:txBody>
          <a:bodyPr wrap="square" lIns="0" tIns="0" rIns="0" bIns="0" rtlCol="0" anchor="ctr" anchorCtr="0">
            <a:spAutoFit/>
          </a:bodyPr>
          <a:lstStyle/>
          <a:p>
            <a:pPr>
              <a:lnSpc>
                <a:spcPct val="90000"/>
              </a:lnSpc>
            </a:pPr>
            <a:r>
              <a:rPr lang="en-US" sz="1600">
                <a:gradFill>
                  <a:gsLst>
                    <a:gs pos="1250">
                      <a:schemeClr val="tx1"/>
                    </a:gs>
                    <a:gs pos="100000">
                      <a:schemeClr val="tx1"/>
                    </a:gs>
                  </a:gsLst>
                  <a:lin ang="5400000" scaled="0"/>
                </a:gradFill>
              </a:rPr>
              <a:t>Bot federation</a:t>
            </a:r>
          </a:p>
        </p:txBody>
      </p:sp>
      <p:sp>
        <p:nvSpPr>
          <p:cNvPr id="93" name="TextBox 92">
            <a:extLst>
              <a:ext uri="{FF2B5EF4-FFF2-40B4-BE49-F238E27FC236}">
                <a16:creationId xmlns:a16="http://schemas.microsoft.com/office/drawing/2014/main" id="{87BDCBEF-2694-4DAD-9DDB-3B740E743A88}"/>
              </a:ext>
            </a:extLst>
          </p:cNvPr>
          <p:cNvSpPr txBox="1"/>
          <p:nvPr/>
        </p:nvSpPr>
        <p:spPr>
          <a:xfrm>
            <a:off x="8815156" y="2978528"/>
            <a:ext cx="1389005" cy="221599"/>
          </a:xfrm>
          <a:prstGeom prst="rect">
            <a:avLst/>
          </a:prstGeom>
          <a:noFill/>
        </p:spPr>
        <p:txBody>
          <a:bodyPr wrap="square" lIns="0" tIns="0" rIns="0" bIns="0" rtlCol="0" anchor="ctr" anchorCtr="0">
            <a:spAutoFit/>
          </a:bodyPr>
          <a:lstStyle/>
          <a:p>
            <a:pPr>
              <a:lnSpc>
                <a:spcPct val="90000"/>
              </a:lnSpc>
            </a:pPr>
            <a:r>
              <a:rPr lang="en-US" sz="1600">
                <a:gradFill>
                  <a:gsLst>
                    <a:gs pos="1250">
                      <a:schemeClr val="tx1"/>
                    </a:gs>
                    <a:gs pos="100000">
                      <a:schemeClr val="tx1"/>
                    </a:gs>
                  </a:gsLst>
                  <a:lin ang="5400000" scaled="0"/>
                </a:gradFill>
              </a:rPr>
              <a:t>Compliance</a:t>
            </a:r>
          </a:p>
        </p:txBody>
      </p:sp>
      <p:sp>
        <p:nvSpPr>
          <p:cNvPr id="95" name="TextBox 94">
            <a:extLst>
              <a:ext uri="{FF2B5EF4-FFF2-40B4-BE49-F238E27FC236}">
                <a16:creationId xmlns:a16="http://schemas.microsoft.com/office/drawing/2014/main" id="{5040D4E1-6F17-4632-958A-60C3FE4B9195}"/>
              </a:ext>
            </a:extLst>
          </p:cNvPr>
          <p:cNvSpPr txBox="1"/>
          <p:nvPr/>
        </p:nvSpPr>
        <p:spPr>
          <a:xfrm>
            <a:off x="2453116" y="3776688"/>
            <a:ext cx="274320" cy="152349"/>
          </a:xfrm>
          <a:prstGeom prst="rect">
            <a:avLst/>
          </a:prstGeom>
          <a:noFill/>
        </p:spPr>
        <p:txBody>
          <a:bodyPr wrap="square" lIns="0" tIns="0" rIns="0" bIns="0" rtlCol="0">
            <a:spAutoFit/>
          </a:bodyPr>
          <a:lstStyle/>
          <a:p>
            <a:pPr>
              <a:lnSpc>
                <a:spcPct val="90000"/>
              </a:lnSpc>
            </a:pPr>
            <a:r>
              <a:rPr lang="en-US" sz="1100">
                <a:gradFill>
                  <a:gsLst>
                    <a:gs pos="1250">
                      <a:schemeClr val="bg1"/>
                    </a:gs>
                    <a:gs pos="100000">
                      <a:schemeClr val="bg1"/>
                    </a:gs>
                  </a:gsLst>
                  <a:lin ang="5400000" scaled="0"/>
                </a:gradFill>
                <a:latin typeface="+mj-lt"/>
              </a:rPr>
              <a:t>May</a:t>
            </a:r>
          </a:p>
        </p:txBody>
      </p:sp>
      <p:sp>
        <p:nvSpPr>
          <p:cNvPr id="96" name="TextBox 95">
            <a:extLst>
              <a:ext uri="{FF2B5EF4-FFF2-40B4-BE49-F238E27FC236}">
                <a16:creationId xmlns:a16="http://schemas.microsoft.com/office/drawing/2014/main" id="{8B30D685-C0FE-49E1-94D4-B5C8273E0389}"/>
              </a:ext>
            </a:extLst>
          </p:cNvPr>
          <p:cNvSpPr txBox="1"/>
          <p:nvPr/>
        </p:nvSpPr>
        <p:spPr>
          <a:xfrm>
            <a:off x="6736550" y="3776688"/>
            <a:ext cx="274320" cy="152349"/>
          </a:xfrm>
          <a:prstGeom prst="rect">
            <a:avLst/>
          </a:prstGeom>
          <a:noFill/>
        </p:spPr>
        <p:txBody>
          <a:bodyPr wrap="square" lIns="0" tIns="0" rIns="0" bIns="0" rtlCol="0">
            <a:spAutoFit/>
          </a:bodyPr>
          <a:lstStyle/>
          <a:p>
            <a:pPr>
              <a:lnSpc>
                <a:spcPct val="90000"/>
              </a:lnSpc>
            </a:pPr>
            <a:r>
              <a:rPr lang="en-US" sz="1100">
                <a:gradFill>
                  <a:gsLst>
                    <a:gs pos="1250">
                      <a:schemeClr val="bg1"/>
                    </a:gs>
                    <a:gs pos="100000">
                      <a:schemeClr val="bg1"/>
                    </a:gs>
                  </a:gsLst>
                  <a:lin ang="5400000" scaled="0"/>
                </a:gradFill>
                <a:latin typeface="+mj-lt"/>
              </a:rPr>
              <a:t>Aug</a:t>
            </a:r>
          </a:p>
        </p:txBody>
      </p:sp>
      <p:sp>
        <p:nvSpPr>
          <p:cNvPr id="97" name="TextBox 96">
            <a:extLst>
              <a:ext uri="{FF2B5EF4-FFF2-40B4-BE49-F238E27FC236}">
                <a16:creationId xmlns:a16="http://schemas.microsoft.com/office/drawing/2014/main" id="{DC8F62C9-18DC-4973-8479-CB3997C82324}"/>
              </a:ext>
            </a:extLst>
          </p:cNvPr>
          <p:cNvSpPr txBox="1"/>
          <p:nvPr/>
        </p:nvSpPr>
        <p:spPr>
          <a:xfrm>
            <a:off x="11019983" y="3776688"/>
            <a:ext cx="274320" cy="152349"/>
          </a:xfrm>
          <a:prstGeom prst="rect">
            <a:avLst/>
          </a:prstGeom>
          <a:noFill/>
        </p:spPr>
        <p:txBody>
          <a:bodyPr wrap="square" lIns="0" tIns="0" rIns="0" bIns="0" rtlCol="0">
            <a:spAutoFit/>
          </a:bodyPr>
          <a:lstStyle/>
          <a:p>
            <a:pPr>
              <a:lnSpc>
                <a:spcPct val="90000"/>
              </a:lnSpc>
            </a:pPr>
            <a:r>
              <a:rPr lang="en-US" sz="1100">
                <a:gradFill>
                  <a:gsLst>
                    <a:gs pos="1250">
                      <a:schemeClr val="bg1"/>
                    </a:gs>
                    <a:gs pos="100000">
                      <a:schemeClr val="bg1"/>
                    </a:gs>
                  </a:gsLst>
                  <a:lin ang="5400000" scaled="0"/>
                </a:gradFill>
                <a:latin typeface="+mj-lt"/>
              </a:rPr>
              <a:t>Nov</a:t>
            </a:r>
          </a:p>
        </p:txBody>
      </p:sp>
      <p:sp>
        <p:nvSpPr>
          <p:cNvPr id="98" name="TextBox 97">
            <a:extLst>
              <a:ext uri="{FF2B5EF4-FFF2-40B4-BE49-F238E27FC236}">
                <a16:creationId xmlns:a16="http://schemas.microsoft.com/office/drawing/2014/main" id="{0E248DE1-2205-4590-9806-405683294067}"/>
              </a:ext>
            </a:extLst>
          </p:cNvPr>
          <p:cNvSpPr txBox="1"/>
          <p:nvPr/>
        </p:nvSpPr>
        <p:spPr>
          <a:xfrm>
            <a:off x="2453116" y="4123278"/>
            <a:ext cx="2639963" cy="142565"/>
          </a:xfrm>
          <a:prstGeom prst="rect">
            <a:avLst/>
          </a:prstGeom>
          <a:noFill/>
        </p:spPr>
        <p:txBody>
          <a:bodyPr wrap="square" lIns="0" tIns="0" rIns="0" bIns="0" rtlCol="0">
            <a:spAutoFit/>
          </a:bodyPr>
          <a:lstStyle/>
          <a:p>
            <a:pPr>
              <a:lnSpc>
                <a:spcPct val="90000"/>
              </a:lnSpc>
            </a:pPr>
            <a:r>
              <a:rPr lang="en-US" sz="1000">
                <a:gradFill>
                  <a:gsLst>
                    <a:gs pos="1250">
                      <a:schemeClr val="tx1"/>
                    </a:gs>
                    <a:gs pos="100000">
                      <a:schemeClr val="tx1"/>
                    </a:gs>
                  </a:gsLst>
                  <a:lin ang="5400000" scaled="0"/>
                </a:gradFill>
              </a:rPr>
              <a:t>Regions++, Languages++, Domains++</a:t>
            </a:r>
          </a:p>
        </p:txBody>
      </p:sp>
      <p:cxnSp>
        <p:nvCxnSpPr>
          <p:cNvPr id="99" name="Straight Arrow Connector 98">
            <a:extLst>
              <a:ext uri="{FF2B5EF4-FFF2-40B4-BE49-F238E27FC236}">
                <a16:creationId xmlns:a16="http://schemas.microsoft.com/office/drawing/2014/main" id="{C9E9528D-E844-4CFF-B2D2-06C4CCAF31A9}"/>
              </a:ext>
            </a:extLst>
          </p:cNvPr>
          <p:cNvCxnSpPr>
            <a:cxnSpLocks/>
          </p:cNvCxnSpPr>
          <p:nvPr/>
        </p:nvCxnSpPr>
        <p:spPr>
          <a:xfrm>
            <a:off x="4719555" y="4194560"/>
            <a:ext cx="2020135" cy="0"/>
          </a:xfrm>
          <a:prstGeom prst="straightConnector1">
            <a:avLst/>
          </a:prstGeom>
          <a:ln w="19050" cap="flat" cmpd="sng" algn="ctr">
            <a:solidFill>
              <a:schemeClr val="accent1"/>
            </a:solidFill>
            <a:prstDash val="solid"/>
            <a:round/>
            <a:headEnd type="none" w="med" len="med"/>
            <a:tailEnd type="arrow" w="lg" len="sm"/>
          </a:ln>
        </p:spPr>
        <p:style>
          <a:lnRef idx="0">
            <a:scrgbClr r="0" g="0" b="0"/>
          </a:lnRef>
          <a:fillRef idx="0">
            <a:scrgbClr r="0" g="0" b="0"/>
          </a:fillRef>
          <a:effectRef idx="0">
            <a:scrgbClr r="0" g="0" b="0"/>
          </a:effectRef>
          <a:fontRef idx="minor">
            <a:schemeClr val="tx1"/>
          </a:fontRef>
        </p:style>
      </p:cxnSp>
      <p:sp>
        <p:nvSpPr>
          <p:cNvPr id="100" name="TextBox 99">
            <a:extLst>
              <a:ext uri="{FF2B5EF4-FFF2-40B4-BE49-F238E27FC236}">
                <a16:creationId xmlns:a16="http://schemas.microsoft.com/office/drawing/2014/main" id="{18E9B58E-4AAF-4663-90CD-57A8F7DC6C5A}"/>
              </a:ext>
            </a:extLst>
          </p:cNvPr>
          <p:cNvSpPr txBox="1"/>
          <p:nvPr/>
        </p:nvSpPr>
        <p:spPr>
          <a:xfrm>
            <a:off x="6739690" y="4083761"/>
            <a:ext cx="1237218" cy="221599"/>
          </a:xfrm>
          <a:prstGeom prst="rect">
            <a:avLst/>
          </a:prstGeom>
          <a:noFill/>
        </p:spPr>
        <p:txBody>
          <a:bodyPr wrap="square" lIns="0" tIns="0" rIns="0" bIns="0" rtlCol="0">
            <a:spAutoFit/>
          </a:bodyPr>
          <a:lstStyle/>
          <a:p>
            <a:pPr algn="ctr">
              <a:lnSpc>
                <a:spcPct val="90000"/>
              </a:lnSpc>
            </a:pPr>
            <a:r>
              <a:rPr lang="en-US" sz="1600">
                <a:gradFill>
                  <a:gsLst>
                    <a:gs pos="1250">
                      <a:schemeClr val="tx1"/>
                    </a:gs>
                    <a:gs pos="100000">
                      <a:schemeClr val="tx1"/>
                    </a:gs>
                  </a:gsLst>
                  <a:lin ang="5400000" scaled="0"/>
                </a:gradFill>
              </a:rPr>
              <a:t>ML dialogs</a:t>
            </a:r>
          </a:p>
        </p:txBody>
      </p:sp>
      <p:sp>
        <p:nvSpPr>
          <p:cNvPr id="101" name="TextBox 100">
            <a:extLst>
              <a:ext uri="{FF2B5EF4-FFF2-40B4-BE49-F238E27FC236}">
                <a16:creationId xmlns:a16="http://schemas.microsoft.com/office/drawing/2014/main" id="{51B173A7-54D0-467E-8ABC-9D1E6281C114}"/>
              </a:ext>
            </a:extLst>
          </p:cNvPr>
          <p:cNvSpPr txBox="1"/>
          <p:nvPr/>
        </p:nvSpPr>
        <p:spPr>
          <a:xfrm>
            <a:off x="10070926" y="4459813"/>
            <a:ext cx="721121" cy="443198"/>
          </a:xfrm>
          <a:prstGeom prst="rect">
            <a:avLst/>
          </a:prstGeom>
          <a:noFill/>
        </p:spPr>
        <p:txBody>
          <a:bodyPr wrap="square" lIns="0" tIns="0" rIns="0" bIns="0" rtlCol="0" anchor="ctr" anchorCtr="0">
            <a:spAutoFit/>
          </a:bodyPr>
          <a:lstStyle/>
          <a:p>
            <a:pPr>
              <a:lnSpc>
                <a:spcPct val="90000"/>
              </a:lnSpc>
            </a:pPr>
            <a:r>
              <a:rPr lang="en-US" sz="1600">
                <a:gradFill>
                  <a:gsLst>
                    <a:gs pos="1250">
                      <a:schemeClr val="tx1"/>
                    </a:gs>
                    <a:gs pos="100000">
                      <a:schemeClr val="tx1"/>
                    </a:gs>
                  </a:gsLst>
                  <a:lin ang="5400000" scaled="0"/>
                </a:gradFill>
              </a:rPr>
              <a:t>Pattern support</a:t>
            </a:r>
          </a:p>
        </p:txBody>
      </p:sp>
      <p:sp>
        <p:nvSpPr>
          <p:cNvPr id="102" name="TextBox 101">
            <a:extLst>
              <a:ext uri="{FF2B5EF4-FFF2-40B4-BE49-F238E27FC236}">
                <a16:creationId xmlns:a16="http://schemas.microsoft.com/office/drawing/2014/main" id="{4B1EF9A9-1F24-4A34-92A3-6B1AC5BA057C}"/>
              </a:ext>
            </a:extLst>
          </p:cNvPr>
          <p:cNvSpPr txBox="1"/>
          <p:nvPr/>
        </p:nvSpPr>
        <p:spPr>
          <a:xfrm>
            <a:off x="6243205" y="4459813"/>
            <a:ext cx="701447" cy="443198"/>
          </a:xfrm>
          <a:prstGeom prst="rect">
            <a:avLst/>
          </a:prstGeom>
          <a:noFill/>
        </p:spPr>
        <p:txBody>
          <a:bodyPr wrap="square" lIns="0" tIns="0" rIns="0" bIns="0" rtlCol="0" anchor="ctr" anchorCtr="0">
            <a:spAutoFit/>
          </a:bodyPr>
          <a:lstStyle/>
          <a:p>
            <a:pPr>
              <a:lnSpc>
                <a:spcPct val="90000"/>
              </a:lnSpc>
            </a:pPr>
            <a:r>
              <a:rPr lang="en-US" sz="1600">
                <a:gradFill>
                  <a:gsLst>
                    <a:gs pos="1250">
                      <a:schemeClr val="tx1"/>
                    </a:gs>
                    <a:gs pos="100000">
                      <a:schemeClr val="tx1"/>
                    </a:gs>
                  </a:gsLst>
                  <a:lin ang="5400000" scaled="0"/>
                </a:gradFill>
              </a:rPr>
              <a:t>Faster </a:t>
            </a:r>
            <a:br>
              <a:rPr lang="en-US" sz="1600">
                <a:gradFill>
                  <a:gsLst>
                    <a:gs pos="1250">
                      <a:schemeClr val="tx1"/>
                    </a:gs>
                    <a:gs pos="100000">
                      <a:schemeClr val="tx1"/>
                    </a:gs>
                  </a:gsLst>
                  <a:lin ang="5400000" scaled="0"/>
                </a:gradFill>
              </a:rPr>
            </a:br>
            <a:r>
              <a:rPr lang="en-US" sz="1600">
                <a:gradFill>
                  <a:gsLst>
                    <a:gs pos="1250">
                      <a:schemeClr val="tx1"/>
                    </a:gs>
                    <a:gs pos="100000">
                      <a:schemeClr val="tx1"/>
                    </a:gs>
                  </a:gsLst>
                  <a:lin ang="5400000" scaled="0"/>
                </a:gradFill>
              </a:rPr>
              <a:t>training</a:t>
            </a:r>
          </a:p>
        </p:txBody>
      </p:sp>
      <p:sp>
        <p:nvSpPr>
          <p:cNvPr id="103" name="TextBox 102">
            <a:extLst>
              <a:ext uri="{FF2B5EF4-FFF2-40B4-BE49-F238E27FC236}">
                <a16:creationId xmlns:a16="http://schemas.microsoft.com/office/drawing/2014/main" id="{BDF3C53B-D29E-4615-AFD1-FB50B4BF0341}"/>
              </a:ext>
            </a:extLst>
          </p:cNvPr>
          <p:cNvSpPr txBox="1"/>
          <p:nvPr/>
        </p:nvSpPr>
        <p:spPr>
          <a:xfrm>
            <a:off x="4280999" y="4459813"/>
            <a:ext cx="902872" cy="443198"/>
          </a:xfrm>
          <a:prstGeom prst="rect">
            <a:avLst/>
          </a:prstGeom>
          <a:noFill/>
        </p:spPr>
        <p:txBody>
          <a:bodyPr wrap="square" lIns="0" tIns="0" rIns="0" bIns="0" rtlCol="0" anchor="ctr" anchorCtr="0">
            <a:spAutoFit/>
          </a:bodyPr>
          <a:lstStyle/>
          <a:p>
            <a:pPr>
              <a:lnSpc>
                <a:spcPct val="90000"/>
              </a:lnSpc>
            </a:pPr>
            <a:r>
              <a:rPr lang="en-US" sz="1600">
                <a:gradFill>
                  <a:gsLst>
                    <a:gs pos="1250">
                      <a:schemeClr val="tx1"/>
                    </a:gs>
                    <a:gs pos="100000">
                      <a:schemeClr val="tx1"/>
                    </a:gs>
                  </a:gsLst>
                  <a:lin ang="5400000" scaled="0"/>
                </a:gradFill>
              </a:rPr>
              <a:t>Multi-developer</a:t>
            </a:r>
          </a:p>
        </p:txBody>
      </p:sp>
      <p:sp>
        <p:nvSpPr>
          <p:cNvPr id="104" name="TextBox 103">
            <a:extLst>
              <a:ext uri="{FF2B5EF4-FFF2-40B4-BE49-F238E27FC236}">
                <a16:creationId xmlns:a16="http://schemas.microsoft.com/office/drawing/2014/main" id="{144BC1BA-D70A-4653-AA17-3ADC9F7D615F}"/>
              </a:ext>
            </a:extLst>
          </p:cNvPr>
          <p:cNvSpPr txBox="1"/>
          <p:nvPr/>
        </p:nvSpPr>
        <p:spPr>
          <a:xfrm>
            <a:off x="2453116" y="4459813"/>
            <a:ext cx="768549" cy="443198"/>
          </a:xfrm>
          <a:prstGeom prst="rect">
            <a:avLst/>
          </a:prstGeom>
          <a:noFill/>
        </p:spPr>
        <p:txBody>
          <a:bodyPr wrap="square" lIns="0" tIns="0" rIns="0" bIns="0" rtlCol="0" anchor="ctr" anchorCtr="0">
            <a:spAutoFit/>
          </a:bodyPr>
          <a:lstStyle/>
          <a:p>
            <a:pPr>
              <a:lnSpc>
                <a:spcPct val="90000"/>
              </a:lnSpc>
            </a:pPr>
            <a:r>
              <a:rPr lang="en-US" sz="1600">
                <a:gradFill>
                  <a:gsLst>
                    <a:gs pos="1250">
                      <a:schemeClr val="tx1"/>
                    </a:gs>
                    <a:gs pos="100000">
                      <a:schemeClr val="tx1"/>
                    </a:gs>
                  </a:gsLst>
                  <a:lin ang="5400000" scaled="0"/>
                </a:gradFill>
              </a:rPr>
              <a:t>Prebuilt domains</a:t>
            </a:r>
          </a:p>
        </p:txBody>
      </p:sp>
      <p:sp>
        <p:nvSpPr>
          <p:cNvPr id="105" name="TextBox 104">
            <a:extLst>
              <a:ext uri="{FF2B5EF4-FFF2-40B4-BE49-F238E27FC236}">
                <a16:creationId xmlns:a16="http://schemas.microsoft.com/office/drawing/2014/main" id="{8B468ADB-2E2B-443E-903A-1F2333B59076}"/>
              </a:ext>
            </a:extLst>
          </p:cNvPr>
          <p:cNvSpPr txBox="1"/>
          <p:nvPr/>
        </p:nvSpPr>
        <p:spPr>
          <a:xfrm>
            <a:off x="8003986" y="4459813"/>
            <a:ext cx="1007604" cy="443198"/>
          </a:xfrm>
          <a:prstGeom prst="rect">
            <a:avLst/>
          </a:prstGeom>
          <a:noFill/>
        </p:spPr>
        <p:txBody>
          <a:bodyPr wrap="square" lIns="0" tIns="0" rIns="0" bIns="0" rtlCol="0" anchor="ctr" anchorCtr="0">
            <a:spAutoFit/>
          </a:bodyPr>
          <a:lstStyle/>
          <a:p>
            <a:pPr>
              <a:lnSpc>
                <a:spcPct val="90000"/>
              </a:lnSpc>
            </a:pPr>
            <a:r>
              <a:rPr lang="en-US" sz="1600">
                <a:gradFill>
                  <a:gsLst>
                    <a:gs pos="1250">
                      <a:schemeClr val="tx1"/>
                    </a:gs>
                    <a:gs pos="100000">
                      <a:schemeClr val="tx1"/>
                    </a:gs>
                  </a:gsLst>
                  <a:lin ang="5400000" scaled="0"/>
                </a:gradFill>
              </a:rPr>
              <a:t>Speech services++</a:t>
            </a:r>
          </a:p>
        </p:txBody>
      </p:sp>
      <p:sp>
        <p:nvSpPr>
          <p:cNvPr id="106" name="TextBox 105">
            <a:extLst>
              <a:ext uri="{FF2B5EF4-FFF2-40B4-BE49-F238E27FC236}">
                <a16:creationId xmlns:a16="http://schemas.microsoft.com/office/drawing/2014/main" id="{5E095C08-1A1F-4BA7-8917-D32867B93174}"/>
              </a:ext>
            </a:extLst>
          </p:cNvPr>
          <p:cNvSpPr txBox="1"/>
          <p:nvPr/>
        </p:nvSpPr>
        <p:spPr>
          <a:xfrm>
            <a:off x="4719555" y="5596727"/>
            <a:ext cx="1389005" cy="221599"/>
          </a:xfrm>
          <a:prstGeom prst="rect">
            <a:avLst/>
          </a:prstGeom>
          <a:noFill/>
        </p:spPr>
        <p:txBody>
          <a:bodyPr wrap="square" lIns="0" tIns="0" rIns="0" bIns="0" rtlCol="0">
            <a:spAutoFit/>
          </a:bodyPr>
          <a:lstStyle/>
          <a:p>
            <a:pPr algn="ctr">
              <a:lnSpc>
                <a:spcPct val="90000"/>
              </a:lnSpc>
            </a:pPr>
            <a:r>
              <a:rPr lang="en-US" sz="1600">
                <a:gradFill>
                  <a:gsLst>
                    <a:gs pos="1250">
                      <a:schemeClr val="tx1"/>
                    </a:gs>
                    <a:gs pos="100000">
                      <a:schemeClr val="tx1"/>
                    </a:gs>
                  </a:gsLst>
                  <a:lin ang="5400000" scaled="0"/>
                </a:gradFill>
              </a:rPr>
              <a:t>Preview</a:t>
            </a:r>
          </a:p>
        </p:txBody>
      </p:sp>
      <p:sp>
        <p:nvSpPr>
          <p:cNvPr id="107" name="TextBox 106">
            <a:extLst>
              <a:ext uri="{FF2B5EF4-FFF2-40B4-BE49-F238E27FC236}">
                <a16:creationId xmlns:a16="http://schemas.microsoft.com/office/drawing/2014/main" id="{BA45AB7D-E00B-43DD-9894-077A988E5187}"/>
              </a:ext>
            </a:extLst>
          </p:cNvPr>
          <p:cNvSpPr txBox="1"/>
          <p:nvPr/>
        </p:nvSpPr>
        <p:spPr>
          <a:xfrm>
            <a:off x="2453116" y="5596727"/>
            <a:ext cx="1389005" cy="221599"/>
          </a:xfrm>
          <a:prstGeom prst="rect">
            <a:avLst/>
          </a:prstGeom>
          <a:noFill/>
        </p:spPr>
        <p:txBody>
          <a:bodyPr wrap="square" lIns="0" tIns="0" rIns="0" bIns="0" rtlCol="0">
            <a:spAutoFit/>
          </a:bodyPr>
          <a:lstStyle/>
          <a:p>
            <a:pPr>
              <a:lnSpc>
                <a:spcPct val="90000"/>
              </a:lnSpc>
            </a:pPr>
            <a:r>
              <a:rPr lang="en-US" sz="1600">
                <a:gradFill>
                  <a:gsLst>
                    <a:gs pos="1250">
                      <a:schemeClr val="tx1"/>
                    </a:gs>
                    <a:gs pos="100000">
                      <a:schemeClr val="tx1"/>
                    </a:gs>
                  </a:gsLst>
                  <a:lin ang="5400000" scaled="0"/>
                </a:gradFill>
              </a:rPr>
              <a:t>Sneak peak</a:t>
            </a:r>
          </a:p>
        </p:txBody>
      </p:sp>
      <p:cxnSp>
        <p:nvCxnSpPr>
          <p:cNvPr id="46" name="Straight Connector 45">
            <a:extLst>
              <a:ext uri="{FF2B5EF4-FFF2-40B4-BE49-F238E27FC236}">
                <a16:creationId xmlns:a16="http://schemas.microsoft.com/office/drawing/2014/main" id="{39E58A6C-AB37-4F92-B41B-DCE22937E91E}"/>
              </a:ext>
            </a:extLst>
          </p:cNvPr>
          <p:cNvCxnSpPr>
            <a:cxnSpLocks/>
          </p:cNvCxnSpPr>
          <p:nvPr/>
        </p:nvCxnSpPr>
        <p:spPr>
          <a:xfrm>
            <a:off x="584200" y="1436688"/>
            <a:ext cx="11045952" cy="0"/>
          </a:xfrm>
          <a:prstGeom prst="line">
            <a:avLst/>
          </a:prstGeom>
          <a:ln w="19050">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0646EA0-892D-4237-ACD0-431B47F45058}"/>
              </a:ext>
            </a:extLst>
          </p:cNvPr>
          <p:cNvCxnSpPr>
            <a:cxnSpLocks/>
          </p:cNvCxnSpPr>
          <p:nvPr/>
        </p:nvCxnSpPr>
        <p:spPr>
          <a:xfrm>
            <a:off x="584200" y="6269038"/>
            <a:ext cx="11045952" cy="0"/>
          </a:xfrm>
          <a:prstGeom prst="line">
            <a:avLst/>
          </a:prstGeom>
          <a:ln w="19050">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75130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702B7788-93B2-49D5-A117-DDAA26401066}"/>
              </a:ext>
            </a:extLst>
          </p:cNvPr>
          <p:cNvSpPr>
            <a:spLocks noGrp="1"/>
          </p:cNvSpPr>
          <p:nvPr>
            <p:ph type="title"/>
          </p:nvPr>
        </p:nvSpPr>
        <p:spPr>
          <a:xfrm>
            <a:off x="588263" y="457200"/>
            <a:ext cx="11018520" cy="553998"/>
          </a:xfrm>
        </p:spPr>
        <p:txBody>
          <a:bodyPr/>
          <a:lstStyle/>
          <a:p>
            <a:r>
              <a:rPr lang="en-US"/>
              <a:t>Support</a:t>
            </a:r>
          </a:p>
        </p:txBody>
      </p:sp>
      <p:pic>
        <p:nvPicPr>
          <p:cNvPr id="20" name="Picture 6" descr="https://cdn.sstatic.net/Sites/stackoverflow/company/img/logos/so/so-logo.png?v=9c558ec15d8a">
            <a:extLst>
              <a:ext uri="{FF2B5EF4-FFF2-40B4-BE49-F238E27FC236}">
                <a16:creationId xmlns:a16="http://schemas.microsoft.com/office/drawing/2014/main" id="{8DDC3B18-0524-4C2D-AFC9-B03D94208DA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9930" y="5144810"/>
            <a:ext cx="2532683" cy="603623"/>
          </a:xfrm>
          <a:prstGeom prst="rect">
            <a:avLst/>
          </a:prstGeom>
          <a:extLst>
            <a:ext uri="{909E8E84-426E-40DD-AFC4-6F175D3DCCD1}">
              <a14:hiddenFill xmlns:a14="http://schemas.microsoft.com/office/drawing/2010/main">
                <a:solidFill>
                  <a:srgbClr val="FFFFFF"/>
                </a:solidFill>
              </a14:hiddenFill>
            </a:ext>
          </a:extLst>
        </p:spPr>
      </p:pic>
      <p:pic>
        <p:nvPicPr>
          <p:cNvPr id="21" name="Picture 10" descr="Image result for Azure logo">
            <a:extLst>
              <a:ext uri="{FF2B5EF4-FFF2-40B4-BE49-F238E27FC236}">
                <a16:creationId xmlns:a16="http://schemas.microsoft.com/office/drawing/2014/main" id="{58F18BBD-EAE1-4652-88C9-A840E55529D1}"/>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840" t="28699" r="3232" b="35007"/>
          <a:stretch/>
        </p:blipFill>
        <p:spPr bwMode="auto">
          <a:xfrm>
            <a:off x="622759" y="3273242"/>
            <a:ext cx="1789913" cy="524297"/>
          </a:xfrm>
          <a:prstGeom prst="rect">
            <a:avLst/>
          </a:prstGeom>
          <a:extLst>
            <a:ext uri="{909E8E84-426E-40DD-AFC4-6F175D3DCCD1}">
              <a14:hiddenFill xmlns:a14="http://schemas.microsoft.com/office/drawing/2010/main">
                <a:solidFill>
                  <a:srgbClr val="FFFFFF"/>
                </a:solidFill>
              </a14:hiddenFill>
            </a:ext>
          </a:extLst>
        </p:spPr>
      </p:pic>
      <p:pic>
        <p:nvPicPr>
          <p:cNvPr id="22" name="Picture 8" descr="Image result for github logo">
            <a:extLst>
              <a:ext uri="{FF2B5EF4-FFF2-40B4-BE49-F238E27FC236}">
                <a16:creationId xmlns:a16="http://schemas.microsoft.com/office/drawing/2014/main" id="{6797046E-CF14-455C-B39C-0DCCB7F4D94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857579" y="5287273"/>
            <a:ext cx="1098364" cy="286947"/>
          </a:xfrm>
          <a:prstGeom prst="rect">
            <a:avLst/>
          </a:prstGeom>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23678513-BEB4-4D64-8E44-16E23A83A43D}"/>
              </a:ext>
            </a:extLst>
          </p:cNvPr>
          <p:cNvPicPr>
            <a:picLocks noChangeAspect="1"/>
          </p:cNvPicPr>
          <p:nvPr/>
        </p:nvPicPr>
        <p:blipFill>
          <a:blip r:embed="rId6"/>
          <a:stretch>
            <a:fillRect/>
          </a:stretch>
        </p:blipFill>
        <p:spPr>
          <a:xfrm>
            <a:off x="5951539" y="1448303"/>
            <a:ext cx="5002212" cy="4395530"/>
          </a:xfrm>
          <a:prstGeom prst="rect">
            <a:avLst/>
          </a:prstGeom>
          <a:ln w="19050">
            <a:solidFill>
              <a:schemeClr val="bg1">
                <a:lumMod val="85000"/>
              </a:schemeClr>
            </a:solidFill>
          </a:ln>
        </p:spPr>
      </p:pic>
      <p:pic>
        <p:nvPicPr>
          <p:cNvPr id="24" name="Picture 2" descr="Image result for Microsoft Consulting Services Logo">
            <a:extLst>
              <a:ext uri="{FF2B5EF4-FFF2-40B4-BE49-F238E27FC236}">
                <a16:creationId xmlns:a16="http://schemas.microsoft.com/office/drawing/2014/main" id="{92F59E9E-043C-4956-AC39-2A18021FA5FA}"/>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30997" b="33546"/>
          <a:stretch/>
        </p:blipFill>
        <p:spPr bwMode="auto">
          <a:xfrm>
            <a:off x="3195127" y="3265516"/>
            <a:ext cx="1896144" cy="672290"/>
          </a:xfrm>
          <a:prstGeom prst="rect">
            <a:avLst/>
          </a:prstGeom>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F05FB4AD-08B3-4BC0-8E29-21C3FB9943E0}"/>
              </a:ext>
            </a:extLst>
          </p:cNvPr>
          <p:cNvSpPr/>
          <p:nvPr/>
        </p:nvSpPr>
        <p:spPr>
          <a:xfrm>
            <a:off x="588263" y="2690182"/>
            <a:ext cx="2876813" cy="332399"/>
          </a:xfrm>
          <a:prstGeom prst="rect">
            <a:avLst/>
          </a:prstGeom>
          <a:solidFill>
            <a:schemeClr val="bg1"/>
          </a:solidFill>
        </p:spPr>
        <p:txBody>
          <a:bodyPr wrap="none" lIns="0" tIns="0" rIns="0" bIns="0" anchor="ctr">
            <a:spAutoFit/>
          </a:bodyPr>
          <a:lstStyle/>
          <a:p>
            <a:pPr>
              <a:lnSpc>
                <a:spcPct val="90000"/>
              </a:lnSpc>
              <a:spcAft>
                <a:spcPts val="588"/>
              </a:spcAft>
            </a:pPr>
            <a:r>
              <a:rPr lang="en-US" sz="2400">
                <a:gradFill>
                  <a:gsLst>
                    <a:gs pos="5594">
                      <a:schemeClr val="tx1"/>
                    </a:gs>
                    <a:gs pos="13986">
                      <a:schemeClr val="tx1"/>
                    </a:gs>
                  </a:gsLst>
                  <a:lin ang="5400000" scaled="0"/>
                </a:gradFill>
                <a:latin typeface="+mj-lt"/>
              </a:rPr>
              <a:t>Professional support</a:t>
            </a:r>
          </a:p>
        </p:txBody>
      </p:sp>
      <p:sp>
        <p:nvSpPr>
          <p:cNvPr id="32" name="TextBox 31">
            <a:extLst>
              <a:ext uri="{FF2B5EF4-FFF2-40B4-BE49-F238E27FC236}">
                <a16:creationId xmlns:a16="http://schemas.microsoft.com/office/drawing/2014/main" id="{BD3B17BA-9F12-4D8F-81A4-D02D8C666F9B}"/>
              </a:ext>
            </a:extLst>
          </p:cNvPr>
          <p:cNvSpPr txBox="1"/>
          <p:nvPr/>
        </p:nvSpPr>
        <p:spPr>
          <a:xfrm>
            <a:off x="588263" y="4567168"/>
            <a:ext cx="2814104" cy="332399"/>
          </a:xfrm>
          <a:prstGeom prst="rect">
            <a:avLst/>
          </a:prstGeom>
          <a:solidFill>
            <a:schemeClr val="bg1"/>
          </a:solidFill>
        </p:spPr>
        <p:txBody>
          <a:bodyPr wrap="none" lIns="0" tIns="0" rIns="0" bIns="0" rtlCol="0" anchor="ctr">
            <a:spAutoFit/>
          </a:bodyPr>
          <a:lstStyle/>
          <a:p>
            <a:pPr>
              <a:lnSpc>
                <a:spcPct val="90000"/>
              </a:lnSpc>
              <a:spcAft>
                <a:spcPts val="588"/>
              </a:spcAft>
            </a:pPr>
            <a:r>
              <a:rPr lang="en-US" sz="2400">
                <a:gradFill>
                  <a:gsLst>
                    <a:gs pos="5594">
                      <a:schemeClr val="tx1"/>
                    </a:gs>
                    <a:gs pos="13986">
                      <a:schemeClr val="tx1"/>
                    </a:gs>
                  </a:gsLst>
                  <a:lin ang="5400000" scaled="0"/>
                </a:gradFill>
                <a:latin typeface="+mj-lt"/>
              </a:rPr>
              <a:t>Community support</a:t>
            </a:r>
          </a:p>
        </p:txBody>
      </p:sp>
      <p:sp>
        <p:nvSpPr>
          <p:cNvPr id="29" name="create" title="Icon of a pencil with an arrow around it pointing counterclockwise">
            <a:extLst>
              <a:ext uri="{FF2B5EF4-FFF2-40B4-BE49-F238E27FC236}">
                <a16:creationId xmlns:a16="http://schemas.microsoft.com/office/drawing/2014/main" id="{77BE95EB-A594-4889-8AEB-74068B7C1686}"/>
              </a:ext>
            </a:extLst>
          </p:cNvPr>
          <p:cNvSpPr>
            <a:spLocks noChangeAspect="1" noEditPoints="1"/>
          </p:cNvSpPr>
          <p:nvPr/>
        </p:nvSpPr>
        <p:spPr bwMode="auto">
          <a:xfrm>
            <a:off x="11600033" y="1525961"/>
            <a:ext cx="244141" cy="239117"/>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Manufacturing_E99C" title="Icon of a robotic arm">
            <a:extLst>
              <a:ext uri="{FF2B5EF4-FFF2-40B4-BE49-F238E27FC236}">
                <a16:creationId xmlns:a16="http://schemas.microsoft.com/office/drawing/2014/main" id="{1E9B48F7-37F3-4F09-8F75-EFFB4C15F3E9}"/>
              </a:ext>
            </a:extLst>
          </p:cNvPr>
          <p:cNvSpPr>
            <a:spLocks noChangeAspect="1" noEditPoints="1"/>
          </p:cNvSpPr>
          <p:nvPr/>
        </p:nvSpPr>
        <p:spPr bwMode="auto">
          <a:xfrm>
            <a:off x="11567491" y="2206525"/>
            <a:ext cx="309227" cy="302281"/>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st_4" title="Icon of a checklist">
            <a:extLst>
              <a:ext uri="{FF2B5EF4-FFF2-40B4-BE49-F238E27FC236}">
                <a16:creationId xmlns:a16="http://schemas.microsoft.com/office/drawing/2014/main" id="{8E66F82A-F0B3-44F2-93CB-14DB4ADA8AFE}"/>
              </a:ext>
            </a:extLst>
          </p:cNvPr>
          <p:cNvSpPr>
            <a:spLocks noChangeAspect="1" noEditPoints="1"/>
          </p:cNvSpPr>
          <p:nvPr/>
        </p:nvSpPr>
        <p:spPr bwMode="auto">
          <a:xfrm>
            <a:off x="11537295" y="2944899"/>
            <a:ext cx="369615" cy="249819"/>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Browser_3" title="Icon of a browser window with an arrow pointing from the outside to the center">
            <a:extLst>
              <a:ext uri="{FF2B5EF4-FFF2-40B4-BE49-F238E27FC236}">
                <a16:creationId xmlns:a16="http://schemas.microsoft.com/office/drawing/2014/main" id="{995F4789-0081-4720-B1E3-9412301AF640}"/>
              </a:ext>
            </a:extLst>
          </p:cNvPr>
          <p:cNvSpPr>
            <a:spLocks noChangeAspect="1" noEditPoints="1"/>
          </p:cNvSpPr>
          <p:nvPr/>
        </p:nvSpPr>
        <p:spPr bwMode="auto">
          <a:xfrm>
            <a:off x="11602721" y="3668399"/>
            <a:ext cx="238764" cy="227108"/>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Org_ECA6" title="Icon of three boxes in a bracket chart">
            <a:extLst>
              <a:ext uri="{FF2B5EF4-FFF2-40B4-BE49-F238E27FC236}">
                <a16:creationId xmlns:a16="http://schemas.microsoft.com/office/drawing/2014/main" id="{E63BDAD5-25F5-4ABE-9D28-149D4D4E9601}"/>
              </a:ext>
            </a:extLst>
          </p:cNvPr>
          <p:cNvSpPr>
            <a:spLocks noChangeAspect="1" noEditPoints="1"/>
          </p:cNvSpPr>
          <p:nvPr/>
        </p:nvSpPr>
        <p:spPr bwMode="auto">
          <a:xfrm>
            <a:off x="11608603" y="4380542"/>
            <a:ext cx="226997" cy="2271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6" name="PageEdit_EFB8" title="Icon of a document with a pencil on top of it">
            <a:extLst>
              <a:ext uri="{FF2B5EF4-FFF2-40B4-BE49-F238E27FC236}">
                <a16:creationId xmlns:a16="http://schemas.microsoft.com/office/drawing/2014/main" id="{B410E438-A546-4741-BB00-938CFF5C1ED2}"/>
              </a:ext>
            </a:extLst>
          </p:cNvPr>
          <p:cNvSpPr>
            <a:spLocks noChangeAspect="1" noEditPoints="1"/>
          </p:cNvSpPr>
          <p:nvPr/>
        </p:nvSpPr>
        <p:spPr bwMode="auto">
          <a:xfrm>
            <a:off x="11648183" y="5097284"/>
            <a:ext cx="193639" cy="206462"/>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2700"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9" name="Title 16">
            <a:extLst>
              <a:ext uri="{FF2B5EF4-FFF2-40B4-BE49-F238E27FC236}">
                <a16:creationId xmlns:a16="http://schemas.microsoft.com/office/drawing/2014/main" id="{9033C1A6-9B36-4ABA-8C87-2AEBE5938EAE}"/>
              </a:ext>
            </a:extLst>
          </p:cNvPr>
          <p:cNvSpPr txBox="1">
            <a:spLocks/>
          </p:cNvSpPr>
          <p:nvPr/>
        </p:nvSpPr>
        <p:spPr>
          <a:xfrm>
            <a:off x="1088897" y="1608857"/>
            <a:ext cx="5588349" cy="332399"/>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base">
              <a:lnSpc>
                <a:spcPct val="90000"/>
              </a:lnSpc>
              <a:spcBef>
                <a:spcPts val="1800"/>
              </a:spcBef>
              <a:spcAft>
                <a:spcPct val="0"/>
              </a:spcAft>
              <a:buSzPct val="90000"/>
              <a:defRPr/>
            </a:pPr>
            <a:r>
              <a:rPr lang="en-US" sz="2400" b="0" spc="0">
                <a:ln>
                  <a:noFill/>
                </a:ln>
                <a:gradFill>
                  <a:gsLst>
                    <a:gs pos="37063">
                      <a:schemeClr val="tx1"/>
                    </a:gs>
                    <a:gs pos="52000">
                      <a:schemeClr val="tx1"/>
                    </a:gs>
                  </a:gsLst>
                  <a:lin ang="5400000" scaled="0"/>
                </a:gradFill>
                <a:latin typeface="+mn-lt"/>
                <a:cs typeface="Segoe UI Semilight" panose="020B0402040204020203" pitchFamily="34" charset="0"/>
              </a:rPr>
              <a:t>Multiple technical support paths</a:t>
            </a:r>
          </a:p>
        </p:txBody>
      </p:sp>
      <p:sp>
        <p:nvSpPr>
          <p:cNvPr id="40" name="Move_E7C2" title="Icon of four arrows pointing away from eachother">
            <a:extLst>
              <a:ext uri="{FF2B5EF4-FFF2-40B4-BE49-F238E27FC236}">
                <a16:creationId xmlns:a16="http://schemas.microsoft.com/office/drawing/2014/main" id="{C13216D0-062F-412F-902B-02E3E2D2B20F}"/>
              </a:ext>
            </a:extLst>
          </p:cNvPr>
          <p:cNvSpPr>
            <a:spLocks noChangeAspect="1" noEditPoints="1"/>
          </p:cNvSpPr>
          <p:nvPr/>
        </p:nvSpPr>
        <p:spPr bwMode="auto">
          <a:xfrm>
            <a:off x="561160" y="1575011"/>
            <a:ext cx="402236" cy="402336"/>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118401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8BAF558-52F1-4B10-AC1C-05C5D41736FF}"/>
              </a:ext>
            </a:extLst>
          </p:cNvPr>
          <p:cNvGrpSpPr>
            <a:grpSpLocks noChangeAspect="1"/>
          </p:cNvGrpSpPr>
          <p:nvPr/>
        </p:nvGrpSpPr>
        <p:grpSpPr>
          <a:xfrm>
            <a:off x="3632699" y="485352"/>
            <a:ext cx="8093511" cy="3711604"/>
            <a:chOff x="4333123" y="1633638"/>
            <a:chExt cx="8093511" cy="3711604"/>
          </a:xfrm>
          <a:solidFill>
            <a:schemeClr val="bg1">
              <a:lumMod val="85000"/>
            </a:schemeClr>
          </a:solidFill>
        </p:grpSpPr>
        <p:grpSp>
          <p:nvGrpSpPr>
            <p:cNvPr id="1281" name="Group 1280">
              <a:extLst>
                <a:ext uri="{FF2B5EF4-FFF2-40B4-BE49-F238E27FC236}">
                  <a16:creationId xmlns:a16="http://schemas.microsoft.com/office/drawing/2014/main" id="{2E076810-1E0A-4B02-9BF5-4066DD41A9D8}"/>
                </a:ext>
              </a:extLst>
            </p:cNvPr>
            <p:cNvGrpSpPr/>
            <p:nvPr/>
          </p:nvGrpSpPr>
          <p:grpSpPr>
            <a:xfrm>
              <a:off x="8803148" y="1646437"/>
              <a:ext cx="3623486" cy="3357204"/>
              <a:chOff x="5250511" y="2058425"/>
              <a:chExt cx="4436415" cy="4110395"/>
            </a:xfrm>
            <a:grpFill/>
          </p:grpSpPr>
          <p:sp>
            <p:nvSpPr>
              <p:cNvPr id="1282" name="Pakistan">
                <a:extLst>
                  <a:ext uri="{FF2B5EF4-FFF2-40B4-BE49-F238E27FC236}">
                    <a16:creationId xmlns:a16="http://schemas.microsoft.com/office/drawing/2014/main" id="{E42DBEAF-58D7-4A26-BC6F-26E64D24ED61}"/>
                  </a:ext>
                </a:extLst>
              </p:cNvPr>
              <p:cNvSpPr>
                <a:spLocks/>
              </p:cNvSpPr>
              <p:nvPr/>
            </p:nvSpPr>
            <p:spPr bwMode="auto">
              <a:xfrm>
                <a:off x="6487142" y="3373751"/>
                <a:ext cx="435631" cy="449684"/>
              </a:xfrm>
              <a:custGeom>
                <a:avLst/>
                <a:gdLst>
                  <a:gd name="T0" fmla="*/ 276 w 310"/>
                  <a:gd name="T1" fmla="*/ 30 h 320"/>
                  <a:gd name="T2" fmla="*/ 247 w 310"/>
                  <a:gd name="T3" fmla="*/ 0 h 320"/>
                  <a:gd name="T4" fmla="*/ 227 w 310"/>
                  <a:gd name="T5" fmla="*/ 7 h 320"/>
                  <a:gd name="T6" fmla="*/ 186 w 310"/>
                  <a:gd name="T7" fmla="*/ 15 h 320"/>
                  <a:gd name="T8" fmla="*/ 184 w 310"/>
                  <a:gd name="T9" fmla="*/ 36 h 320"/>
                  <a:gd name="T10" fmla="*/ 182 w 310"/>
                  <a:gd name="T11" fmla="*/ 58 h 320"/>
                  <a:gd name="T12" fmla="*/ 181 w 310"/>
                  <a:gd name="T13" fmla="*/ 76 h 320"/>
                  <a:gd name="T14" fmla="*/ 174 w 310"/>
                  <a:gd name="T15" fmla="*/ 91 h 320"/>
                  <a:gd name="T16" fmla="*/ 157 w 310"/>
                  <a:gd name="T17" fmla="*/ 111 h 320"/>
                  <a:gd name="T18" fmla="*/ 154 w 310"/>
                  <a:gd name="T19" fmla="*/ 132 h 320"/>
                  <a:gd name="T20" fmla="*/ 132 w 310"/>
                  <a:gd name="T21" fmla="*/ 133 h 320"/>
                  <a:gd name="T22" fmla="*/ 116 w 310"/>
                  <a:gd name="T23" fmla="*/ 139 h 320"/>
                  <a:gd name="T24" fmla="*/ 110 w 310"/>
                  <a:gd name="T25" fmla="*/ 173 h 320"/>
                  <a:gd name="T26" fmla="*/ 72 w 310"/>
                  <a:gd name="T27" fmla="*/ 180 h 320"/>
                  <a:gd name="T28" fmla="*/ 56 w 310"/>
                  <a:gd name="T29" fmla="*/ 183 h 320"/>
                  <a:gd name="T30" fmla="*/ 0 w 310"/>
                  <a:gd name="T31" fmla="*/ 175 h 320"/>
                  <a:gd name="T32" fmla="*/ 23 w 310"/>
                  <a:gd name="T33" fmla="*/ 201 h 320"/>
                  <a:gd name="T34" fmla="*/ 48 w 310"/>
                  <a:gd name="T35" fmla="*/ 233 h 320"/>
                  <a:gd name="T36" fmla="*/ 61 w 310"/>
                  <a:gd name="T37" fmla="*/ 247 h 320"/>
                  <a:gd name="T38" fmla="*/ 29 w 310"/>
                  <a:gd name="T39" fmla="*/ 287 h 320"/>
                  <a:gd name="T40" fmla="*/ 91 w 310"/>
                  <a:gd name="T41" fmla="*/ 283 h 320"/>
                  <a:gd name="T42" fmla="*/ 146 w 310"/>
                  <a:gd name="T43" fmla="*/ 297 h 320"/>
                  <a:gd name="T44" fmla="*/ 169 w 310"/>
                  <a:gd name="T45" fmla="*/ 320 h 320"/>
                  <a:gd name="T46" fmla="*/ 226 w 310"/>
                  <a:gd name="T47" fmla="*/ 304 h 320"/>
                  <a:gd name="T48" fmla="*/ 207 w 310"/>
                  <a:gd name="T49" fmla="*/ 272 h 320"/>
                  <a:gd name="T50" fmla="*/ 186 w 310"/>
                  <a:gd name="T51" fmla="*/ 243 h 320"/>
                  <a:gd name="T52" fmla="*/ 229 w 310"/>
                  <a:gd name="T53" fmla="*/ 219 h 320"/>
                  <a:gd name="T54" fmla="*/ 253 w 310"/>
                  <a:gd name="T55" fmla="*/ 171 h 320"/>
                  <a:gd name="T56" fmla="*/ 264 w 310"/>
                  <a:gd name="T57" fmla="*/ 130 h 320"/>
                  <a:gd name="T58" fmla="*/ 259 w 310"/>
                  <a:gd name="T59" fmla="*/ 105 h 320"/>
                  <a:gd name="T60" fmla="*/ 236 w 310"/>
                  <a:gd name="T61" fmla="*/ 68 h 320"/>
                  <a:gd name="T62" fmla="*/ 276 w 310"/>
                  <a:gd name="T63" fmla="*/ 64 h 320"/>
                  <a:gd name="T64" fmla="*/ 310 w 310"/>
                  <a:gd name="T65" fmla="*/ 3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0" h="320">
                    <a:moveTo>
                      <a:pt x="310" y="39"/>
                    </a:moveTo>
                    <a:lnTo>
                      <a:pt x="276" y="30"/>
                    </a:lnTo>
                    <a:lnTo>
                      <a:pt x="264" y="11"/>
                    </a:lnTo>
                    <a:lnTo>
                      <a:pt x="247" y="0"/>
                    </a:lnTo>
                    <a:lnTo>
                      <a:pt x="236" y="3"/>
                    </a:lnTo>
                    <a:lnTo>
                      <a:pt x="227" y="7"/>
                    </a:lnTo>
                    <a:lnTo>
                      <a:pt x="206" y="10"/>
                    </a:lnTo>
                    <a:lnTo>
                      <a:pt x="186" y="15"/>
                    </a:lnTo>
                    <a:lnTo>
                      <a:pt x="177" y="25"/>
                    </a:lnTo>
                    <a:lnTo>
                      <a:pt x="184" y="36"/>
                    </a:lnTo>
                    <a:lnTo>
                      <a:pt x="190" y="48"/>
                    </a:lnTo>
                    <a:lnTo>
                      <a:pt x="182" y="58"/>
                    </a:lnTo>
                    <a:lnTo>
                      <a:pt x="185" y="67"/>
                    </a:lnTo>
                    <a:lnTo>
                      <a:pt x="181" y="76"/>
                    </a:lnTo>
                    <a:lnTo>
                      <a:pt x="163" y="75"/>
                    </a:lnTo>
                    <a:lnTo>
                      <a:pt x="174" y="91"/>
                    </a:lnTo>
                    <a:lnTo>
                      <a:pt x="163" y="96"/>
                    </a:lnTo>
                    <a:lnTo>
                      <a:pt x="157" y="111"/>
                    </a:lnTo>
                    <a:lnTo>
                      <a:pt x="161" y="125"/>
                    </a:lnTo>
                    <a:lnTo>
                      <a:pt x="154" y="132"/>
                    </a:lnTo>
                    <a:lnTo>
                      <a:pt x="147" y="130"/>
                    </a:lnTo>
                    <a:lnTo>
                      <a:pt x="132" y="133"/>
                    </a:lnTo>
                    <a:lnTo>
                      <a:pt x="131" y="139"/>
                    </a:lnTo>
                    <a:lnTo>
                      <a:pt x="116" y="139"/>
                    </a:lnTo>
                    <a:lnTo>
                      <a:pt x="108" y="152"/>
                    </a:lnTo>
                    <a:lnTo>
                      <a:pt x="110" y="173"/>
                    </a:lnTo>
                    <a:lnTo>
                      <a:pt x="86" y="182"/>
                    </a:lnTo>
                    <a:lnTo>
                      <a:pt x="72" y="180"/>
                    </a:lnTo>
                    <a:lnTo>
                      <a:pt x="68" y="186"/>
                    </a:lnTo>
                    <a:lnTo>
                      <a:pt x="56" y="183"/>
                    </a:lnTo>
                    <a:lnTo>
                      <a:pt x="37" y="186"/>
                    </a:lnTo>
                    <a:lnTo>
                      <a:pt x="0" y="175"/>
                    </a:lnTo>
                    <a:lnTo>
                      <a:pt x="12" y="187"/>
                    </a:lnTo>
                    <a:lnTo>
                      <a:pt x="23" y="201"/>
                    </a:lnTo>
                    <a:lnTo>
                      <a:pt x="44" y="211"/>
                    </a:lnTo>
                    <a:lnTo>
                      <a:pt x="48" y="233"/>
                    </a:lnTo>
                    <a:lnTo>
                      <a:pt x="57" y="236"/>
                    </a:lnTo>
                    <a:lnTo>
                      <a:pt x="61" y="247"/>
                    </a:lnTo>
                    <a:lnTo>
                      <a:pt x="33" y="260"/>
                    </a:lnTo>
                    <a:lnTo>
                      <a:pt x="29" y="287"/>
                    </a:lnTo>
                    <a:lnTo>
                      <a:pt x="57" y="284"/>
                    </a:lnTo>
                    <a:lnTo>
                      <a:pt x="91" y="283"/>
                    </a:lnTo>
                    <a:lnTo>
                      <a:pt x="127" y="279"/>
                    </a:lnTo>
                    <a:lnTo>
                      <a:pt x="146" y="297"/>
                    </a:lnTo>
                    <a:lnTo>
                      <a:pt x="153" y="314"/>
                    </a:lnTo>
                    <a:lnTo>
                      <a:pt x="169" y="320"/>
                    </a:lnTo>
                    <a:lnTo>
                      <a:pt x="181" y="304"/>
                    </a:lnTo>
                    <a:lnTo>
                      <a:pt x="226" y="304"/>
                    </a:lnTo>
                    <a:lnTo>
                      <a:pt x="220" y="284"/>
                    </a:lnTo>
                    <a:lnTo>
                      <a:pt x="207" y="272"/>
                    </a:lnTo>
                    <a:lnTo>
                      <a:pt x="201" y="253"/>
                    </a:lnTo>
                    <a:lnTo>
                      <a:pt x="186" y="243"/>
                    </a:lnTo>
                    <a:lnTo>
                      <a:pt x="205" y="218"/>
                    </a:lnTo>
                    <a:lnTo>
                      <a:pt x="229" y="219"/>
                    </a:lnTo>
                    <a:lnTo>
                      <a:pt x="246" y="195"/>
                    </a:lnTo>
                    <a:lnTo>
                      <a:pt x="253" y="171"/>
                    </a:lnTo>
                    <a:lnTo>
                      <a:pt x="268" y="147"/>
                    </a:lnTo>
                    <a:lnTo>
                      <a:pt x="264" y="130"/>
                    </a:lnTo>
                    <a:lnTo>
                      <a:pt x="278" y="117"/>
                    </a:lnTo>
                    <a:lnTo>
                      <a:pt x="259" y="105"/>
                    </a:lnTo>
                    <a:lnTo>
                      <a:pt x="249" y="89"/>
                    </a:lnTo>
                    <a:lnTo>
                      <a:pt x="236" y="68"/>
                    </a:lnTo>
                    <a:lnTo>
                      <a:pt x="244" y="57"/>
                    </a:lnTo>
                    <a:lnTo>
                      <a:pt x="276" y="64"/>
                    </a:lnTo>
                    <a:lnTo>
                      <a:pt x="296" y="60"/>
                    </a:lnTo>
                    <a:lnTo>
                      <a:pt x="310" y="39"/>
                    </a:lnTo>
                    <a:lnTo>
                      <a:pt x="310" y="39"/>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nvGrpSpPr>
              <p:cNvPr id="1283" name="Group 1282">
                <a:extLst>
                  <a:ext uri="{FF2B5EF4-FFF2-40B4-BE49-F238E27FC236}">
                    <a16:creationId xmlns:a16="http://schemas.microsoft.com/office/drawing/2014/main" id="{3837C5D3-A9B8-49EE-B3FA-1CB12388EA4D}"/>
                  </a:ext>
                </a:extLst>
              </p:cNvPr>
              <p:cNvGrpSpPr/>
              <p:nvPr/>
            </p:nvGrpSpPr>
            <p:grpSpPr>
              <a:xfrm>
                <a:off x="5250511" y="2058425"/>
                <a:ext cx="4436415" cy="4110395"/>
                <a:chOff x="5250511" y="2058425"/>
                <a:chExt cx="4436415" cy="4110395"/>
              </a:xfrm>
              <a:grpFill/>
            </p:grpSpPr>
            <p:sp>
              <p:nvSpPr>
                <p:cNvPr id="1284" name="Kazakhstan">
                  <a:extLst>
                    <a:ext uri="{FF2B5EF4-FFF2-40B4-BE49-F238E27FC236}">
                      <a16:creationId xmlns:a16="http://schemas.microsoft.com/office/drawing/2014/main" id="{7E1F44B2-2C86-42E7-B327-231078F1DDC5}"/>
                    </a:ext>
                  </a:extLst>
                </p:cNvPr>
                <p:cNvSpPr>
                  <a:spLocks/>
                </p:cNvSpPr>
                <p:nvPr/>
              </p:nvSpPr>
              <p:spPr bwMode="auto">
                <a:xfrm>
                  <a:off x="5965790" y="2779325"/>
                  <a:ext cx="1045516" cy="474979"/>
                </a:xfrm>
                <a:custGeom>
                  <a:avLst/>
                  <a:gdLst>
                    <a:gd name="T0" fmla="*/ 351 w 744"/>
                    <a:gd name="T1" fmla="*/ 0 h 338"/>
                    <a:gd name="T2" fmla="*/ 299 w 744"/>
                    <a:gd name="T3" fmla="*/ 18 h 338"/>
                    <a:gd name="T4" fmla="*/ 230 w 744"/>
                    <a:gd name="T5" fmla="*/ 31 h 338"/>
                    <a:gd name="T6" fmla="*/ 243 w 744"/>
                    <a:gd name="T7" fmla="*/ 54 h 338"/>
                    <a:gd name="T8" fmla="*/ 234 w 744"/>
                    <a:gd name="T9" fmla="*/ 66 h 338"/>
                    <a:gd name="T10" fmla="*/ 256 w 744"/>
                    <a:gd name="T11" fmla="*/ 93 h 338"/>
                    <a:gd name="T12" fmla="*/ 229 w 744"/>
                    <a:gd name="T13" fmla="*/ 103 h 338"/>
                    <a:gd name="T14" fmla="*/ 199 w 744"/>
                    <a:gd name="T15" fmla="*/ 98 h 338"/>
                    <a:gd name="T16" fmla="*/ 155 w 744"/>
                    <a:gd name="T17" fmla="*/ 108 h 338"/>
                    <a:gd name="T18" fmla="*/ 86 w 744"/>
                    <a:gd name="T19" fmla="*/ 83 h 338"/>
                    <a:gd name="T20" fmla="*/ 28 w 744"/>
                    <a:gd name="T21" fmla="*/ 108 h 338"/>
                    <a:gd name="T22" fmla="*/ 8 w 744"/>
                    <a:gd name="T23" fmla="*/ 112 h 338"/>
                    <a:gd name="T24" fmla="*/ 6 w 744"/>
                    <a:gd name="T25" fmla="*/ 142 h 338"/>
                    <a:gd name="T26" fmla="*/ 19 w 744"/>
                    <a:gd name="T27" fmla="*/ 176 h 338"/>
                    <a:gd name="T28" fmla="*/ 49 w 744"/>
                    <a:gd name="T29" fmla="*/ 191 h 338"/>
                    <a:gd name="T30" fmla="*/ 60 w 744"/>
                    <a:gd name="T31" fmla="*/ 205 h 338"/>
                    <a:gd name="T32" fmla="*/ 95 w 744"/>
                    <a:gd name="T33" fmla="*/ 191 h 338"/>
                    <a:gd name="T34" fmla="*/ 131 w 744"/>
                    <a:gd name="T35" fmla="*/ 195 h 338"/>
                    <a:gd name="T36" fmla="*/ 141 w 744"/>
                    <a:gd name="T37" fmla="*/ 233 h 338"/>
                    <a:gd name="T38" fmla="*/ 108 w 744"/>
                    <a:gd name="T39" fmla="*/ 233 h 338"/>
                    <a:gd name="T40" fmla="*/ 93 w 744"/>
                    <a:gd name="T41" fmla="*/ 248 h 338"/>
                    <a:gd name="T42" fmla="*/ 107 w 744"/>
                    <a:gd name="T43" fmla="*/ 261 h 338"/>
                    <a:gd name="T44" fmla="*/ 144 w 744"/>
                    <a:gd name="T45" fmla="*/ 290 h 338"/>
                    <a:gd name="T46" fmla="*/ 148 w 744"/>
                    <a:gd name="T47" fmla="*/ 306 h 338"/>
                    <a:gd name="T48" fmla="*/ 157 w 744"/>
                    <a:gd name="T49" fmla="*/ 304 h 338"/>
                    <a:gd name="T50" fmla="*/ 192 w 744"/>
                    <a:gd name="T51" fmla="*/ 306 h 338"/>
                    <a:gd name="T52" fmla="*/ 219 w 744"/>
                    <a:gd name="T53" fmla="*/ 323 h 338"/>
                    <a:gd name="T54" fmla="*/ 241 w 744"/>
                    <a:gd name="T55" fmla="*/ 225 h 338"/>
                    <a:gd name="T56" fmla="*/ 279 w 744"/>
                    <a:gd name="T57" fmla="*/ 244 h 338"/>
                    <a:gd name="T58" fmla="*/ 321 w 744"/>
                    <a:gd name="T59" fmla="*/ 273 h 338"/>
                    <a:gd name="T60" fmla="*/ 374 w 744"/>
                    <a:gd name="T61" fmla="*/ 267 h 338"/>
                    <a:gd name="T62" fmla="*/ 408 w 744"/>
                    <a:gd name="T63" fmla="*/ 307 h 338"/>
                    <a:gd name="T64" fmla="*/ 427 w 744"/>
                    <a:gd name="T65" fmla="*/ 327 h 338"/>
                    <a:gd name="T66" fmla="*/ 460 w 744"/>
                    <a:gd name="T67" fmla="*/ 338 h 338"/>
                    <a:gd name="T68" fmla="*/ 471 w 744"/>
                    <a:gd name="T69" fmla="*/ 321 h 338"/>
                    <a:gd name="T70" fmla="*/ 500 w 744"/>
                    <a:gd name="T71" fmla="*/ 301 h 338"/>
                    <a:gd name="T72" fmla="*/ 513 w 744"/>
                    <a:gd name="T73" fmla="*/ 288 h 338"/>
                    <a:gd name="T74" fmla="*/ 545 w 744"/>
                    <a:gd name="T75" fmla="*/ 282 h 338"/>
                    <a:gd name="T76" fmla="*/ 585 w 744"/>
                    <a:gd name="T77" fmla="*/ 288 h 338"/>
                    <a:gd name="T78" fmla="*/ 622 w 744"/>
                    <a:gd name="T79" fmla="*/ 286 h 338"/>
                    <a:gd name="T80" fmla="*/ 664 w 744"/>
                    <a:gd name="T81" fmla="*/ 296 h 338"/>
                    <a:gd name="T82" fmla="*/ 671 w 744"/>
                    <a:gd name="T83" fmla="*/ 286 h 338"/>
                    <a:gd name="T84" fmla="*/ 649 w 744"/>
                    <a:gd name="T85" fmla="*/ 240 h 338"/>
                    <a:gd name="T86" fmla="*/ 691 w 744"/>
                    <a:gd name="T87" fmla="*/ 226 h 338"/>
                    <a:gd name="T88" fmla="*/ 727 w 744"/>
                    <a:gd name="T89" fmla="*/ 192 h 338"/>
                    <a:gd name="T90" fmla="*/ 723 w 744"/>
                    <a:gd name="T91" fmla="*/ 159 h 338"/>
                    <a:gd name="T92" fmla="*/ 744 w 744"/>
                    <a:gd name="T93" fmla="*/ 140 h 338"/>
                    <a:gd name="T94" fmla="*/ 706 w 744"/>
                    <a:gd name="T95" fmla="*/ 130 h 338"/>
                    <a:gd name="T96" fmla="*/ 678 w 744"/>
                    <a:gd name="T97" fmla="*/ 116 h 338"/>
                    <a:gd name="T98" fmla="*/ 651 w 744"/>
                    <a:gd name="T99" fmla="*/ 98 h 338"/>
                    <a:gd name="T100" fmla="*/ 597 w 744"/>
                    <a:gd name="T101" fmla="*/ 91 h 338"/>
                    <a:gd name="T102" fmla="*/ 525 w 744"/>
                    <a:gd name="T103" fmla="*/ 45 h 338"/>
                    <a:gd name="T104" fmla="*/ 497 w 744"/>
                    <a:gd name="T105" fmla="*/ 21 h 338"/>
                    <a:gd name="T106" fmla="*/ 447 w 744"/>
                    <a:gd name="T107" fmla="*/ 43 h 338"/>
                    <a:gd name="T108" fmla="*/ 417 w 744"/>
                    <a:gd name="T109" fmla="*/ 22 h 338"/>
                    <a:gd name="T110" fmla="*/ 384 w 744"/>
                    <a:gd name="T111" fmla="*/ 5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4" h="338">
                      <a:moveTo>
                        <a:pt x="384" y="5"/>
                      </a:moveTo>
                      <a:lnTo>
                        <a:pt x="351" y="0"/>
                      </a:lnTo>
                      <a:lnTo>
                        <a:pt x="340" y="9"/>
                      </a:lnTo>
                      <a:lnTo>
                        <a:pt x="299" y="18"/>
                      </a:lnTo>
                      <a:lnTo>
                        <a:pt x="293" y="23"/>
                      </a:lnTo>
                      <a:lnTo>
                        <a:pt x="230" y="31"/>
                      </a:lnTo>
                      <a:lnTo>
                        <a:pt x="225" y="39"/>
                      </a:lnTo>
                      <a:lnTo>
                        <a:pt x="243" y="54"/>
                      </a:lnTo>
                      <a:lnTo>
                        <a:pt x="228" y="60"/>
                      </a:lnTo>
                      <a:lnTo>
                        <a:pt x="234" y="66"/>
                      </a:lnTo>
                      <a:lnTo>
                        <a:pt x="221" y="78"/>
                      </a:lnTo>
                      <a:lnTo>
                        <a:pt x="256" y="93"/>
                      </a:lnTo>
                      <a:lnTo>
                        <a:pt x="255" y="105"/>
                      </a:lnTo>
                      <a:lnTo>
                        <a:pt x="229" y="103"/>
                      </a:lnTo>
                      <a:lnTo>
                        <a:pt x="227" y="110"/>
                      </a:lnTo>
                      <a:lnTo>
                        <a:pt x="199" y="98"/>
                      </a:lnTo>
                      <a:lnTo>
                        <a:pt x="171" y="99"/>
                      </a:lnTo>
                      <a:lnTo>
                        <a:pt x="155" y="108"/>
                      </a:lnTo>
                      <a:lnTo>
                        <a:pt x="130" y="99"/>
                      </a:lnTo>
                      <a:lnTo>
                        <a:pt x="86" y="83"/>
                      </a:lnTo>
                      <a:lnTo>
                        <a:pt x="58" y="84"/>
                      </a:lnTo>
                      <a:lnTo>
                        <a:pt x="28" y="108"/>
                      </a:lnTo>
                      <a:lnTo>
                        <a:pt x="30" y="125"/>
                      </a:lnTo>
                      <a:lnTo>
                        <a:pt x="8" y="112"/>
                      </a:lnTo>
                      <a:lnTo>
                        <a:pt x="0" y="137"/>
                      </a:lnTo>
                      <a:lnTo>
                        <a:pt x="6" y="142"/>
                      </a:lnTo>
                      <a:lnTo>
                        <a:pt x="0" y="160"/>
                      </a:lnTo>
                      <a:lnTo>
                        <a:pt x="19" y="176"/>
                      </a:lnTo>
                      <a:lnTo>
                        <a:pt x="33" y="175"/>
                      </a:lnTo>
                      <a:lnTo>
                        <a:pt x="49" y="191"/>
                      </a:lnTo>
                      <a:lnTo>
                        <a:pt x="49" y="202"/>
                      </a:lnTo>
                      <a:lnTo>
                        <a:pt x="60" y="205"/>
                      </a:lnTo>
                      <a:lnTo>
                        <a:pt x="76" y="201"/>
                      </a:lnTo>
                      <a:lnTo>
                        <a:pt x="95" y="191"/>
                      </a:lnTo>
                      <a:lnTo>
                        <a:pt x="113" y="196"/>
                      </a:lnTo>
                      <a:lnTo>
                        <a:pt x="131" y="195"/>
                      </a:lnTo>
                      <a:lnTo>
                        <a:pt x="138" y="210"/>
                      </a:lnTo>
                      <a:lnTo>
                        <a:pt x="141" y="233"/>
                      </a:lnTo>
                      <a:lnTo>
                        <a:pt x="123" y="229"/>
                      </a:lnTo>
                      <a:lnTo>
                        <a:pt x="108" y="233"/>
                      </a:lnTo>
                      <a:lnTo>
                        <a:pt x="112" y="249"/>
                      </a:lnTo>
                      <a:lnTo>
                        <a:pt x="93" y="248"/>
                      </a:lnTo>
                      <a:lnTo>
                        <a:pt x="95" y="255"/>
                      </a:lnTo>
                      <a:lnTo>
                        <a:pt x="107" y="261"/>
                      </a:lnTo>
                      <a:lnTo>
                        <a:pt x="121" y="281"/>
                      </a:lnTo>
                      <a:lnTo>
                        <a:pt x="144" y="290"/>
                      </a:lnTo>
                      <a:lnTo>
                        <a:pt x="150" y="297"/>
                      </a:lnTo>
                      <a:lnTo>
                        <a:pt x="148" y="306"/>
                      </a:lnTo>
                      <a:lnTo>
                        <a:pt x="150" y="312"/>
                      </a:lnTo>
                      <a:lnTo>
                        <a:pt x="157" y="304"/>
                      </a:lnTo>
                      <a:lnTo>
                        <a:pt x="178" y="300"/>
                      </a:lnTo>
                      <a:lnTo>
                        <a:pt x="192" y="306"/>
                      </a:lnTo>
                      <a:lnTo>
                        <a:pt x="210" y="325"/>
                      </a:lnTo>
                      <a:lnTo>
                        <a:pt x="219" y="323"/>
                      </a:lnTo>
                      <a:lnTo>
                        <a:pt x="197" y="238"/>
                      </a:lnTo>
                      <a:lnTo>
                        <a:pt x="241" y="225"/>
                      </a:lnTo>
                      <a:lnTo>
                        <a:pt x="245" y="227"/>
                      </a:lnTo>
                      <a:lnTo>
                        <a:pt x="279" y="244"/>
                      </a:lnTo>
                      <a:lnTo>
                        <a:pt x="297" y="252"/>
                      </a:lnTo>
                      <a:lnTo>
                        <a:pt x="321" y="273"/>
                      </a:lnTo>
                      <a:lnTo>
                        <a:pt x="342" y="269"/>
                      </a:lnTo>
                      <a:lnTo>
                        <a:pt x="374" y="267"/>
                      </a:lnTo>
                      <a:lnTo>
                        <a:pt x="402" y="284"/>
                      </a:lnTo>
                      <a:lnTo>
                        <a:pt x="408" y="307"/>
                      </a:lnTo>
                      <a:lnTo>
                        <a:pt x="417" y="308"/>
                      </a:lnTo>
                      <a:lnTo>
                        <a:pt x="427" y="327"/>
                      </a:lnTo>
                      <a:lnTo>
                        <a:pt x="452" y="327"/>
                      </a:lnTo>
                      <a:lnTo>
                        <a:pt x="460" y="338"/>
                      </a:lnTo>
                      <a:lnTo>
                        <a:pt x="467" y="338"/>
                      </a:lnTo>
                      <a:lnTo>
                        <a:pt x="471" y="321"/>
                      </a:lnTo>
                      <a:lnTo>
                        <a:pt x="491" y="305"/>
                      </a:lnTo>
                      <a:lnTo>
                        <a:pt x="500" y="301"/>
                      </a:lnTo>
                      <a:lnTo>
                        <a:pt x="501" y="291"/>
                      </a:lnTo>
                      <a:lnTo>
                        <a:pt x="513" y="288"/>
                      </a:lnTo>
                      <a:lnTo>
                        <a:pt x="547" y="296"/>
                      </a:lnTo>
                      <a:lnTo>
                        <a:pt x="545" y="282"/>
                      </a:lnTo>
                      <a:lnTo>
                        <a:pt x="554" y="277"/>
                      </a:lnTo>
                      <a:lnTo>
                        <a:pt x="585" y="288"/>
                      </a:lnTo>
                      <a:lnTo>
                        <a:pt x="591" y="285"/>
                      </a:lnTo>
                      <a:lnTo>
                        <a:pt x="622" y="286"/>
                      </a:lnTo>
                      <a:lnTo>
                        <a:pt x="652" y="288"/>
                      </a:lnTo>
                      <a:lnTo>
                        <a:pt x="664" y="296"/>
                      </a:lnTo>
                      <a:lnTo>
                        <a:pt x="678" y="299"/>
                      </a:lnTo>
                      <a:lnTo>
                        <a:pt x="671" y="286"/>
                      </a:lnTo>
                      <a:lnTo>
                        <a:pt x="682" y="280"/>
                      </a:lnTo>
                      <a:lnTo>
                        <a:pt x="649" y="240"/>
                      </a:lnTo>
                      <a:lnTo>
                        <a:pt x="683" y="232"/>
                      </a:lnTo>
                      <a:lnTo>
                        <a:pt x="691" y="226"/>
                      </a:lnTo>
                      <a:lnTo>
                        <a:pt x="687" y="185"/>
                      </a:lnTo>
                      <a:lnTo>
                        <a:pt x="727" y="192"/>
                      </a:lnTo>
                      <a:lnTo>
                        <a:pt x="733" y="181"/>
                      </a:lnTo>
                      <a:lnTo>
                        <a:pt x="723" y="159"/>
                      </a:lnTo>
                      <a:lnTo>
                        <a:pt x="737" y="156"/>
                      </a:lnTo>
                      <a:lnTo>
                        <a:pt x="744" y="140"/>
                      </a:lnTo>
                      <a:lnTo>
                        <a:pt x="728" y="126"/>
                      </a:lnTo>
                      <a:lnTo>
                        <a:pt x="706" y="130"/>
                      </a:lnTo>
                      <a:lnTo>
                        <a:pt x="693" y="120"/>
                      </a:lnTo>
                      <a:lnTo>
                        <a:pt x="678" y="116"/>
                      </a:lnTo>
                      <a:lnTo>
                        <a:pt x="664" y="102"/>
                      </a:lnTo>
                      <a:lnTo>
                        <a:pt x="651" y="98"/>
                      </a:lnTo>
                      <a:lnTo>
                        <a:pt x="628" y="104"/>
                      </a:lnTo>
                      <a:lnTo>
                        <a:pt x="597" y="91"/>
                      </a:lnTo>
                      <a:lnTo>
                        <a:pt x="593" y="103"/>
                      </a:lnTo>
                      <a:lnTo>
                        <a:pt x="525" y="45"/>
                      </a:lnTo>
                      <a:lnTo>
                        <a:pt x="495" y="27"/>
                      </a:lnTo>
                      <a:lnTo>
                        <a:pt x="497" y="21"/>
                      </a:lnTo>
                      <a:lnTo>
                        <a:pt x="464" y="41"/>
                      </a:lnTo>
                      <a:lnTo>
                        <a:pt x="447" y="43"/>
                      </a:lnTo>
                      <a:lnTo>
                        <a:pt x="443" y="31"/>
                      </a:lnTo>
                      <a:lnTo>
                        <a:pt x="417" y="22"/>
                      </a:lnTo>
                      <a:lnTo>
                        <a:pt x="400" y="28"/>
                      </a:lnTo>
                      <a:lnTo>
                        <a:pt x="384" y="5"/>
                      </a:lnTo>
                      <a:lnTo>
                        <a:pt x="384" y="5"/>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85" name="Turkmenistan">
                  <a:extLst>
                    <a:ext uri="{FF2B5EF4-FFF2-40B4-BE49-F238E27FC236}">
                      <a16:creationId xmlns:a16="http://schemas.microsoft.com/office/drawing/2014/main" id="{62EE7E94-530F-47BD-A4A1-86DF72B833BD}"/>
                    </a:ext>
                  </a:extLst>
                </p:cNvPr>
                <p:cNvSpPr>
                  <a:spLocks/>
                </p:cNvSpPr>
                <p:nvPr/>
              </p:nvSpPr>
              <p:spPr bwMode="auto">
                <a:xfrm>
                  <a:off x="6176579" y="3186852"/>
                  <a:ext cx="417363" cy="250137"/>
                </a:xfrm>
                <a:custGeom>
                  <a:avLst/>
                  <a:gdLst>
                    <a:gd name="T0" fmla="*/ 297 w 297"/>
                    <a:gd name="T1" fmla="*/ 127 h 178"/>
                    <a:gd name="T2" fmla="*/ 294 w 297"/>
                    <a:gd name="T3" fmla="*/ 112 h 178"/>
                    <a:gd name="T4" fmla="*/ 265 w 297"/>
                    <a:gd name="T5" fmla="*/ 102 h 178"/>
                    <a:gd name="T6" fmla="*/ 243 w 297"/>
                    <a:gd name="T7" fmla="*/ 90 h 178"/>
                    <a:gd name="T8" fmla="*/ 227 w 297"/>
                    <a:gd name="T9" fmla="*/ 79 h 178"/>
                    <a:gd name="T10" fmla="*/ 201 w 297"/>
                    <a:gd name="T11" fmla="*/ 63 h 178"/>
                    <a:gd name="T12" fmla="*/ 185 w 297"/>
                    <a:gd name="T13" fmla="*/ 39 h 178"/>
                    <a:gd name="T14" fmla="*/ 177 w 297"/>
                    <a:gd name="T15" fmla="*/ 34 h 178"/>
                    <a:gd name="T16" fmla="*/ 157 w 297"/>
                    <a:gd name="T17" fmla="*/ 35 h 178"/>
                    <a:gd name="T18" fmla="*/ 148 w 297"/>
                    <a:gd name="T19" fmla="*/ 30 h 178"/>
                    <a:gd name="T20" fmla="*/ 141 w 297"/>
                    <a:gd name="T21" fmla="*/ 13 h 178"/>
                    <a:gd name="T22" fmla="*/ 112 w 297"/>
                    <a:gd name="T23" fmla="*/ 0 h 178"/>
                    <a:gd name="T24" fmla="*/ 99 w 297"/>
                    <a:gd name="T25" fmla="*/ 14 h 178"/>
                    <a:gd name="T26" fmla="*/ 85 w 297"/>
                    <a:gd name="T27" fmla="*/ 22 h 178"/>
                    <a:gd name="T28" fmla="*/ 91 w 297"/>
                    <a:gd name="T29" fmla="*/ 33 h 178"/>
                    <a:gd name="T30" fmla="*/ 69 w 297"/>
                    <a:gd name="T31" fmla="*/ 33 h 178"/>
                    <a:gd name="T32" fmla="*/ 60 w 297"/>
                    <a:gd name="T33" fmla="*/ 35 h 178"/>
                    <a:gd name="T34" fmla="*/ 42 w 297"/>
                    <a:gd name="T35" fmla="*/ 16 h 178"/>
                    <a:gd name="T36" fmla="*/ 28 w 297"/>
                    <a:gd name="T37" fmla="*/ 10 h 178"/>
                    <a:gd name="T38" fmla="*/ 7 w 297"/>
                    <a:gd name="T39" fmla="*/ 14 h 178"/>
                    <a:gd name="T40" fmla="*/ 0 w 297"/>
                    <a:gd name="T41" fmla="*/ 22 h 178"/>
                    <a:gd name="T42" fmla="*/ 9 w 297"/>
                    <a:gd name="T43" fmla="*/ 37 h 178"/>
                    <a:gd name="T44" fmla="*/ 7 w 297"/>
                    <a:gd name="T45" fmla="*/ 20 h 178"/>
                    <a:gd name="T46" fmla="*/ 21 w 297"/>
                    <a:gd name="T47" fmla="*/ 14 h 178"/>
                    <a:gd name="T48" fmla="*/ 31 w 297"/>
                    <a:gd name="T49" fmla="*/ 28 h 178"/>
                    <a:gd name="T50" fmla="*/ 48 w 297"/>
                    <a:gd name="T51" fmla="*/ 42 h 178"/>
                    <a:gd name="T52" fmla="*/ 33 w 297"/>
                    <a:gd name="T53" fmla="*/ 49 h 178"/>
                    <a:gd name="T54" fmla="*/ 13 w 297"/>
                    <a:gd name="T55" fmla="*/ 43 h 178"/>
                    <a:gd name="T56" fmla="*/ 13 w 297"/>
                    <a:gd name="T57" fmla="*/ 63 h 178"/>
                    <a:gd name="T58" fmla="*/ 26 w 297"/>
                    <a:gd name="T59" fmla="*/ 65 h 178"/>
                    <a:gd name="T60" fmla="*/ 25 w 297"/>
                    <a:gd name="T61" fmla="*/ 81 h 178"/>
                    <a:gd name="T62" fmla="*/ 42 w 297"/>
                    <a:gd name="T63" fmla="*/ 89 h 178"/>
                    <a:gd name="T64" fmla="*/ 45 w 297"/>
                    <a:gd name="T65" fmla="*/ 114 h 178"/>
                    <a:gd name="T66" fmla="*/ 51 w 297"/>
                    <a:gd name="T67" fmla="*/ 131 h 178"/>
                    <a:gd name="T68" fmla="*/ 67 w 297"/>
                    <a:gd name="T69" fmla="*/ 127 h 178"/>
                    <a:gd name="T70" fmla="*/ 78 w 297"/>
                    <a:gd name="T71" fmla="*/ 112 h 178"/>
                    <a:gd name="T72" fmla="*/ 91 w 297"/>
                    <a:gd name="T73" fmla="*/ 113 h 178"/>
                    <a:gd name="T74" fmla="*/ 100 w 297"/>
                    <a:gd name="T75" fmla="*/ 109 h 178"/>
                    <a:gd name="T76" fmla="*/ 114 w 297"/>
                    <a:gd name="T77" fmla="*/ 112 h 178"/>
                    <a:gd name="T78" fmla="*/ 138 w 297"/>
                    <a:gd name="T79" fmla="*/ 124 h 178"/>
                    <a:gd name="T80" fmla="*/ 154 w 297"/>
                    <a:gd name="T81" fmla="*/ 127 h 178"/>
                    <a:gd name="T82" fmla="*/ 181 w 297"/>
                    <a:gd name="T83" fmla="*/ 147 h 178"/>
                    <a:gd name="T84" fmla="*/ 196 w 297"/>
                    <a:gd name="T85" fmla="*/ 148 h 178"/>
                    <a:gd name="T86" fmla="*/ 202 w 297"/>
                    <a:gd name="T87" fmla="*/ 169 h 178"/>
                    <a:gd name="T88" fmla="*/ 224 w 297"/>
                    <a:gd name="T89" fmla="*/ 178 h 178"/>
                    <a:gd name="T90" fmla="*/ 239 w 297"/>
                    <a:gd name="T91" fmla="*/ 175 h 178"/>
                    <a:gd name="T92" fmla="*/ 240 w 297"/>
                    <a:gd name="T93" fmla="*/ 164 h 178"/>
                    <a:gd name="T94" fmla="*/ 255 w 297"/>
                    <a:gd name="T95" fmla="*/ 160 h 178"/>
                    <a:gd name="T96" fmla="*/ 264 w 297"/>
                    <a:gd name="T97" fmla="*/ 153 h 178"/>
                    <a:gd name="T98" fmla="*/ 264 w 297"/>
                    <a:gd name="T99" fmla="*/ 133 h 178"/>
                    <a:gd name="T100" fmla="*/ 279 w 297"/>
                    <a:gd name="T101" fmla="*/ 128 h 178"/>
                    <a:gd name="T102" fmla="*/ 280 w 297"/>
                    <a:gd name="T103" fmla="*/ 120 h 178"/>
                    <a:gd name="T104" fmla="*/ 291 w 297"/>
                    <a:gd name="T105" fmla="*/ 127 h 178"/>
                    <a:gd name="T106" fmla="*/ 297 w 297"/>
                    <a:gd name="T107" fmla="*/ 127 h 178"/>
                    <a:gd name="T108" fmla="*/ 297 w 297"/>
                    <a:gd name="T109" fmla="*/ 12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7" h="178">
                      <a:moveTo>
                        <a:pt x="297" y="127"/>
                      </a:moveTo>
                      <a:lnTo>
                        <a:pt x="294" y="112"/>
                      </a:lnTo>
                      <a:lnTo>
                        <a:pt x="265" y="102"/>
                      </a:lnTo>
                      <a:lnTo>
                        <a:pt x="243" y="90"/>
                      </a:lnTo>
                      <a:lnTo>
                        <a:pt x="227" y="79"/>
                      </a:lnTo>
                      <a:lnTo>
                        <a:pt x="201" y="63"/>
                      </a:lnTo>
                      <a:lnTo>
                        <a:pt x="185" y="39"/>
                      </a:lnTo>
                      <a:lnTo>
                        <a:pt x="177" y="34"/>
                      </a:lnTo>
                      <a:lnTo>
                        <a:pt x="157" y="35"/>
                      </a:lnTo>
                      <a:lnTo>
                        <a:pt x="148" y="30"/>
                      </a:lnTo>
                      <a:lnTo>
                        <a:pt x="141" y="13"/>
                      </a:lnTo>
                      <a:lnTo>
                        <a:pt x="112" y="0"/>
                      </a:lnTo>
                      <a:lnTo>
                        <a:pt x="99" y="14"/>
                      </a:lnTo>
                      <a:lnTo>
                        <a:pt x="85" y="22"/>
                      </a:lnTo>
                      <a:lnTo>
                        <a:pt x="91" y="33"/>
                      </a:lnTo>
                      <a:lnTo>
                        <a:pt x="69" y="33"/>
                      </a:lnTo>
                      <a:lnTo>
                        <a:pt x="60" y="35"/>
                      </a:lnTo>
                      <a:lnTo>
                        <a:pt x="42" y="16"/>
                      </a:lnTo>
                      <a:lnTo>
                        <a:pt x="28" y="10"/>
                      </a:lnTo>
                      <a:lnTo>
                        <a:pt x="7" y="14"/>
                      </a:lnTo>
                      <a:lnTo>
                        <a:pt x="0" y="22"/>
                      </a:lnTo>
                      <a:lnTo>
                        <a:pt x="9" y="37"/>
                      </a:lnTo>
                      <a:lnTo>
                        <a:pt x="7" y="20"/>
                      </a:lnTo>
                      <a:lnTo>
                        <a:pt x="21" y="14"/>
                      </a:lnTo>
                      <a:lnTo>
                        <a:pt x="31" y="28"/>
                      </a:lnTo>
                      <a:lnTo>
                        <a:pt x="48" y="42"/>
                      </a:lnTo>
                      <a:lnTo>
                        <a:pt x="33" y="49"/>
                      </a:lnTo>
                      <a:lnTo>
                        <a:pt x="13" y="43"/>
                      </a:lnTo>
                      <a:lnTo>
                        <a:pt x="13" y="63"/>
                      </a:lnTo>
                      <a:lnTo>
                        <a:pt x="26" y="65"/>
                      </a:lnTo>
                      <a:lnTo>
                        <a:pt x="25" y="81"/>
                      </a:lnTo>
                      <a:lnTo>
                        <a:pt x="42" y="89"/>
                      </a:lnTo>
                      <a:lnTo>
                        <a:pt x="45" y="114"/>
                      </a:lnTo>
                      <a:lnTo>
                        <a:pt x="51" y="131"/>
                      </a:lnTo>
                      <a:lnTo>
                        <a:pt x="67" y="127"/>
                      </a:lnTo>
                      <a:lnTo>
                        <a:pt x="78" y="112"/>
                      </a:lnTo>
                      <a:lnTo>
                        <a:pt x="91" y="113"/>
                      </a:lnTo>
                      <a:lnTo>
                        <a:pt x="100" y="109"/>
                      </a:lnTo>
                      <a:lnTo>
                        <a:pt x="114" y="112"/>
                      </a:lnTo>
                      <a:lnTo>
                        <a:pt x="138" y="124"/>
                      </a:lnTo>
                      <a:lnTo>
                        <a:pt x="154" y="127"/>
                      </a:lnTo>
                      <a:lnTo>
                        <a:pt x="181" y="147"/>
                      </a:lnTo>
                      <a:lnTo>
                        <a:pt x="196" y="148"/>
                      </a:lnTo>
                      <a:lnTo>
                        <a:pt x="202" y="169"/>
                      </a:lnTo>
                      <a:lnTo>
                        <a:pt x="224" y="178"/>
                      </a:lnTo>
                      <a:lnTo>
                        <a:pt x="239" y="175"/>
                      </a:lnTo>
                      <a:lnTo>
                        <a:pt x="240" y="164"/>
                      </a:lnTo>
                      <a:lnTo>
                        <a:pt x="255" y="160"/>
                      </a:lnTo>
                      <a:lnTo>
                        <a:pt x="264" y="153"/>
                      </a:lnTo>
                      <a:lnTo>
                        <a:pt x="264" y="133"/>
                      </a:lnTo>
                      <a:lnTo>
                        <a:pt x="279" y="128"/>
                      </a:lnTo>
                      <a:lnTo>
                        <a:pt x="280" y="120"/>
                      </a:lnTo>
                      <a:lnTo>
                        <a:pt x="291" y="127"/>
                      </a:lnTo>
                      <a:lnTo>
                        <a:pt x="297" y="127"/>
                      </a:lnTo>
                      <a:lnTo>
                        <a:pt x="297" y="127"/>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nvGrpSpPr>
                <p:cNvPr id="1286" name="Group 1285">
                  <a:extLst>
                    <a:ext uri="{FF2B5EF4-FFF2-40B4-BE49-F238E27FC236}">
                      <a16:creationId xmlns:a16="http://schemas.microsoft.com/office/drawing/2014/main" id="{DF2CF87C-4C08-472E-909D-0EC962B20404}"/>
                    </a:ext>
                  </a:extLst>
                </p:cNvPr>
                <p:cNvGrpSpPr/>
                <p:nvPr/>
              </p:nvGrpSpPr>
              <p:grpSpPr>
                <a:xfrm>
                  <a:off x="5250511" y="2058425"/>
                  <a:ext cx="4436415" cy="4110395"/>
                  <a:chOff x="5250511" y="2058425"/>
                  <a:chExt cx="4436415" cy="4110395"/>
                </a:xfrm>
                <a:grpFill/>
              </p:grpSpPr>
              <p:sp>
                <p:nvSpPr>
                  <p:cNvPr id="1287" name="Afghanistan">
                    <a:extLst>
                      <a:ext uri="{FF2B5EF4-FFF2-40B4-BE49-F238E27FC236}">
                        <a16:creationId xmlns:a16="http://schemas.microsoft.com/office/drawing/2014/main" id="{15EFF4D4-6B11-45A5-9126-95EF72727D16}"/>
                      </a:ext>
                    </a:extLst>
                  </p:cNvPr>
                  <p:cNvSpPr>
                    <a:spLocks/>
                  </p:cNvSpPr>
                  <p:nvPr/>
                </p:nvSpPr>
                <p:spPr bwMode="auto">
                  <a:xfrm>
                    <a:off x="6454821" y="3327378"/>
                    <a:ext cx="379421" cy="307753"/>
                  </a:xfrm>
                  <a:custGeom>
                    <a:avLst/>
                    <a:gdLst>
                      <a:gd name="T0" fmla="*/ 245 w 270"/>
                      <a:gd name="T1" fmla="*/ 26 h 219"/>
                      <a:gd name="T2" fmla="*/ 221 w 270"/>
                      <a:gd name="T3" fmla="*/ 35 h 219"/>
                      <a:gd name="T4" fmla="*/ 207 w 270"/>
                      <a:gd name="T5" fmla="*/ 42 h 219"/>
                      <a:gd name="T6" fmla="*/ 194 w 270"/>
                      <a:gd name="T7" fmla="*/ 14 h 219"/>
                      <a:gd name="T8" fmla="*/ 189 w 270"/>
                      <a:gd name="T9" fmla="*/ 6 h 219"/>
                      <a:gd name="T10" fmla="*/ 170 w 270"/>
                      <a:gd name="T11" fmla="*/ 9 h 219"/>
                      <a:gd name="T12" fmla="*/ 168 w 270"/>
                      <a:gd name="T13" fmla="*/ 22 h 219"/>
                      <a:gd name="T14" fmla="*/ 153 w 270"/>
                      <a:gd name="T15" fmla="*/ 32 h 219"/>
                      <a:gd name="T16" fmla="*/ 133 w 270"/>
                      <a:gd name="T17" fmla="*/ 36 h 219"/>
                      <a:gd name="T18" fmla="*/ 110 w 270"/>
                      <a:gd name="T19" fmla="*/ 27 h 219"/>
                      <a:gd name="T20" fmla="*/ 93 w 270"/>
                      <a:gd name="T21" fmla="*/ 27 h 219"/>
                      <a:gd name="T22" fmla="*/ 81 w 270"/>
                      <a:gd name="T23" fmla="*/ 28 h 219"/>
                      <a:gd name="T24" fmla="*/ 66 w 270"/>
                      <a:gd name="T25" fmla="*/ 53 h 219"/>
                      <a:gd name="T26" fmla="*/ 42 w 270"/>
                      <a:gd name="T27" fmla="*/ 64 h 219"/>
                      <a:gd name="T28" fmla="*/ 26 w 270"/>
                      <a:gd name="T29" fmla="*/ 78 h 219"/>
                      <a:gd name="T30" fmla="*/ 2 w 270"/>
                      <a:gd name="T31" fmla="*/ 98 h 219"/>
                      <a:gd name="T32" fmla="*/ 9 w 270"/>
                      <a:gd name="T33" fmla="*/ 120 h 219"/>
                      <a:gd name="T34" fmla="*/ 14 w 270"/>
                      <a:gd name="T35" fmla="*/ 152 h 219"/>
                      <a:gd name="T36" fmla="*/ 34 w 270"/>
                      <a:gd name="T37" fmla="*/ 170 h 219"/>
                      <a:gd name="T38" fmla="*/ 23 w 270"/>
                      <a:gd name="T39" fmla="*/ 208 h 219"/>
                      <a:gd name="T40" fmla="*/ 79 w 270"/>
                      <a:gd name="T41" fmla="*/ 216 h 219"/>
                      <a:gd name="T42" fmla="*/ 95 w 270"/>
                      <a:gd name="T43" fmla="*/ 213 h 219"/>
                      <a:gd name="T44" fmla="*/ 133 w 270"/>
                      <a:gd name="T45" fmla="*/ 206 h 219"/>
                      <a:gd name="T46" fmla="*/ 139 w 270"/>
                      <a:gd name="T47" fmla="*/ 172 h 219"/>
                      <a:gd name="T48" fmla="*/ 155 w 270"/>
                      <a:gd name="T49" fmla="*/ 166 h 219"/>
                      <a:gd name="T50" fmla="*/ 177 w 270"/>
                      <a:gd name="T51" fmla="*/ 165 h 219"/>
                      <a:gd name="T52" fmla="*/ 180 w 270"/>
                      <a:gd name="T53" fmla="*/ 144 h 219"/>
                      <a:gd name="T54" fmla="*/ 197 w 270"/>
                      <a:gd name="T55" fmla="*/ 124 h 219"/>
                      <a:gd name="T56" fmla="*/ 204 w 270"/>
                      <a:gd name="T57" fmla="*/ 109 h 219"/>
                      <a:gd name="T58" fmla="*/ 205 w 270"/>
                      <a:gd name="T59" fmla="*/ 91 h 219"/>
                      <a:gd name="T60" fmla="*/ 207 w 270"/>
                      <a:gd name="T61" fmla="*/ 69 h 219"/>
                      <a:gd name="T62" fmla="*/ 209 w 270"/>
                      <a:gd name="T63" fmla="*/ 48 h 219"/>
                      <a:gd name="T64" fmla="*/ 250 w 270"/>
                      <a:gd name="T65" fmla="*/ 40 h 219"/>
                      <a:gd name="T66" fmla="*/ 270 w 270"/>
                      <a:gd name="T67" fmla="*/ 33 h 219"/>
                      <a:gd name="T68" fmla="*/ 265 w 270"/>
                      <a:gd name="T69" fmla="*/ 26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0" h="219">
                        <a:moveTo>
                          <a:pt x="265" y="26"/>
                        </a:moveTo>
                        <a:lnTo>
                          <a:pt x="245" y="26"/>
                        </a:lnTo>
                        <a:lnTo>
                          <a:pt x="231" y="24"/>
                        </a:lnTo>
                        <a:lnTo>
                          <a:pt x="221" y="35"/>
                        </a:lnTo>
                        <a:lnTo>
                          <a:pt x="213" y="38"/>
                        </a:lnTo>
                        <a:lnTo>
                          <a:pt x="207" y="42"/>
                        </a:lnTo>
                        <a:lnTo>
                          <a:pt x="198" y="34"/>
                        </a:lnTo>
                        <a:lnTo>
                          <a:pt x="194" y="14"/>
                        </a:lnTo>
                        <a:lnTo>
                          <a:pt x="189" y="13"/>
                        </a:lnTo>
                        <a:lnTo>
                          <a:pt x="189" y="6"/>
                        </a:lnTo>
                        <a:lnTo>
                          <a:pt x="176" y="0"/>
                        </a:lnTo>
                        <a:lnTo>
                          <a:pt x="170" y="9"/>
                        </a:lnTo>
                        <a:lnTo>
                          <a:pt x="171" y="18"/>
                        </a:lnTo>
                        <a:lnTo>
                          <a:pt x="168" y="22"/>
                        </a:lnTo>
                        <a:lnTo>
                          <a:pt x="157" y="21"/>
                        </a:lnTo>
                        <a:lnTo>
                          <a:pt x="153" y="32"/>
                        </a:lnTo>
                        <a:lnTo>
                          <a:pt x="146" y="27"/>
                        </a:lnTo>
                        <a:lnTo>
                          <a:pt x="133" y="36"/>
                        </a:lnTo>
                        <a:lnTo>
                          <a:pt x="126" y="32"/>
                        </a:lnTo>
                        <a:lnTo>
                          <a:pt x="110" y="27"/>
                        </a:lnTo>
                        <a:lnTo>
                          <a:pt x="99" y="27"/>
                        </a:lnTo>
                        <a:lnTo>
                          <a:pt x="93" y="27"/>
                        </a:lnTo>
                        <a:lnTo>
                          <a:pt x="82" y="20"/>
                        </a:lnTo>
                        <a:lnTo>
                          <a:pt x="81" y="28"/>
                        </a:lnTo>
                        <a:lnTo>
                          <a:pt x="66" y="33"/>
                        </a:lnTo>
                        <a:lnTo>
                          <a:pt x="66" y="53"/>
                        </a:lnTo>
                        <a:lnTo>
                          <a:pt x="57" y="60"/>
                        </a:lnTo>
                        <a:lnTo>
                          <a:pt x="42" y="64"/>
                        </a:lnTo>
                        <a:lnTo>
                          <a:pt x="41" y="75"/>
                        </a:lnTo>
                        <a:lnTo>
                          <a:pt x="26" y="78"/>
                        </a:lnTo>
                        <a:lnTo>
                          <a:pt x="4" y="69"/>
                        </a:lnTo>
                        <a:lnTo>
                          <a:pt x="2" y="98"/>
                        </a:lnTo>
                        <a:lnTo>
                          <a:pt x="0" y="116"/>
                        </a:lnTo>
                        <a:lnTo>
                          <a:pt x="9" y="120"/>
                        </a:lnTo>
                        <a:lnTo>
                          <a:pt x="4" y="133"/>
                        </a:lnTo>
                        <a:lnTo>
                          <a:pt x="14" y="152"/>
                        </a:lnTo>
                        <a:lnTo>
                          <a:pt x="18" y="167"/>
                        </a:lnTo>
                        <a:lnTo>
                          <a:pt x="34" y="170"/>
                        </a:lnTo>
                        <a:lnTo>
                          <a:pt x="38" y="185"/>
                        </a:lnTo>
                        <a:lnTo>
                          <a:pt x="23" y="208"/>
                        </a:lnTo>
                        <a:lnTo>
                          <a:pt x="60" y="219"/>
                        </a:lnTo>
                        <a:lnTo>
                          <a:pt x="79" y="216"/>
                        </a:lnTo>
                        <a:lnTo>
                          <a:pt x="91" y="219"/>
                        </a:lnTo>
                        <a:lnTo>
                          <a:pt x="95" y="213"/>
                        </a:lnTo>
                        <a:lnTo>
                          <a:pt x="109" y="215"/>
                        </a:lnTo>
                        <a:lnTo>
                          <a:pt x="133" y="206"/>
                        </a:lnTo>
                        <a:lnTo>
                          <a:pt x="131" y="185"/>
                        </a:lnTo>
                        <a:lnTo>
                          <a:pt x="139" y="172"/>
                        </a:lnTo>
                        <a:lnTo>
                          <a:pt x="154" y="172"/>
                        </a:lnTo>
                        <a:lnTo>
                          <a:pt x="155" y="166"/>
                        </a:lnTo>
                        <a:lnTo>
                          <a:pt x="170" y="163"/>
                        </a:lnTo>
                        <a:lnTo>
                          <a:pt x="177" y="165"/>
                        </a:lnTo>
                        <a:lnTo>
                          <a:pt x="184" y="158"/>
                        </a:lnTo>
                        <a:lnTo>
                          <a:pt x="180" y="144"/>
                        </a:lnTo>
                        <a:lnTo>
                          <a:pt x="186" y="129"/>
                        </a:lnTo>
                        <a:lnTo>
                          <a:pt x="197" y="124"/>
                        </a:lnTo>
                        <a:lnTo>
                          <a:pt x="186" y="108"/>
                        </a:lnTo>
                        <a:lnTo>
                          <a:pt x="204" y="109"/>
                        </a:lnTo>
                        <a:lnTo>
                          <a:pt x="208" y="100"/>
                        </a:lnTo>
                        <a:lnTo>
                          <a:pt x="205" y="91"/>
                        </a:lnTo>
                        <a:lnTo>
                          <a:pt x="213" y="81"/>
                        </a:lnTo>
                        <a:lnTo>
                          <a:pt x="207" y="69"/>
                        </a:lnTo>
                        <a:lnTo>
                          <a:pt x="200" y="58"/>
                        </a:lnTo>
                        <a:lnTo>
                          <a:pt x="209" y="48"/>
                        </a:lnTo>
                        <a:lnTo>
                          <a:pt x="229" y="43"/>
                        </a:lnTo>
                        <a:lnTo>
                          <a:pt x="250" y="40"/>
                        </a:lnTo>
                        <a:lnTo>
                          <a:pt x="259" y="36"/>
                        </a:lnTo>
                        <a:lnTo>
                          <a:pt x="270" y="33"/>
                        </a:lnTo>
                        <a:lnTo>
                          <a:pt x="265" y="26"/>
                        </a:lnTo>
                        <a:lnTo>
                          <a:pt x="265" y="26"/>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88" name="Uzbekistan">
                    <a:extLst>
                      <a:ext uri="{FF2B5EF4-FFF2-40B4-BE49-F238E27FC236}">
                        <a16:creationId xmlns:a16="http://schemas.microsoft.com/office/drawing/2014/main" id="{54A11465-9541-418B-9E26-58881F0DFA8B}"/>
                      </a:ext>
                    </a:extLst>
                  </p:cNvPr>
                  <p:cNvSpPr>
                    <a:spLocks/>
                  </p:cNvSpPr>
                  <p:nvPr/>
                </p:nvSpPr>
                <p:spPr bwMode="auto">
                  <a:xfrm>
                    <a:off x="6242626" y="3095509"/>
                    <a:ext cx="497463" cy="276837"/>
                  </a:xfrm>
                  <a:custGeom>
                    <a:avLst/>
                    <a:gdLst>
                      <a:gd name="T0" fmla="*/ 303 w 354"/>
                      <a:gd name="T1" fmla="*/ 76 h 197"/>
                      <a:gd name="T2" fmla="*/ 294 w 354"/>
                      <a:gd name="T3" fmla="*/ 80 h 197"/>
                      <a:gd name="T4" fmla="*/ 274 w 354"/>
                      <a:gd name="T5" fmla="*/ 96 h 197"/>
                      <a:gd name="T6" fmla="*/ 270 w 354"/>
                      <a:gd name="T7" fmla="*/ 113 h 197"/>
                      <a:gd name="T8" fmla="*/ 263 w 354"/>
                      <a:gd name="T9" fmla="*/ 113 h 197"/>
                      <a:gd name="T10" fmla="*/ 255 w 354"/>
                      <a:gd name="T11" fmla="*/ 102 h 197"/>
                      <a:gd name="T12" fmla="*/ 230 w 354"/>
                      <a:gd name="T13" fmla="*/ 102 h 197"/>
                      <a:gd name="T14" fmla="*/ 220 w 354"/>
                      <a:gd name="T15" fmla="*/ 83 h 197"/>
                      <a:gd name="T16" fmla="*/ 211 w 354"/>
                      <a:gd name="T17" fmla="*/ 82 h 197"/>
                      <a:gd name="T18" fmla="*/ 205 w 354"/>
                      <a:gd name="T19" fmla="*/ 59 h 197"/>
                      <a:gd name="T20" fmla="*/ 177 w 354"/>
                      <a:gd name="T21" fmla="*/ 42 h 197"/>
                      <a:gd name="T22" fmla="*/ 145 w 354"/>
                      <a:gd name="T23" fmla="*/ 44 h 197"/>
                      <a:gd name="T24" fmla="*/ 124 w 354"/>
                      <a:gd name="T25" fmla="*/ 48 h 197"/>
                      <a:gd name="T26" fmla="*/ 100 w 354"/>
                      <a:gd name="T27" fmla="*/ 27 h 197"/>
                      <a:gd name="T28" fmla="*/ 82 w 354"/>
                      <a:gd name="T29" fmla="*/ 19 h 197"/>
                      <a:gd name="T30" fmla="*/ 48 w 354"/>
                      <a:gd name="T31" fmla="*/ 2 h 197"/>
                      <a:gd name="T32" fmla="*/ 44 w 354"/>
                      <a:gd name="T33" fmla="*/ 0 h 197"/>
                      <a:gd name="T34" fmla="*/ 0 w 354"/>
                      <a:gd name="T35" fmla="*/ 13 h 197"/>
                      <a:gd name="T36" fmla="*/ 22 w 354"/>
                      <a:gd name="T37" fmla="*/ 98 h 197"/>
                      <a:gd name="T38" fmla="*/ 44 w 354"/>
                      <a:gd name="T39" fmla="*/ 98 h 197"/>
                      <a:gd name="T40" fmla="*/ 38 w 354"/>
                      <a:gd name="T41" fmla="*/ 87 h 197"/>
                      <a:gd name="T42" fmla="*/ 52 w 354"/>
                      <a:gd name="T43" fmla="*/ 79 h 197"/>
                      <a:gd name="T44" fmla="*/ 65 w 354"/>
                      <a:gd name="T45" fmla="*/ 65 h 197"/>
                      <a:gd name="T46" fmla="*/ 94 w 354"/>
                      <a:gd name="T47" fmla="*/ 78 h 197"/>
                      <a:gd name="T48" fmla="*/ 101 w 354"/>
                      <a:gd name="T49" fmla="*/ 95 h 197"/>
                      <a:gd name="T50" fmla="*/ 110 w 354"/>
                      <a:gd name="T51" fmla="*/ 100 h 197"/>
                      <a:gd name="T52" fmla="*/ 130 w 354"/>
                      <a:gd name="T53" fmla="*/ 99 h 197"/>
                      <a:gd name="T54" fmla="*/ 138 w 354"/>
                      <a:gd name="T55" fmla="*/ 104 h 197"/>
                      <a:gd name="T56" fmla="*/ 154 w 354"/>
                      <a:gd name="T57" fmla="*/ 128 h 197"/>
                      <a:gd name="T58" fmla="*/ 180 w 354"/>
                      <a:gd name="T59" fmla="*/ 144 h 197"/>
                      <a:gd name="T60" fmla="*/ 196 w 354"/>
                      <a:gd name="T61" fmla="*/ 155 h 197"/>
                      <a:gd name="T62" fmla="*/ 218 w 354"/>
                      <a:gd name="T63" fmla="*/ 167 h 197"/>
                      <a:gd name="T64" fmla="*/ 247 w 354"/>
                      <a:gd name="T65" fmla="*/ 177 h 197"/>
                      <a:gd name="T66" fmla="*/ 250 w 354"/>
                      <a:gd name="T67" fmla="*/ 192 h 197"/>
                      <a:gd name="T68" fmla="*/ 261 w 354"/>
                      <a:gd name="T69" fmla="*/ 192 h 197"/>
                      <a:gd name="T70" fmla="*/ 277 w 354"/>
                      <a:gd name="T71" fmla="*/ 197 h 197"/>
                      <a:gd name="T72" fmla="*/ 282 w 354"/>
                      <a:gd name="T73" fmla="*/ 173 h 197"/>
                      <a:gd name="T74" fmla="*/ 273 w 354"/>
                      <a:gd name="T75" fmla="*/ 155 h 197"/>
                      <a:gd name="T76" fmla="*/ 257 w 354"/>
                      <a:gd name="T77" fmla="*/ 149 h 197"/>
                      <a:gd name="T78" fmla="*/ 259 w 354"/>
                      <a:gd name="T79" fmla="*/ 139 h 197"/>
                      <a:gd name="T80" fmla="*/ 276 w 354"/>
                      <a:gd name="T81" fmla="*/ 140 h 197"/>
                      <a:gd name="T82" fmla="*/ 282 w 354"/>
                      <a:gd name="T83" fmla="*/ 127 h 197"/>
                      <a:gd name="T84" fmla="*/ 284 w 354"/>
                      <a:gd name="T85" fmla="*/ 112 h 197"/>
                      <a:gd name="T86" fmla="*/ 308 w 354"/>
                      <a:gd name="T87" fmla="*/ 107 h 197"/>
                      <a:gd name="T88" fmla="*/ 307 w 354"/>
                      <a:gd name="T89" fmla="*/ 117 h 197"/>
                      <a:gd name="T90" fmla="*/ 312 w 354"/>
                      <a:gd name="T91" fmla="*/ 124 h 197"/>
                      <a:gd name="T92" fmla="*/ 319 w 354"/>
                      <a:gd name="T93" fmla="*/ 123 h 197"/>
                      <a:gd name="T94" fmla="*/ 335 w 354"/>
                      <a:gd name="T95" fmla="*/ 125 h 197"/>
                      <a:gd name="T96" fmla="*/ 354 w 354"/>
                      <a:gd name="T97" fmla="*/ 108 h 197"/>
                      <a:gd name="T98" fmla="*/ 327 w 354"/>
                      <a:gd name="T99" fmla="*/ 96 h 197"/>
                      <a:gd name="T100" fmla="*/ 315 w 354"/>
                      <a:gd name="T101" fmla="*/ 102 h 197"/>
                      <a:gd name="T102" fmla="*/ 298 w 354"/>
                      <a:gd name="T103" fmla="*/ 93 h 197"/>
                      <a:gd name="T104" fmla="*/ 310 w 354"/>
                      <a:gd name="T105" fmla="*/ 79 h 197"/>
                      <a:gd name="T106" fmla="*/ 303 w 354"/>
                      <a:gd name="T107" fmla="*/ 76 h 197"/>
                      <a:gd name="T108" fmla="*/ 303 w 354"/>
                      <a:gd name="T109" fmla="*/ 7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4" h="197">
                        <a:moveTo>
                          <a:pt x="303" y="76"/>
                        </a:moveTo>
                        <a:lnTo>
                          <a:pt x="294" y="80"/>
                        </a:lnTo>
                        <a:lnTo>
                          <a:pt x="274" y="96"/>
                        </a:lnTo>
                        <a:lnTo>
                          <a:pt x="270" y="113"/>
                        </a:lnTo>
                        <a:lnTo>
                          <a:pt x="263" y="113"/>
                        </a:lnTo>
                        <a:lnTo>
                          <a:pt x="255" y="102"/>
                        </a:lnTo>
                        <a:lnTo>
                          <a:pt x="230" y="102"/>
                        </a:lnTo>
                        <a:lnTo>
                          <a:pt x="220" y="83"/>
                        </a:lnTo>
                        <a:lnTo>
                          <a:pt x="211" y="82"/>
                        </a:lnTo>
                        <a:lnTo>
                          <a:pt x="205" y="59"/>
                        </a:lnTo>
                        <a:lnTo>
                          <a:pt x="177" y="42"/>
                        </a:lnTo>
                        <a:lnTo>
                          <a:pt x="145" y="44"/>
                        </a:lnTo>
                        <a:lnTo>
                          <a:pt x="124" y="48"/>
                        </a:lnTo>
                        <a:lnTo>
                          <a:pt x="100" y="27"/>
                        </a:lnTo>
                        <a:lnTo>
                          <a:pt x="82" y="19"/>
                        </a:lnTo>
                        <a:lnTo>
                          <a:pt x="48" y="2"/>
                        </a:lnTo>
                        <a:lnTo>
                          <a:pt x="44" y="0"/>
                        </a:lnTo>
                        <a:lnTo>
                          <a:pt x="0" y="13"/>
                        </a:lnTo>
                        <a:lnTo>
                          <a:pt x="22" y="98"/>
                        </a:lnTo>
                        <a:lnTo>
                          <a:pt x="44" y="98"/>
                        </a:lnTo>
                        <a:lnTo>
                          <a:pt x="38" y="87"/>
                        </a:lnTo>
                        <a:lnTo>
                          <a:pt x="52" y="79"/>
                        </a:lnTo>
                        <a:lnTo>
                          <a:pt x="65" y="65"/>
                        </a:lnTo>
                        <a:lnTo>
                          <a:pt x="94" y="78"/>
                        </a:lnTo>
                        <a:lnTo>
                          <a:pt x="101" y="95"/>
                        </a:lnTo>
                        <a:lnTo>
                          <a:pt x="110" y="100"/>
                        </a:lnTo>
                        <a:lnTo>
                          <a:pt x="130" y="99"/>
                        </a:lnTo>
                        <a:lnTo>
                          <a:pt x="138" y="104"/>
                        </a:lnTo>
                        <a:lnTo>
                          <a:pt x="154" y="128"/>
                        </a:lnTo>
                        <a:lnTo>
                          <a:pt x="180" y="144"/>
                        </a:lnTo>
                        <a:lnTo>
                          <a:pt x="196" y="155"/>
                        </a:lnTo>
                        <a:lnTo>
                          <a:pt x="218" y="167"/>
                        </a:lnTo>
                        <a:lnTo>
                          <a:pt x="247" y="177"/>
                        </a:lnTo>
                        <a:lnTo>
                          <a:pt x="250" y="192"/>
                        </a:lnTo>
                        <a:lnTo>
                          <a:pt x="261" y="192"/>
                        </a:lnTo>
                        <a:lnTo>
                          <a:pt x="277" y="197"/>
                        </a:lnTo>
                        <a:lnTo>
                          <a:pt x="282" y="173"/>
                        </a:lnTo>
                        <a:lnTo>
                          <a:pt x="273" y="155"/>
                        </a:lnTo>
                        <a:lnTo>
                          <a:pt x="257" y="149"/>
                        </a:lnTo>
                        <a:lnTo>
                          <a:pt x="259" y="139"/>
                        </a:lnTo>
                        <a:lnTo>
                          <a:pt x="276" y="140"/>
                        </a:lnTo>
                        <a:lnTo>
                          <a:pt x="282" y="127"/>
                        </a:lnTo>
                        <a:lnTo>
                          <a:pt x="284" y="112"/>
                        </a:lnTo>
                        <a:lnTo>
                          <a:pt x="308" y="107"/>
                        </a:lnTo>
                        <a:lnTo>
                          <a:pt x="307" y="117"/>
                        </a:lnTo>
                        <a:lnTo>
                          <a:pt x="312" y="124"/>
                        </a:lnTo>
                        <a:lnTo>
                          <a:pt x="319" y="123"/>
                        </a:lnTo>
                        <a:lnTo>
                          <a:pt x="335" y="125"/>
                        </a:lnTo>
                        <a:lnTo>
                          <a:pt x="354" y="108"/>
                        </a:lnTo>
                        <a:lnTo>
                          <a:pt x="327" y="96"/>
                        </a:lnTo>
                        <a:lnTo>
                          <a:pt x="315" y="102"/>
                        </a:lnTo>
                        <a:lnTo>
                          <a:pt x="298" y="93"/>
                        </a:lnTo>
                        <a:lnTo>
                          <a:pt x="310" y="79"/>
                        </a:lnTo>
                        <a:lnTo>
                          <a:pt x="303" y="76"/>
                        </a:lnTo>
                        <a:lnTo>
                          <a:pt x="303" y="76"/>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nvGrpSpPr>
                  <p:cNvPr id="1289" name="Group 1288">
                    <a:extLst>
                      <a:ext uri="{FF2B5EF4-FFF2-40B4-BE49-F238E27FC236}">
                        <a16:creationId xmlns:a16="http://schemas.microsoft.com/office/drawing/2014/main" id="{19746F84-B3D9-4EBB-AF80-E6DAB3752CC0}"/>
                      </a:ext>
                    </a:extLst>
                  </p:cNvPr>
                  <p:cNvGrpSpPr/>
                  <p:nvPr/>
                </p:nvGrpSpPr>
                <p:grpSpPr>
                  <a:xfrm>
                    <a:off x="5250511" y="2058425"/>
                    <a:ext cx="4436415" cy="4110395"/>
                    <a:chOff x="5250511" y="2058425"/>
                    <a:chExt cx="4436415" cy="4110395"/>
                  </a:xfrm>
                  <a:grpFill/>
                </p:grpSpPr>
                <p:sp>
                  <p:nvSpPr>
                    <p:cNvPr id="1290" name="Iran">
                      <a:extLst>
                        <a:ext uri="{FF2B5EF4-FFF2-40B4-BE49-F238E27FC236}">
                          <a16:creationId xmlns:a16="http://schemas.microsoft.com/office/drawing/2014/main" id="{815C8A63-8D91-489D-9B9E-46876B2642D5}"/>
                        </a:ext>
                      </a:extLst>
                    </p:cNvPr>
                    <p:cNvSpPr>
                      <a:spLocks/>
                    </p:cNvSpPr>
                    <p:nvPr/>
                  </p:nvSpPr>
                  <p:spPr bwMode="auto">
                    <a:xfrm>
                      <a:off x="5965790" y="3285220"/>
                      <a:ext cx="607074" cy="491842"/>
                    </a:xfrm>
                    <a:custGeom>
                      <a:avLst/>
                      <a:gdLst>
                        <a:gd name="T0" fmla="*/ 16 w 432"/>
                        <a:gd name="T1" fmla="*/ 10 h 350"/>
                        <a:gd name="T2" fmla="*/ 0 w 432"/>
                        <a:gd name="T3" fmla="*/ 8 h 350"/>
                        <a:gd name="T4" fmla="*/ 8 w 432"/>
                        <a:gd name="T5" fmla="*/ 42 h 350"/>
                        <a:gd name="T6" fmla="*/ 22 w 432"/>
                        <a:gd name="T7" fmla="*/ 62 h 350"/>
                        <a:gd name="T8" fmla="*/ 53 w 432"/>
                        <a:gd name="T9" fmla="*/ 98 h 350"/>
                        <a:gd name="T10" fmla="*/ 48 w 432"/>
                        <a:gd name="T11" fmla="*/ 120 h 350"/>
                        <a:gd name="T12" fmla="*/ 64 w 432"/>
                        <a:gd name="T13" fmla="*/ 162 h 350"/>
                        <a:gd name="T14" fmla="*/ 103 w 432"/>
                        <a:gd name="T15" fmla="*/ 193 h 350"/>
                        <a:gd name="T16" fmla="*/ 109 w 432"/>
                        <a:gd name="T17" fmla="*/ 210 h 350"/>
                        <a:gd name="T18" fmla="*/ 123 w 432"/>
                        <a:gd name="T19" fmla="*/ 235 h 350"/>
                        <a:gd name="T20" fmla="*/ 143 w 432"/>
                        <a:gd name="T21" fmla="*/ 234 h 350"/>
                        <a:gd name="T22" fmla="*/ 172 w 432"/>
                        <a:gd name="T23" fmla="*/ 261 h 350"/>
                        <a:gd name="T24" fmla="*/ 210 w 432"/>
                        <a:gd name="T25" fmla="*/ 291 h 350"/>
                        <a:gd name="T26" fmla="*/ 258 w 432"/>
                        <a:gd name="T27" fmla="*/ 317 h 350"/>
                        <a:gd name="T28" fmla="*/ 292 w 432"/>
                        <a:gd name="T29" fmla="*/ 301 h 350"/>
                        <a:gd name="T30" fmla="*/ 314 w 432"/>
                        <a:gd name="T31" fmla="*/ 335 h 350"/>
                        <a:gd name="T32" fmla="*/ 361 w 432"/>
                        <a:gd name="T33" fmla="*/ 343 h 350"/>
                        <a:gd name="T34" fmla="*/ 404 w 432"/>
                        <a:gd name="T35" fmla="*/ 323 h 350"/>
                        <a:gd name="T36" fmla="*/ 428 w 432"/>
                        <a:gd name="T37" fmla="*/ 299 h 350"/>
                        <a:gd name="T38" fmla="*/ 415 w 432"/>
                        <a:gd name="T39" fmla="*/ 274 h 350"/>
                        <a:gd name="T40" fmla="*/ 383 w 432"/>
                        <a:gd name="T41" fmla="*/ 250 h 350"/>
                        <a:gd name="T42" fmla="*/ 386 w 432"/>
                        <a:gd name="T43" fmla="*/ 215 h 350"/>
                        <a:gd name="T44" fmla="*/ 366 w 432"/>
                        <a:gd name="T45" fmla="*/ 197 h 350"/>
                        <a:gd name="T46" fmla="*/ 352 w 432"/>
                        <a:gd name="T47" fmla="*/ 163 h 350"/>
                        <a:gd name="T48" fmla="*/ 348 w 432"/>
                        <a:gd name="T49" fmla="*/ 146 h 350"/>
                        <a:gd name="T50" fmla="*/ 352 w 432"/>
                        <a:gd name="T51" fmla="*/ 99 h 350"/>
                        <a:gd name="T52" fmla="*/ 331 w 432"/>
                        <a:gd name="T53" fmla="*/ 77 h 350"/>
                        <a:gd name="T54" fmla="*/ 288 w 432"/>
                        <a:gd name="T55" fmla="*/ 54 h 350"/>
                        <a:gd name="T56" fmla="*/ 250 w 432"/>
                        <a:gd name="T57" fmla="*/ 39 h 350"/>
                        <a:gd name="T58" fmla="*/ 228 w 432"/>
                        <a:gd name="T59" fmla="*/ 42 h 350"/>
                        <a:gd name="T60" fmla="*/ 201 w 432"/>
                        <a:gd name="T61" fmla="*/ 61 h 350"/>
                        <a:gd name="T62" fmla="*/ 171 w 432"/>
                        <a:gd name="T63" fmla="*/ 73 h 350"/>
                        <a:gd name="T64" fmla="*/ 127 w 432"/>
                        <a:gd name="T65" fmla="*/ 57 h 350"/>
                        <a:gd name="T66" fmla="*/ 98 w 432"/>
                        <a:gd name="T67" fmla="*/ 34 h 350"/>
                        <a:gd name="T68" fmla="*/ 79 w 432"/>
                        <a:gd name="T69" fmla="*/ 23 h 350"/>
                        <a:gd name="T70" fmla="*/ 76 w 432"/>
                        <a:gd name="T71" fmla="*/ 4 h 350"/>
                        <a:gd name="T72" fmla="*/ 49 w 432"/>
                        <a:gd name="T73" fmla="*/ 23 h 350"/>
                        <a:gd name="T74" fmla="*/ 29 w 432"/>
                        <a:gd name="T75" fmla="*/ 21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2" h="350">
                          <a:moveTo>
                            <a:pt x="29" y="21"/>
                          </a:moveTo>
                          <a:lnTo>
                            <a:pt x="16" y="10"/>
                          </a:lnTo>
                          <a:lnTo>
                            <a:pt x="12" y="0"/>
                          </a:lnTo>
                          <a:lnTo>
                            <a:pt x="0" y="8"/>
                          </a:lnTo>
                          <a:lnTo>
                            <a:pt x="11" y="35"/>
                          </a:lnTo>
                          <a:lnTo>
                            <a:pt x="8" y="42"/>
                          </a:lnTo>
                          <a:lnTo>
                            <a:pt x="22" y="62"/>
                          </a:lnTo>
                          <a:lnTo>
                            <a:pt x="22" y="62"/>
                          </a:lnTo>
                          <a:lnTo>
                            <a:pt x="40" y="91"/>
                          </a:lnTo>
                          <a:lnTo>
                            <a:pt x="53" y="98"/>
                          </a:lnTo>
                          <a:lnTo>
                            <a:pt x="57" y="113"/>
                          </a:lnTo>
                          <a:lnTo>
                            <a:pt x="48" y="120"/>
                          </a:lnTo>
                          <a:lnTo>
                            <a:pt x="46" y="139"/>
                          </a:lnTo>
                          <a:lnTo>
                            <a:pt x="64" y="162"/>
                          </a:lnTo>
                          <a:lnTo>
                            <a:pt x="90" y="174"/>
                          </a:lnTo>
                          <a:lnTo>
                            <a:pt x="103" y="193"/>
                          </a:lnTo>
                          <a:lnTo>
                            <a:pt x="102" y="210"/>
                          </a:lnTo>
                          <a:lnTo>
                            <a:pt x="109" y="210"/>
                          </a:lnTo>
                          <a:lnTo>
                            <a:pt x="111" y="223"/>
                          </a:lnTo>
                          <a:lnTo>
                            <a:pt x="123" y="235"/>
                          </a:lnTo>
                          <a:lnTo>
                            <a:pt x="129" y="225"/>
                          </a:lnTo>
                          <a:lnTo>
                            <a:pt x="143" y="234"/>
                          </a:lnTo>
                          <a:lnTo>
                            <a:pt x="154" y="230"/>
                          </a:lnTo>
                          <a:lnTo>
                            <a:pt x="172" y="261"/>
                          </a:lnTo>
                          <a:lnTo>
                            <a:pt x="189" y="284"/>
                          </a:lnTo>
                          <a:lnTo>
                            <a:pt x="210" y="291"/>
                          </a:lnTo>
                          <a:lnTo>
                            <a:pt x="232" y="309"/>
                          </a:lnTo>
                          <a:lnTo>
                            <a:pt x="258" y="317"/>
                          </a:lnTo>
                          <a:lnTo>
                            <a:pt x="277" y="305"/>
                          </a:lnTo>
                          <a:lnTo>
                            <a:pt x="292" y="301"/>
                          </a:lnTo>
                          <a:lnTo>
                            <a:pt x="302" y="305"/>
                          </a:lnTo>
                          <a:lnTo>
                            <a:pt x="314" y="335"/>
                          </a:lnTo>
                          <a:lnTo>
                            <a:pt x="338" y="338"/>
                          </a:lnTo>
                          <a:lnTo>
                            <a:pt x="361" y="343"/>
                          </a:lnTo>
                          <a:lnTo>
                            <a:pt x="400" y="350"/>
                          </a:lnTo>
                          <a:lnTo>
                            <a:pt x="404" y="323"/>
                          </a:lnTo>
                          <a:lnTo>
                            <a:pt x="432" y="310"/>
                          </a:lnTo>
                          <a:lnTo>
                            <a:pt x="428" y="299"/>
                          </a:lnTo>
                          <a:lnTo>
                            <a:pt x="419" y="296"/>
                          </a:lnTo>
                          <a:lnTo>
                            <a:pt x="415" y="274"/>
                          </a:lnTo>
                          <a:lnTo>
                            <a:pt x="394" y="264"/>
                          </a:lnTo>
                          <a:lnTo>
                            <a:pt x="383" y="250"/>
                          </a:lnTo>
                          <a:lnTo>
                            <a:pt x="371" y="238"/>
                          </a:lnTo>
                          <a:lnTo>
                            <a:pt x="386" y="215"/>
                          </a:lnTo>
                          <a:lnTo>
                            <a:pt x="382" y="200"/>
                          </a:lnTo>
                          <a:lnTo>
                            <a:pt x="366" y="197"/>
                          </a:lnTo>
                          <a:lnTo>
                            <a:pt x="362" y="182"/>
                          </a:lnTo>
                          <a:lnTo>
                            <a:pt x="352" y="163"/>
                          </a:lnTo>
                          <a:lnTo>
                            <a:pt x="357" y="150"/>
                          </a:lnTo>
                          <a:lnTo>
                            <a:pt x="348" y="146"/>
                          </a:lnTo>
                          <a:lnTo>
                            <a:pt x="350" y="128"/>
                          </a:lnTo>
                          <a:lnTo>
                            <a:pt x="352" y="99"/>
                          </a:lnTo>
                          <a:lnTo>
                            <a:pt x="346" y="78"/>
                          </a:lnTo>
                          <a:lnTo>
                            <a:pt x="331" y="77"/>
                          </a:lnTo>
                          <a:lnTo>
                            <a:pt x="304" y="57"/>
                          </a:lnTo>
                          <a:lnTo>
                            <a:pt x="288" y="54"/>
                          </a:lnTo>
                          <a:lnTo>
                            <a:pt x="264" y="42"/>
                          </a:lnTo>
                          <a:lnTo>
                            <a:pt x="250" y="39"/>
                          </a:lnTo>
                          <a:lnTo>
                            <a:pt x="241" y="43"/>
                          </a:lnTo>
                          <a:lnTo>
                            <a:pt x="228" y="42"/>
                          </a:lnTo>
                          <a:lnTo>
                            <a:pt x="217" y="57"/>
                          </a:lnTo>
                          <a:lnTo>
                            <a:pt x="201" y="61"/>
                          </a:lnTo>
                          <a:lnTo>
                            <a:pt x="200" y="67"/>
                          </a:lnTo>
                          <a:lnTo>
                            <a:pt x="171" y="73"/>
                          </a:lnTo>
                          <a:lnTo>
                            <a:pt x="143" y="70"/>
                          </a:lnTo>
                          <a:lnTo>
                            <a:pt x="127" y="57"/>
                          </a:lnTo>
                          <a:lnTo>
                            <a:pt x="107" y="52"/>
                          </a:lnTo>
                          <a:lnTo>
                            <a:pt x="98" y="34"/>
                          </a:lnTo>
                          <a:lnTo>
                            <a:pt x="93" y="35"/>
                          </a:lnTo>
                          <a:lnTo>
                            <a:pt x="79" y="23"/>
                          </a:lnTo>
                          <a:lnTo>
                            <a:pt x="83" y="11"/>
                          </a:lnTo>
                          <a:lnTo>
                            <a:pt x="76" y="4"/>
                          </a:lnTo>
                          <a:lnTo>
                            <a:pt x="69" y="6"/>
                          </a:lnTo>
                          <a:lnTo>
                            <a:pt x="49" y="23"/>
                          </a:lnTo>
                          <a:lnTo>
                            <a:pt x="43" y="24"/>
                          </a:lnTo>
                          <a:lnTo>
                            <a:pt x="29" y="21"/>
                          </a:lnTo>
                          <a:lnTo>
                            <a:pt x="29" y="21"/>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91" name="Australia">
                      <a:extLst>
                        <a:ext uri="{FF2B5EF4-FFF2-40B4-BE49-F238E27FC236}">
                          <a16:creationId xmlns:a16="http://schemas.microsoft.com/office/drawing/2014/main" id="{AE6387C5-9369-42B1-A732-683523268AE1}"/>
                        </a:ext>
                      </a:extLst>
                    </p:cNvPr>
                    <p:cNvSpPr>
                      <a:spLocks noEditPoints="1"/>
                    </p:cNvSpPr>
                    <p:nvPr/>
                  </p:nvSpPr>
                  <p:spPr bwMode="auto">
                    <a:xfrm>
                      <a:off x="7971100" y="4970130"/>
                      <a:ext cx="1176205" cy="1100322"/>
                    </a:xfrm>
                    <a:custGeom>
                      <a:avLst/>
                      <a:gdLst>
                        <a:gd name="T0" fmla="*/ 498 w 837"/>
                        <a:gd name="T1" fmla="*/ 746 h 783"/>
                        <a:gd name="T2" fmla="*/ 503 w 837"/>
                        <a:gd name="T3" fmla="*/ 783 h 783"/>
                        <a:gd name="T4" fmla="*/ 556 w 837"/>
                        <a:gd name="T5" fmla="*/ 747 h 783"/>
                        <a:gd name="T6" fmla="*/ 531 w 837"/>
                        <a:gd name="T7" fmla="*/ 726 h 783"/>
                        <a:gd name="T8" fmla="*/ 707 w 837"/>
                        <a:gd name="T9" fmla="*/ 66 h 783"/>
                        <a:gd name="T10" fmla="*/ 697 w 837"/>
                        <a:gd name="T11" fmla="*/ 26 h 783"/>
                        <a:gd name="T12" fmla="*/ 683 w 837"/>
                        <a:gd name="T13" fmla="*/ 16 h 783"/>
                        <a:gd name="T14" fmla="*/ 669 w 837"/>
                        <a:gd name="T15" fmla="*/ 54 h 783"/>
                        <a:gd name="T16" fmla="*/ 661 w 837"/>
                        <a:gd name="T17" fmla="*/ 105 h 783"/>
                        <a:gd name="T18" fmla="*/ 634 w 837"/>
                        <a:gd name="T19" fmla="*/ 160 h 783"/>
                        <a:gd name="T20" fmla="*/ 589 w 837"/>
                        <a:gd name="T21" fmla="*/ 146 h 783"/>
                        <a:gd name="T22" fmla="*/ 547 w 837"/>
                        <a:gd name="T23" fmla="*/ 116 h 783"/>
                        <a:gd name="T24" fmla="*/ 549 w 837"/>
                        <a:gd name="T25" fmla="*/ 73 h 783"/>
                        <a:gd name="T26" fmla="*/ 573 w 837"/>
                        <a:gd name="T27" fmla="*/ 40 h 783"/>
                        <a:gd name="T28" fmla="*/ 538 w 837"/>
                        <a:gd name="T29" fmla="*/ 38 h 783"/>
                        <a:gd name="T30" fmla="*/ 493 w 837"/>
                        <a:gd name="T31" fmla="*/ 17 h 783"/>
                        <a:gd name="T32" fmla="*/ 482 w 837"/>
                        <a:gd name="T33" fmla="*/ 35 h 783"/>
                        <a:gd name="T34" fmla="*/ 429 w 837"/>
                        <a:gd name="T35" fmla="*/ 58 h 783"/>
                        <a:gd name="T36" fmla="*/ 411 w 837"/>
                        <a:gd name="T37" fmla="*/ 103 h 783"/>
                        <a:gd name="T38" fmla="*/ 362 w 837"/>
                        <a:gd name="T39" fmla="*/ 75 h 783"/>
                        <a:gd name="T40" fmla="*/ 332 w 837"/>
                        <a:gd name="T41" fmla="*/ 85 h 783"/>
                        <a:gd name="T42" fmla="*/ 300 w 837"/>
                        <a:gd name="T43" fmla="*/ 117 h 783"/>
                        <a:gd name="T44" fmla="*/ 283 w 837"/>
                        <a:gd name="T45" fmla="*/ 153 h 783"/>
                        <a:gd name="T46" fmla="*/ 248 w 837"/>
                        <a:gd name="T47" fmla="*/ 170 h 783"/>
                        <a:gd name="T48" fmla="*/ 210 w 837"/>
                        <a:gd name="T49" fmla="*/ 215 h 783"/>
                        <a:gd name="T50" fmla="*/ 166 w 837"/>
                        <a:gd name="T51" fmla="*/ 228 h 783"/>
                        <a:gd name="T52" fmla="*/ 121 w 837"/>
                        <a:gd name="T53" fmla="*/ 239 h 783"/>
                        <a:gd name="T54" fmla="*/ 62 w 837"/>
                        <a:gd name="T55" fmla="*/ 282 h 783"/>
                        <a:gd name="T56" fmla="*/ 47 w 837"/>
                        <a:gd name="T57" fmla="*/ 307 h 783"/>
                        <a:gd name="T58" fmla="*/ 39 w 837"/>
                        <a:gd name="T59" fmla="*/ 341 h 783"/>
                        <a:gd name="T60" fmla="*/ 31 w 837"/>
                        <a:gd name="T61" fmla="*/ 356 h 783"/>
                        <a:gd name="T62" fmla="*/ 33 w 837"/>
                        <a:gd name="T63" fmla="*/ 396 h 783"/>
                        <a:gd name="T64" fmla="*/ 39 w 837"/>
                        <a:gd name="T65" fmla="*/ 447 h 783"/>
                        <a:gd name="T66" fmla="*/ 33 w 837"/>
                        <a:gd name="T67" fmla="*/ 512 h 783"/>
                        <a:gd name="T68" fmla="*/ 6 w 837"/>
                        <a:gd name="T69" fmla="*/ 546 h 783"/>
                        <a:gd name="T70" fmla="*/ 38 w 837"/>
                        <a:gd name="T71" fmla="*/ 579 h 783"/>
                        <a:gd name="T72" fmla="*/ 82 w 837"/>
                        <a:gd name="T73" fmla="*/ 567 h 783"/>
                        <a:gd name="T74" fmla="*/ 144 w 837"/>
                        <a:gd name="T75" fmla="*/ 555 h 783"/>
                        <a:gd name="T76" fmla="*/ 194 w 837"/>
                        <a:gd name="T77" fmla="*/ 530 h 783"/>
                        <a:gd name="T78" fmla="*/ 284 w 837"/>
                        <a:gd name="T79" fmla="*/ 506 h 783"/>
                        <a:gd name="T80" fmla="*/ 379 w 837"/>
                        <a:gd name="T81" fmla="*/ 507 h 783"/>
                        <a:gd name="T82" fmla="*/ 405 w 837"/>
                        <a:gd name="T83" fmla="*/ 553 h 783"/>
                        <a:gd name="T84" fmla="*/ 441 w 837"/>
                        <a:gd name="T85" fmla="*/ 549 h 783"/>
                        <a:gd name="T86" fmla="*/ 438 w 837"/>
                        <a:gd name="T87" fmla="*/ 572 h 783"/>
                        <a:gd name="T88" fmla="*/ 456 w 837"/>
                        <a:gd name="T89" fmla="*/ 582 h 783"/>
                        <a:gd name="T90" fmla="*/ 464 w 837"/>
                        <a:gd name="T91" fmla="*/ 618 h 783"/>
                        <a:gd name="T92" fmla="*/ 489 w 837"/>
                        <a:gd name="T93" fmla="*/ 660 h 783"/>
                        <a:gd name="T94" fmla="*/ 551 w 837"/>
                        <a:gd name="T95" fmla="*/ 648 h 783"/>
                        <a:gd name="T96" fmla="*/ 579 w 837"/>
                        <a:gd name="T97" fmla="*/ 666 h 783"/>
                        <a:gd name="T98" fmla="*/ 655 w 837"/>
                        <a:gd name="T99" fmla="*/ 637 h 783"/>
                        <a:gd name="T100" fmla="*/ 697 w 837"/>
                        <a:gd name="T101" fmla="*/ 583 h 783"/>
                        <a:gd name="T102" fmla="*/ 762 w 837"/>
                        <a:gd name="T103" fmla="*/ 520 h 783"/>
                        <a:gd name="T104" fmla="*/ 813 w 837"/>
                        <a:gd name="T105" fmla="*/ 447 h 783"/>
                        <a:gd name="T106" fmla="*/ 833 w 837"/>
                        <a:gd name="T107" fmla="*/ 380 h 783"/>
                        <a:gd name="T108" fmla="*/ 820 w 837"/>
                        <a:gd name="T109" fmla="*/ 319 h 783"/>
                        <a:gd name="T110" fmla="*/ 799 w 837"/>
                        <a:gd name="T111" fmla="*/ 273 h 783"/>
                        <a:gd name="T112" fmla="*/ 784 w 837"/>
                        <a:gd name="T113" fmla="*/ 232 h 783"/>
                        <a:gd name="T114" fmla="*/ 737 w 837"/>
                        <a:gd name="T115" fmla="*/ 181 h 783"/>
                        <a:gd name="T116" fmla="*/ 735 w 837"/>
                        <a:gd name="T117" fmla="*/ 134 h 783"/>
                        <a:gd name="T118" fmla="*/ 725 w 837"/>
                        <a:gd name="T119" fmla="*/ 8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7" h="783">
                          <a:moveTo>
                            <a:pt x="518" y="717"/>
                          </a:moveTo>
                          <a:lnTo>
                            <a:pt x="507" y="716"/>
                          </a:lnTo>
                          <a:lnTo>
                            <a:pt x="500" y="727"/>
                          </a:lnTo>
                          <a:lnTo>
                            <a:pt x="498" y="746"/>
                          </a:lnTo>
                          <a:lnTo>
                            <a:pt x="489" y="761"/>
                          </a:lnTo>
                          <a:lnTo>
                            <a:pt x="488" y="781"/>
                          </a:lnTo>
                          <a:lnTo>
                            <a:pt x="499" y="782"/>
                          </a:lnTo>
                          <a:lnTo>
                            <a:pt x="503" y="783"/>
                          </a:lnTo>
                          <a:lnTo>
                            <a:pt x="527" y="767"/>
                          </a:lnTo>
                          <a:lnTo>
                            <a:pt x="529" y="773"/>
                          </a:lnTo>
                          <a:lnTo>
                            <a:pt x="544" y="755"/>
                          </a:lnTo>
                          <a:lnTo>
                            <a:pt x="556" y="747"/>
                          </a:lnTo>
                          <a:lnTo>
                            <a:pt x="573" y="719"/>
                          </a:lnTo>
                          <a:lnTo>
                            <a:pt x="562" y="717"/>
                          </a:lnTo>
                          <a:lnTo>
                            <a:pt x="545" y="722"/>
                          </a:lnTo>
                          <a:lnTo>
                            <a:pt x="531" y="726"/>
                          </a:lnTo>
                          <a:lnTo>
                            <a:pt x="518" y="717"/>
                          </a:lnTo>
                          <a:lnTo>
                            <a:pt x="518" y="717"/>
                          </a:lnTo>
                          <a:close/>
                          <a:moveTo>
                            <a:pt x="705" y="74"/>
                          </a:moveTo>
                          <a:lnTo>
                            <a:pt x="707" y="66"/>
                          </a:lnTo>
                          <a:lnTo>
                            <a:pt x="708" y="52"/>
                          </a:lnTo>
                          <a:lnTo>
                            <a:pt x="701" y="40"/>
                          </a:lnTo>
                          <a:lnTo>
                            <a:pt x="702" y="30"/>
                          </a:lnTo>
                          <a:lnTo>
                            <a:pt x="697" y="26"/>
                          </a:lnTo>
                          <a:lnTo>
                            <a:pt x="698" y="12"/>
                          </a:lnTo>
                          <a:lnTo>
                            <a:pt x="693" y="0"/>
                          </a:lnTo>
                          <a:lnTo>
                            <a:pt x="685" y="10"/>
                          </a:lnTo>
                          <a:lnTo>
                            <a:pt x="683" y="16"/>
                          </a:lnTo>
                          <a:lnTo>
                            <a:pt x="677" y="29"/>
                          </a:lnTo>
                          <a:lnTo>
                            <a:pt x="671" y="41"/>
                          </a:lnTo>
                          <a:lnTo>
                            <a:pt x="672" y="50"/>
                          </a:lnTo>
                          <a:lnTo>
                            <a:pt x="669" y="54"/>
                          </a:lnTo>
                          <a:lnTo>
                            <a:pt x="663" y="72"/>
                          </a:lnTo>
                          <a:lnTo>
                            <a:pt x="663" y="86"/>
                          </a:lnTo>
                          <a:lnTo>
                            <a:pt x="660" y="93"/>
                          </a:lnTo>
                          <a:lnTo>
                            <a:pt x="661" y="105"/>
                          </a:lnTo>
                          <a:lnTo>
                            <a:pt x="652" y="124"/>
                          </a:lnTo>
                          <a:lnTo>
                            <a:pt x="647" y="137"/>
                          </a:lnTo>
                          <a:lnTo>
                            <a:pt x="641" y="147"/>
                          </a:lnTo>
                          <a:lnTo>
                            <a:pt x="634" y="160"/>
                          </a:lnTo>
                          <a:lnTo>
                            <a:pt x="619" y="167"/>
                          </a:lnTo>
                          <a:lnTo>
                            <a:pt x="601" y="160"/>
                          </a:lnTo>
                          <a:lnTo>
                            <a:pt x="599" y="153"/>
                          </a:lnTo>
                          <a:lnTo>
                            <a:pt x="589" y="146"/>
                          </a:lnTo>
                          <a:lnTo>
                            <a:pt x="584" y="146"/>
                          </a:lnTo>
                          <a:lnTo>
                            <a:pt x="572" y="132"/>
                          </a:lnTo>
                          <a:lnTo>
                            <a:pt x="562" y="124"/>
                          </a:lnTo>
                          <a:lnTo>
                            <a:pt x="547" y="116"/>
                          </a:lnTo>
                          <a:lnTo>
                            <a:pt x="532" y="103"/>
                          </a:lnTo>
                          <a:lnTo>
                            <a:pt x="532" y="96"/>
                          </a:lnTo>
                          <a:lnTo>
                            <a:pt x="542" y="85"/>
                          </a:lnTo>
                          <a:lnTo>
                            <a:pt x="549" y="73"/>
                          </a:lnTo>
                          <a:lnTo>
                            <a:pt x="548" y="64"/>
                          </a:lnTo>
                          <a:lnTo>
                            <a:pt x="556" y="63"/>
                          </a:lnTo>
                          <a:lnTo>
                            <a:pt x="565" y="54"/>
                          </a:lnTo>
                          <a:lnTo>
                            <a:pt x="573" y="40"/>
                          </a:lnTo>
                          <a:lnTo>
                            <a:pt x="564" y="28"/>
                          </a:lnTo>
                          <a:lnTo>
                            <a:pt x="559" y="33"/>
                          </a:lnTo>
                          <a:lnTo>
                            <a:pt x="551" y="31"/>
                          </a:lnTo>
                          <a:lnTo>
                            <a:pt x="538" y="38"/>
                          </a:lnTo>
                          <a:lnTo>
                            <a:pt x="526" y="30"/>
                          </a:lnTo>
                          <a:lnTo>
                            <a:pt x="519" y="33"/>
                          </a:lnTo>
                          <a:lnTo>
                            <a:pt x="503" y="27"/>
                          </a:lnTo>
                          <a:lnTo>
                            <a:pt x="493" y="17"/>
                          </a:lnTo>
                          <a:lnTo>
                            <a:pt x="480" y="12"/>
                          </a:lnTo>
                          <a:lnTo>
                            <a:pt x="468" y="15"/>
                          </a:lnTo>
                          <a:lnTo>
                            <a:pt x="483" y="23"/>
                          </a:lnTo>
                          <a:lnTo>
                            <a:pt x="482" y="35"/>
                          </a:lnTo>
                          <a:lnTo>
                            <a:pt x="463" y="40"/>
                          </a:lnTo>
                          <a:lnTo>
                            <a:pt x="453" y="37"/>
                          </a:lnTo>
                          <a:lnTo>
                            <a:pt x="440" y="45"/>
                          </a:lnTo>
                          <a:lnTo>
                            <a:pt x="429" y="58"/>
                          </a:lnTo>
                          <a:lnTo>
                            <a:pt x="432" y="64"/>
                          </a:lnTo>
                          <a:lnTo>
                            <a:pt x="421" y="70"/>
                          </a:lnTo>
                          <a:lnTo>
                            <a:pt x="408" y="90"/>
                          </a:lnTo>
                          <a:lnTo>
                            <a:pt x="411" y="103"/>
                          </a:lnTo>
                          <a:lnTo>
                            <a:pt x="398" y="100"/>
                          </a:lnTo>
                          <a:lnTo>
                            <a:pt x="385" y="100"/>
                          </a:lnTo>
                          <a:lnTo>
                            <a:pt x="376" y="86"/>
                          </a:lnTo>
                          <a:lnTo>
                            <a:pt x="362" y="75"/>
                          </a:lnTo>
                          <a:lnTo>
                            <a:pt x="351" y="79"/>
                          </a:lnTo>
                          <a:lnTo>
                            <a:pt x="342" y="82"/>
                          </a:lnTo>
                          <a:lnTo>
                            <a:pt x="340" y="88"/>
                          </a:lnTo>
                          <a:lnTo>
                            <a:pt x="332" y="85"/>
                          </a:lnTo>
                          <a:lnTo>
                            <a:pt x="331" y="92"/>
                          </a:lnTo>
                          <a:lnTo>
                            <a:pt x="320" y="96"/>
                          </a:lnTo>
                          <a:lnTo>
                            <a:pt x="313" y="105"/>
                          </a:lnTo>
                          <a:lnTo>
                            <a:pt x="300" y="117"/>
                          </a:lnTo>
                          <a:lnTo>
                            <a:pt x="294" y="135"/>
                          </a:lnTo>
                          <a:lnTo>
                            <a:pt x="286" y="130"/>
                          </a:lnTo>
                          <a:lnTo>
                            <a:pt x="278" y="141"/>
                          </a:lnTo>
                          <a:lnTo>
                            <a:pt x="283" y="153"/>
                          </a:lnTo>
                          <a:lnTo>
                            <a:pt x="274" y="157"/>
                          </a:lnTo>
                          <a:lnTo>
                            <a:pt x="268" y="137"/>
                          </a:lnTo>
                          <a:lnTo>
                            <a:pt x="250" y="157"/>
                          </a:lnTo>
                          <a:lnTo>
                            <a:pt x="248" y="170"/>
                          </a:lnTo>
                          <a:lnTo>
                            <a:pt x="245" y="180"/>
                          </a:lnTo>
                          <a:lnTo>
                            <a:pt x="231" y="192"/>
                          </a:lnTo>
                          <a:lnTo>
                            <a:pt x="223" y="204"/>
                          </a:lnTo>
                          <a:lnTo>
                            <a:pt x="210" y="215"/>
                          </a:lnTo>
                          <a:lnTo>
                            <a:pt x="187" y="222"/>
                          </a:lnTo>
                          <a:lnTo>
                            <a:pt x="176" y="221"/>
                          </a:lnTo>
                          <a:lnTo>
                            <a:pt x="170" y="223"/>
                          </a:lnTo>
                          <a:lnTo>
                            <a:pt x="166" y="228"/>
                          </a:lnTo>
                          <a:lnTo>
                            <a:pt x="153" y="231"/>
                          </a:lnTo>
                          <a:lnTo>
                            <a:pt x="136" y="240"/>
                          </a:lnTo>
                          <a:lnTo>
                            <a:pt x="130" y="237"/>
                          </a:lnTo>
                          <a:lnTo>
                            <a:pt x="121" y="239"/>
                          </a:lnTo>
                          <a:lnTo>
                            <a:pt x="103" y="248"/>
                          </a:lnTo>
                          <a:lnTo>
                            <a:pt x="92" y="258"/>
                          </a:lnTo>
                          <a:lnTo>
                            <a:pt x="73" y="265"/>
                          </a:lnTo>
                          <a:lnTo>
                            <a:pt x="62" y="282"/>
                          </a:lnTo>
                          <a:lnTo>
                            <a:pt x="64" y="264"/>
                          </a:lnTo>
                          <a:lnTo>
                            <a:pt x="52" y="281"/>
                          </a:lnTo>
                          <a:lnTo>
                            <a:pt x="52" y="295"/>
                          </a:lnTo>
                          <a:lnTo>
                            <a:pt x="47" y="307"/>
                          </a:lnTo>
                          <a:lnTo>
                            <a:pt x="41" y="312"/>
                          </a:lnTo>
                          <a:lnTo>
                            <a:pt x="36" y="326"/>
                          </a:lnTo>
                          <a:lnTo>
                            <a:pt x="39" y="334"/>
                          </a:lnTo>
                          <a:lnTo>
                            <a:pt x="39" y="341"/>
                          </a:lnTo>
                          <a:lnTo>
                            <a:pt x="46" y="360"/>
                          </a:lnTo>
                          <a:lnTo>
                            <a:pt x="43" y="372"/>
                          </a:lnTo>
                          <a:lnTo>
                            <a:pt x="39" y="363"/>
                          </a:lnTo>
                          <a:lnTo>
                            <a:pt x="31" y="356"/>
                          </a:lnTo>
                          <a:lnTo>
                            <a:pt x="32" y="378"/>
                          </a:lnTo>
                          <a:lnTo>
                            <a:pt x="26" y="367"/>
                          </a:lnTo>
                          <a:lnTo>
                            <a:pt x="26" y="378"/>
                          </a:lnTo>
                          <a:lnTo>
                            <a:pt x="33" y="396"/>
                          </a:lnTo>
                          <a:lnTo>
                            <a:pt x="31" y="415"/>
                          </a:lnTo>
                          <a:lnTo>
                            <a:pt x="38" y="424"/>
                          </a:lnTo>
                          <a:lnTo>
                            <a:pt x="36" y="432"/>
                          </a:lnTo>
                          <a:lnTo>
                            <a:pt x="39" y="447"/>
                          </a:lnTo>
                          <a:lnTo>
                            <a:pt x="34" y="461"/>
                          </a:lnTo>
                          <a:lnTo>
                            <a:pt x="33" y="474"/>
                          </a:lnTo>
                          <a:lnTo>
                            <a:pt x="36" y="498"/>
                          </a:lnTo>
                          <a:lnTo>
                            <a:pt x="33" y="512"/>
                          </a:lnTo>
                          <a:lnTo>
                            <a:pt x="25" y="529"/>
                          </a:lnTo>
                          <a:lnTo>
                            <a:pt x="23" y="537"/>
                          </a:lnTo>
                          <a:lnTo>
                            <a:pt x="17" y="543"/>
                          </a:lnTo>
                          <a:lnTo>
                            <a:pt x="6" y="546"/>
                          </a:lnTo>
                          <a:lnTo>
                            <a:pt x="0" y="560"/>
                          </a:lnTo>
                          <a:lnTo>
                            <a:pt x="10" y="564"/>
                          </a:lnTo>
                          <a:lnTo>
                            <a:pt x="25" y="579"/>
                          </a:lnTo>
                          <a:lnTo>
                            <a:pt x="38" y="579"/>
                          </a:lnTo>
                          <a:lnTo>
                            <a:pt x="53" y="580"/>
                          </a:lnTo>
                          <a:lnTo>
                            <a:pt x="65" y="573"/>
                          </a:lnTo>
                          <a:lnTo>
                            <a:pt x="77" y="566"/>
                          </a:lnTo>
                          <a:lnTo>
                            <a:pt x="82" y="567"/>
                          </a:lnTo>
                          <a:lnTo>
                            <a:pt x="99" y="554"/>
                          </a:lnTo>
                          <a:lnTo>
                            <a:pt x="113" y="553"/>
                          </a:lnTo>
                          <a:lnTo>
                            <a:pt x="129" y="550"/>
                          </a:lnTo>
                          <a:lnTo>
                            <a:pt x="144" y="555"/>
                          </a:lnTo>
                          <a:lnTo>
                            <a:pt x="158" y="553"/>
                          </a:lnTo>
                          <a:lnTo>
                            <a:pt x="175" y="552"/>
                          </a:lnTo>
                          <a:lnTo>
                            <a:pt x="186" y="542"/>
                          </a:lnTo>
                          <a:lnTo>
                            <a:pt x="194" y="530"/>
                          </a:lnTo>
                          <a:lnTo>
                            <a:pt x="214" y="524"/>
                          </a:lnTo>
                          <a:lnTo>
                            <a:pt x="240" y="512"/>
                          </a:lnTo>
                          <a:lnTo>
                            <a:pt x="259" y="514"/>
                          </a:lnTo>
                          <a:lnTo>
                            <a:pt x="284" y="506"/>
                          </a:lnTo>
                          <a:lnTo>
                            <a:pt x="314" y="497"/>
                          </a:lnTo>
                          <a:lnTo>
                            <a:pt x="350" y="495"/>
                          </a:lnTo>
                          <a:lnTo>
                            <a:pt x="365" y="506"/>
                          </a:lnTo>
                          <a:lnTo>
                            <a:pt x="379" y="507"/>
                          </a:lnTo>
                          <a:lnTo>
                            <a:pt x="399" y="521"/>
                          </a:lnTo>
                          <a:lnTo>
                            <a:pt x="392" y="527"/>
                          </a:lnTo>
                          <a:lnTo>
                            <a:pt x="400" y="536"/>
                          </a:lnTo>
                          <a:lnTo>
                            <a:pt x="405" y="553"/>
                          </a:lnTo>
                          <a:lnTo>
                            <a:pt x="398" y="566"/>
                          </a:lnTo>
                          <a:lnTo>
                            <a:pt x="409" y="575"/>
                          </a:lnTo>
                          <a:lnTo>
                            <a:pt x="425" y="557"/>
                          </a:lnTo>
                          <a:lnTo>
                            <a:pt x="441" y="549"/>
                          </a:lnTo>
                          <a:lnTo>
                            <a:pt x="466" y="529"/>
                          </a:lnTo>
                          <a:lnTo>
                            <a:pt x="461" y="546"/>
                          </a:lnTo>
                          <a:lnTo>
                            <a:pt x="447" y="558"/>
                          </a:lnTo>
                          <a:lnTo>
                            <a:pt x="438" y="572"/>
                          </a:lnTo>
                          <a:lnTo>
                            <a:pt x="422" y="585"/>
                          </a:lnTo>
                          <a:lnTo>
                            <a:pt x="441" y="580"/>
                          </a:lnTo>
                          <a:lnTo>
                            <a:pt x="459" y="564"/>
                          </a:lnTo>
                          <a:lnTo>
                            <a:pt x="456" y="582"/>
                          </a:lnTo>
                          <a:lnTo>
                            <a:pt x="444" y="593"/>
                          </a:lnTo>
                          <a:lnTo>
                            <a:pt x="461" y="596"/>
                          </a:lnTo>
                          <a:lnTo>
                            <a:pt x="466" y="606"/>
                          </a:lnTo>
                          <a:lnTo>
                            <a:pt x="464" y="618"/>
                          </a:lnTo>
                          <a:lnTo>
                            <a:pt x="459" y="637"/>
                          </a:lnTo>
                          <a:lnTo>
                            <a:pt x="464" y="652"/>
                          </a:lnTo>
                          <a:lnTo>
                            <a:pt x="479" y="659"/>
                          </a:lnTo>
                          <a:lnTo>
                            <a:pt x="489" y="660"/>
                          </a:lnTo>
                          <a:lnTo>
                            <a:pt x="499" y="664"/>
                          </a:lnTo>
                          <a:lnTo>
                            <a:pt x="512" y="671"/>
                          </a:lnTo>
                          <a:lnTo>
                            <a:pt x="538" y="653"/>
                          </a:lnTo>
                          <a:lnTo>
                            <a:pt x="551" y="648"/>
                          </a:lnTo>
                          <a:lnTo>
                            <a:pt x="542" y="661"/>
                          </a:lnTo>
                          <a:lnTo>
                            <a:pt x="551" y="665"/>
                          </a:lnTo>
                          <a:lnTo>
                            <a:pt x="561" y="676"/>
                          </a:lnTo>
                          <a:lnTo>
                            <a:pt x="579" y="666"/>
                          </a:lnTo>
                          <a:lnTo>
                            <a:pt x="593" y="657"/>
                          </a:lnTo>
                          <a:lnTo>
                            <a:pt x="616" y="646"/>
                          </a:lnTo>
                          <a:lnTo>
                            <a:pt x="639" y="646"/>
                          </a:lnTo>
                          <a:lnTo>
                            <a:pt x="655" y="637"/>
                          </a:lnTo>
                          <a:lnTo>
                            <a:pt x="658" y="630"/>
                          </a:lnTo>
                          <a:lnTo>
                            <a:pt x="669" y="613"/>
                          </a:lnTo>
                          <a:lnTo>
                            <a:pt x="684" y="595"/>
                          </a:lnTo>
                          <a:lnTo>
                            <a:pt x="697" y="583"/>
                          </a:lnTo>
                          <a:lnTo>
                            <a:pt x="714" y="562"/>
                          </a:lnTo>
                          <a:lnTo>
                            <a:pt x="726" y="550"/>
                          </a:lnTo>
                          <a:lnTo>
                            <a:pt x="742" y="532"/>
                          </a:lnTo>
                          <a:lnTo>
                            <a:pt x="762" y="520"/>
                          </a:lnTo>
                          <a:lnTo>
                            <a:pt x="781" y="499"/>
                          </a:lnTo>
                          <a:lnTo>
                            <a:pt x="793" y="482"/>
                          </a:lnTo>
                          <a:lnTo>
                            <a:pt x="798" y="468"/>
                          </a:lnTo>
                          <a:lnTo>
                            <a:pt x="813" y="447"/>
                          </a:lnTo>
                          <a:lnTo>
                            <a:pt x="820" y="436"/>
                          </a:lnTo>
                          <a:lnTo>
                            <a:pt x="829" y="415"/>
                          </a:lnTo>
                          <a:lnTo>
                            <a:pt x="827" y="394"/>
                          </a:lnTo>
                          <a:lnTo>
                            <a:pt x="833" y="380"/>
                          </a:lnTo>
                          <a:lnTo>
                            <a:pt x="837" y="366"/>
                          </a:lnTo>
                          <a:lnTo>
                            <a:pt x="837" y="348"/>
                          </a:lnTo>
                          <a:lnTo>
                            <a:pt x="827" y="328"/>
                          </a:lnTo>
                          <a:lnTo>
                            <a:pt x="820" y="319"/>
                          </a:lnTo>
                          <a:lnTo>
                            <a:pt x="809" y="305"/>
                          </a:lnTo>
                          <a:lnTo>
                            <a:pt x="812" y="279"/>
                          </a:lnTo>
                          <a:lnTo>
                            <a:pt x="806" y="283"/>
                          </a:lnTo>
                          <a:lnTo>
                            <a:pt x="799" y="273"/>
                          </a:lnTo>
                          <a:lnTo>
                            <a:pt x="790" y="278"/>
                          </a:lnTo>
                          <a:lnTo>
                            <a:pt x="788" y="252"/>
                          </a:lnTo>
                          <a:lnTo>
                            <a:pt x="780" y="237"/>
                          </a:lnTo>
                          <a:lnTo>
                            <a:pt x="784" y="232"/>
                          </a:lnTo>
                          <a:lnTo>
                            <a:pt x="772" y="221"/>
                          </a:lnTo>
                          <a:lnTo>
                            <a:pt x="760" y="209"/>
                          </a:lnTo>
                          <a:lnTo>
                            <a:pt x="741" y="197"/>
                          </a:lnTo>
                          <a:lnTo>
                            <a:pt x="737" y="181"/>
                          </a:lnTo>
                          <a:lnTo>
                            <a:pt x="742" y="169"/>
                          </a:lnTo>
                          <a:lnTo>
                            <a:pt x="741" y="149"/>
                          </a:lnTo>
                          <a:lnTo>
                            <a:pt x="736" y="146"/>
                          </a:lnTo>
                          <a:lnTo>
                            <a:pt x="735" y="134"/>
                          </a:lnTo>
                          <a:lnTo>
                            <a:pt x="734" y="113"/>
                          </a:lnTo>
                          <a:lnTo>
                            <a:pt x="738" y="103"/>
                          </a:lnTo>
                          <a:lnTo>
                            <a:pt x="729" y="94"/>
                          </a:lnTo>
                          <a:lnTo>
                            <a:pt x="725" y="83"/>
                          </a:lnTo>
                          <a:lnTo>
                            <a:pt x="710" y="93"/>
                          </a:lnTo>
                          <a:lnTo>
                            <a:pt x="705" y="74"/>
                          </a:lnTo>
                          <a:lnTo>
                            <a:pt x="705" y="74"/>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92" name="Brunei">
                      <a:extLst>
                        <a:ext uri="{FF2B5EF4-FFF2-40B4-BE49-F238E27FC236}">
                          <a16:creationId xmlns:a16="http://schemas.microsoft.com/office/drawing/2014/main" id="{A4B1857C-1905-40F7-99BB-74F8353E037D}"/>
                        </a:ext>
                      </a:extLst>
                    </p:cNvPr>
                    <p:cNvSpPr>
                      <a:spLocks/>
                    </p:cNvSpPr>
                    <p:nvPr/>
                  </p:nvSpPr>
                  <p:spPr bwMode="auto">
                    <a:xfrm>
                      <a:off x="8127084" y="4433320"/>
                      <a:ext cx="36537" cy="47779"/>
                    </a:xfrm>
                    <a:custGeom>
                      <a:avLst/>
                      <a:gdLst>
                        <a:gd name="T0" fmla="*/ 0 w 26"/>
                        <a:gd name="T1" fmla="*/ 22 h 34"/>
                        <a:gd name="T2" fmla="*/ 11 w 26"/>
                        <a:gd name="T3" fmla="*/ 34 h 34"/>
                        <a:gd name="T4" fmla="*/ 14 w 26"/>
                        <a:gd name="T5" fmla="*/ 26 h 34"/>
                        <a:gd name="T6" fmla="*/ 25 w 26"/>
                        <a:gd name="T7" fmla="*/ 27 h 34"/>
                        <a:gd name="T8" fmla="*/ 26 w 26"/>
                        <a:gd name="T9" fmla="*/ 11 h 34"/>
                        <a:gd name="T10" fmla="*/ 26 w 26"/>
                        <a:gd name="T11" fmla="*/ 0 h 34"/>
                        <a:gd name="T12" fmla="*/ 9 w 26"/>
                        <a:gd name="T13" fmla="*/ 13 h 34"/>
                        <a:gd name="T14" fmla="*/ 0 w 26"/>
                        <a:gd name="T15" fmla="*/ 22 h 34"/>
                        <a:gd name="T16" fmla="*/ 0 w 26"/>
                        <a:gd name="T17"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4">
                          <a:moveTo>
                            <a:pt x="0" y="22"/>
                          </a:moveTo>
                          <a:lnTo>
                            <a:pt x="11" y="34"/>
                          </a:lnTo>
                          <a:lnTo>
                            <a:pt x="14" y="26"/>
                          </a:lnTo>
                          <a:lnTo>
                            <a:pt x="25" y="27"/>
                          </a:lnTo>
                          <a:lnTo>
                            <a:pt x="26" y="11"/>
                          </a:lnTo>
                          <a:lnTo>
                            <a:pt x="26" y="0"/>
                          </a:lnTo>
                          <a:lnTo>
                            <a:pt x="9" y="13"/>
                          </a:lnTo>
                          <a:lnTo>
                            <a:pt x="0" y="22"/>
                          </a:lnTo>
                          <a:lnTo>
                            <a:pt x="0" y="22"/>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93" name="Bhutan">
                      <a:extLst>
                        <a:ext uri="{FF2B5EF4-FFF2-40B4-BE49-F238E27FC236}">
                          <a16:creationId xmlns:a16="http://schemas.microsoft.com/office/drawing/2014/main" id="{7C3CE7FA-CA3A-4C5C-9F59-50E33599F3CD}"/>
                        </a:ext>
                      </a:extLst>
                    </p:cNvPr>
                    <p:cNvSpPr>
                      <a:spLocks/>
                    </p:cNvSpPr>
                    <p:nvPr/>
                  </p:nvSpPr>
                  <p:spPr bwMode="auto">
                    <a:xfrm>
                      <a:off x="7297979" y="3668857"/>
                      <a:ext cx="94152" cy="53400"/>
                    </a:xfrm>
                    <a:custGeom>
                      <a:avLst/>
                      <a:gdLst>
                        <a:gd name="T0" fmla="*/ 56 w 67"/>
                        <a:gd name="T1" fmla="*/ 13 h 38"/>
                        <a:gd name="T2" fmla="*/ 46 w 67"/>
                        <a:gd name="T3" fmla="*/ 7 h 38"/>
                        <a:gd name="T4" fmla="*/ 35 w 67"/>
                        <a:gd name="T5" fmla="*/ 6 h 38"/>
                        <a:gd name="T6" fmla="*/ 20 w 67"/>
                        <a:gd name="T7" fmla="*/ 0 h 38"/>
                        <a:gd name="T8" fmla="*/ 10 w 67"/>
                        <a:gd name="T9" fmla="*/ 7 h 38"/>
                        <a:gd name="T10" fmla="*/ 0 w 67"/>
                        <a:gd name="T11" fmla="*/ 24 h 38"/>
                        <a:gd name="T12" fmla="*/ 1 w 67"/>
                        <a:gd name="T13" fmla="*/ 29 h 38"/>
                        <a:gd name="T14" fmla="*/ 22 w 67"/>
                        <a:gd name="T15" fmla="*/ 38 h 38"/>
                        <a:gd name="T16" fmla="*/ 34 w 67"/>
                        <a:gd name="T17" fmla="*/ 35 h 38"/>
                        <a:gd name="T18" fmla="*/ 52 w 67"/>
                        <a:gd name="T19" fmla="*/ 36 h 38"/>
                        <a:gd name="T20" fmla="*/ 67 w 67"/>
                        <a:gd name="T21" fmla="*/ 36 h 38"/>
                        <a:gd name="T22" fmla="*/ 67 w 67"/>
                        <a:gd name="T23" fmla="*/ 21 h 38"/>
                        <a:gd name="T24" fmla="*/ 56 w 67"/>
                        <a:gd name="T25" fmla="*/ 13 h 38"/>
                        <a:gd name="T26" fmla="*/ 56 w 67"/>
                        <a:gd name="T27"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38">
                          <a:moveTo>
                            <a:pt x="56" y="13"/>
                          </a:moveTo>
                          <a:lnTo>
                            <a:pt x="46" y="7"/>
                          </a:lnTo>
                          <a:lnTo>
                            <a:pt x="35" y="6"/>
                          </a:lnTo>
                          <a:lnTo>
                            <a:pt x="20" y="0"/>
                          </a:lnTo>
                          <a:lnTo>
                            <a:pt x="10" y="7"/>
                          </a:lnTo>
                          <a:lnTo>
                            <a:pt x="0" y="24"/>
                          </a:lnTo>
                          <a:lnTo>
                            <a:pt x="1" y="29"/>
                          </a:lnTo>
                          <a:lnTo>
                            <a:pt x="22" y="38"/>
                          </a:lnTo>
                          <a:lnTo>
                            <a:pt x="34" y="35"/>
                          </a:lnTo>
                          <a:lnTo>
                            <a:pt x="52" y="36"/>
                          </a:lnTo>
                          <a:lnTo>
                            <a:pt x="67" y="36"/>
                          </a:lnTo>
                          <a:lnTo>
                            <a:pt x="67" y="21"/>
                          </a:lnTo>
                          <a:lnTo>
                            <a:pt x="56" y="13"/>
                          </a:lnTo>
                          <a:lnTo>
                            <a:pt x="56" y="13"/>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94" name="Bangladesh">
                      <a:extLst>
                        <a:ext uri="{FF2B5EF4-FFF2-40B4-BE49-F238E27FC236}">
                          <a16:creationId xmlns:a16="http://schemas.microsoft.com/office/drawing/2014/main" id="{2DF47424-4BB9-4B4A-A96D-AB38A12EB500}"/>
                        </a:ext>
                      </a:extLst>
                    </p:cNvPr>
                    <p:cNvSpPr>
                      <a:spLocks/>
                    </p:cNvSpPr>
                    <p:nvPr/>
                  </p:nvSpPr>
                  <p:spPr bwMode="auto">
                    <a:xfrm>
                      <a:off x="7290952" y="3732094"/>
                      <a:ext cx="150363" cy="191116"/>
                    </a:xfrm>
                    <a:custGeom>
                      <a:avLst/>
                      <a:gdLst>
                        <a:gd name="T0" fmla="*/ 105 w 107"/>
                        <a:gd name="T1" fmla="*/ 105 h 136"/>
                        <a:gd name="T2" fmla="*/ 88 w 107"/>
                        <a:gd name="T3" fmla="*/ 66 h 136"/>
                        <a:gd name="T4" fmla="*/ 83 w 107"/>
                        <a:gd name="T5" fmla="*/ 67 h 136"/>
                        <a:gd name="T6" fmla="*/ 82 w 107"/>
                        <a:gd name="T7" fmla="*/ 82 h 136"/>
                        <a:gd name="T8" fmla="*/ 69 w 107"/>
                        <a:gd name="T9" fmla="*/ 69 h 136"/>
                        <a:gd name="T10" fmla="*/ 73 w 107"/>
                        <a:gd name="T11" fmla="*/ 56 h 136"/>
                        <a:gd name="T12" fmla="*/ 82 w 107"/>
                        <a:gd name="T13" fmla="*/ 54 h 136"/>
                        <a:gd name="T14" fmla="*/ 88 w 107"/>
                        <a:gd name="T15" fmla="*/ 34 h 136"/>
                        <a:gd name="T16" fmla="*/ 75 w 107"/>
                        <a:gd name="T17" fmla="*/ 31 h 136"/>
                        <a:gd name="T18" fmla="*/ 57 w 107"/>
                        <a:gd name="T19" fmla="*/ 31 h 136"/>
                        <a:gd name="T20" fmla="*/ 36 w 107"/>
                        <a:gd name="T21" fmla="*/ 28 h 136"/>
                        <a:gd name="T22" fmla="*/ 32 w 107"/>
                        <a:gd name="T23" fmla="*/ 11 h 136"/>
                        <a:gd name="T24" fmla="*/ 22 w 107"/>
                        <a:gd name="T25" fmla="*/ 9 h 136"/>
                        <a:gd name="T26" fmla="*/ 4 w 107"/>
                        <a:gd name="T27" fmla="*/ 0 h 136"/>
                        <a:gd name="T28" fmla="*/ 0 w 107"/>
                        <a:gd name="T29" fmla="*/ 16 h 136"/>
                        <a:gd name="T30" fmla="*/ 16 w 107"/>
                        <a:gd name="T31" fmla="*/ 28 h 136"/>
                        <a:gd name="T32" fmla="*/ 5 w 107"/>
                        <a:gd name="T33" fmla="*/ 37 h 136"/>
                        <a:gd name="T34" fmla="*/ 2 w 107"/>
                        <a:gd name="T35" fmla="*/ 46 h 136"/>
                        <a:gd name="T36" fmla="*/ 16 w 107"/>
                        <a:gd name="T37" fmla="*/ 52 h 136"/>
                        <a:gd name="T38" fmla="*/ 15 w 107"/>
                        <a:gd name="T39" fmla="*/ 66 h 136"/>
                        <a:gd name="T40" fmla="*/ 24 w 107"/>
                        <a:gd name="T41" fmla="*/ 84 h 136"/>
                        <a:gd name="T42" fmla="*/ 30 w 107"/>
                        <a:gd name="T43" fmla="*/ 104 h 136"/>
                        <a:gd name="T44" fmla="*/ 38 w 107"/>
                        <a:gd name="T45" fmla="*/ 106 h 136"/>
                        <a:gd name="T46" fmla="*/ 44 w 107"/>
                        <a:gd name="T47" fmla="*/ 108 h 136"/>
                        <a:gd name="T48" fmla="*/ 47 w 107"/>
                        <a:gd name="T49" fmla="*/ 105 h 136"/>
                        <a:gd name="T50" fmla="*/ 57 w 107"/>
                        <a:gd name="T51" fmla="*/ 109 h 136"/>
                        <a:gd name="T52" fmla="*/ 61 w 107"/>
                        <a:gd name="T53" fmla="*/ 96 h 136"/>
                        <a:gd name="T54" fmla="*/ 58 w 107"/>
                        <a:gd name="T55" fmla="*/ 86 h 136"/>
                        <a:gd name="T56" fmla="*/ 77 w 107"/>
                        <a:gd name="T57" fmla="*/ 87 h 136"/>
                        <a:gd name="T58" fmla="*/ 87 w 107"/>
                        <a:gd name="T59" fmla="*/ 101 h 136"/>
                        <a:gd name="T60" fmla="*/ 93 w 107"/>
                        <a:gd name="T61" fmla="*/ 112 h 136"/>
                        <a:gd name="T62" fmla="*/ 96 w 107"/>
                        <a:gd name="T63" fmla="*/ 124 h 136"/>
                        <a:gd name="T64" fmla="*/ 103 w 107"/>
                        <a:gd name="T65" fmla="*/ 136 h 136"/>
                        <a:gd name="T66" fmla="*/ 100 w 107"/>
                        <a:gd name="T67" fmla="*/ 118 h 136"/>
                        <a:gd name="T68" fmla="*/ 107 w 107"/>
                        <a:gd name="T69" fmla="*/ 121 h 136"/>
                        <a:gd name="T70" fmla="*/ 105 w 107"/>
                        <a:gd name="T71" fmla="*/ 105 h 136"/>
                        <a:gd name="T72" fmla="*/ 105 w 107"/>
                        <a:gd name="T73" fmla="*/ 10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7" h="136">
                          <a:moveTo>
                            <a:pt x="105" y="105"/>
                          </a:moveTo>
                          <a:lnTo>
                            <a:pt x="88" y="66"/>
                          </a:lnTo>
                          <a:lnTo>
                            <a:pt x="83" y="67"/>
                          </a:lnTo>
                          <a:lnTo>
                            <a:pt x="82" y="82"/>
                          </a:lnTo>
                          <a:lnTo>
                            <a:pt x="69" y="69"/>
                          </a:lnTo>
                          <a:lnTo>
                            <a:pt x="73" y="56"/>
                          </a:lnTo>
                          <a:lnTo>
                            <a:pt x="82" y="54"/>
                          </a:lnTo>
                          <a:lnTo>
                            <a:pt x="88" y="34"/>
                          </a:lnTo>
                          <a:lnTo>
                            <a:pt x="75" y="31"/>
                          </a:lnTo>
                          <a:lnTo>
                            <a:pt x="57" y="31"/>
                          </a:lnTo>
                          <a:lnTo>
                            <a:pt x="36" y="28"/>
                          </a:lnTo>
                          <a:lnTo>
                            <a:pt x="32" y="11"/>
                          </a:lnTo>
                          <a:lnTo>
                            <a:pt x="22" y="9"/>
                          </a:lnTo>
                          <a:lnTo>
                            <a:pt x="4" y="0"/>
                          </a:lnTo>
                          <a:lnTo>
                            <a:pt x="0" y="16"/>
                          </a:lnTo>
                          <a:lnTo>
                            <a:pt x="16" y="28"/>
                          </a:lnTo>
                          <a:lnTo>
                            <a:pt x="5" y="37"/>
                          </a:lnTo>
                          <a:lnTo>
                            <a:pt x="2" y="46"/>
                          </a:lnTo>
                          <a:lnTo>
                            <a:pt x="16" y="52"/>
                          </a:lnTo>
                          <a:lnTo>
                            <a:pt x="15" y="66"/>
                          </a:lnTo>
                          <a:lnTo>
                            <a:pt x="24" y="84"/>
                          </a:lnTo>
                          <a:lnTo>
                            <a:pt x="30" y="104"/>
                          </a:lnTo>
                          <a:lnTo>
                            <a:pt x="38" y="106"/>
                          </a:lnTo>
                          <a:lnTo>
                            <a:pt x="44" y="108"/>
                          </a:lnTo>
                          <a:lnTo>
                            <a:pt x="47" y="105"/>
                          </a:lnTo>
                          <a:lnTo>
                            <a:pt x="57" y="109"/>
                          </a:lnTo>
                          <a:lnTo>
                            <a:pt x="61" y="96"/>
                          </a:lnTo>
                          <a:lnTo>
                            <a:pt x="58" y="86"/>
                          </a:lnTo>
                          <a:lnTo>
                            <a:pt x="77" y="87"/>
                          </a:lnTo>
                          <a:lnTo>
                            <a:pt x="87" y="101"/>
                          </a:lnTo>
                          <a:lnTo>
                            <a:pt x="93" y="112"/>
                          </a:lnTo>
                          <a:lnTo>
                            <a:pt x="96" y="124"/>
                          </a:lnTo>
                          <a:lnTo>
                            <a:pt x="103" y="136"/>
                          </a:lnTo>
                          <a:lnTo>
                            <a:pt x="100" y="118"/>
                          </a:lnTo>
                          <a:lnTo>
                            <a:pt x="107" y="121"/>
                          </a:lnTo>
                          <a:lnTo>
                            <a:pt x="105" y="105"/>
                          </a:lnTo>
                          <a:lnTo>
                            <a:pt x="105" y="105"/>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95" name="China">
                      <a:extLst>
                        <a:ext uri="{FF2B5EF4-FFF2-40B4-BE49-F238E27FC236}">
                          <a16:creationId xmlns:a16="http://schemas.microsoft.com/office/drawing/2014/main" id="{DC387293-EE4C-4585-8ECE-950E264A530E}"/>
                        </a:ext>
                      </a:extLst>
                    </p:cNvPr>
                    <p:cNvSpPr>
                      <a:spLocks noEditPoints="1"/>
                    </p:cNvSpPr>
                    <p:nvPr/>
                  </p:nvSpPr>
                  <p:spPr bwMode="auto">
                    <a:xfrm>
                      <a:off x="6771005" y="2839751"/>
                      <a:ext cx="1507847" cy="1167774"/>
                    </a:xfrm>
                    <a:custGeom>
                      <a:avLst/>
                      <a:gdLst>
                        <a:gd name="T0" fmla="*/ 855 w 1073"/>
                        <a:gd name="T1" fmla="*/ 786 h 831"/>
                        <a:gd name="T2" fmla="*/ 817 w 1073"/>
                        <a:gd name="T3" fmla="*/ 824 h 831"/>
                        <a:gd name="T4" fmla="*/ 901 w 1073"/>
                        <a:gd name="T5" fmla="*/ 85 h 831"/>
                        <a:gd name="T6" fmla="*/ 819 w 1073"/>
                        <a:gd name="T7" fmla="*/ 16 h 831"/>
                        <a:gd name="T8" fmla="*/ 723 w 1073"/>
                        <a:gd name="T9" fmla="*/ 6 h 831"/>
                        <a:gd name="T10" fmla="*/ 735 w 1073"/>
                        <a:gd name="T11" fmla="*/ 42 h 831"/>
                        <a:gd name="T12" fmla="*/ 698 w 1073"/>
                        <a:gd name="T13" fmla="*/ 82 h 831"/>
                        <a:gd name="T14" fmla="*/ 721 w 1073"/>
                        <a:gd name="T15" fmla="*/ 129 h 831"/>
                        <a:gd name="T16" fmla="*/ 796 w 1073"/>
                        <a:gd name="T17" fmla="*/ 148 h 831"/>
                        <a:gd name="T18" fmla="*/ 749 w 1073"/>
                        <a:gd name="T19" fmla="*/ 163 h 831"/>
                        <a:gd name="T20" fmla="*/ 686 w 1073"/>
                        <a:gd name="T21" fmla="*/ 195 h 831"/>
                        <a:gd name="T22" fmla="*/ 691 w 1073"/>
                        <a:gd name="T23" fmla="*/ 224 h 831"/>
                        <a:gd name="T24" fmla="*/ 628 w 1073"/>
                        <a:gd name="T25" fmla="*/ 253 h 831"/>
                        <a:gd name="T26" fmla="*/ 550 w 1073"/>
                        <a:gd name="T27" fmla="*/ 267 h 831"/>
                        <a:gd name="T28" fmla="*/ 428 w 1073"/>
                        <a:gd name="T29" fmla="*/ 247 h 831"/>
                        <a:gd name="T30" fmla="*/ 359 w 1073"/>
                        <a:gd name="T31" fmla="*/ 210 h 831"/>
                        <a:gd name="T32" fmla="*/ 268 w 1073"/>
                        <a:gd name="T33" fmla="*/ 179 h 831"/>
                        <a:gd name="T34" fmla="*/ 189 w 1073"/>
                        <a:gd name="T35" fmla="*/ 112 h 831"/>
                        <a:gd name="T36" fmla="*/ 150 w 1073"/>
                        <a:gd name="T37" fmla="*/ 116 h 831"/>
                        <a:gd name="T38" fmla="*/ 118 w 1073"/>
                        <a:gd name="T39" fmla="*/ 183 h 831"/>
                        <a:gd name="T40" fmla="*/ 98 w 1073"/>
                        <a:gd name="T41" fmla="*/ 243 h 831"/>
                        <a:gd name="T42" fmla="*/ 75 w 1073"/>
                        <a:gd name="T43" fmla="*/ 283 h 831"/>
                        <a:gd name="T44" fmla="*/ 15 w 1073"/>
                        <a:gd name="T45" fmla="*/ 303 h 831"/>
                        <a:gd name="T46" fmla="*/ 12 w 1073"/>
                        <a:gd name="T47" fmla="*/ 346 h 831"/>
                        <a:gd name="T48" fmla="*/ 40 w 1073"/>
                        <a:gd name="T49" fmla="*/ 373 h 831"/>
                        <a:gd name="T50" fmla="*/ 108 w 1073"/>
                        <a:gd name="T51" fmla="*/ 419 h 831"/>
                        <a:gd name="T52" fmla="*/ 153 w 1073"/>
                        <a:gd name="T53" fmla="*/ 491 h 831"/>
                        <a:gd name="T54" fmla="*/ 204 w 1073"/>
                        <a:gd name="T55" fmla="*/ 545 h 831"/>
                        <a:gd name="T56" fmla="*/ 265 w 1073"/>
                        <a:gd name="T57" fmla="*/ 566 h 831"/>
                        <a:gd name="T58" fmla="*/ 334 w 1073"/>
                        <a:gd name="T59" fmla="*/ 599 h 831"/>
                        <a:gd name="T60" fmla="*/ 385 w 1073"/>
                        <a:gd name="T61" fmla="*/ 597 h 831"/>
                        <a:gd name="T62" fmla="*/ 431 w 1073"/>
                        <a:gd name="T63" fmla="*/ 603 h 831"/>
                        <a:gd name="T64" fmla="*/ 499 w 1073"/>
                        <a:gd name="T65" fmla="*/ 573 h 831"/>
                        <a:gd name="T66" fmla="*/ 542 w 1073"/>
                        <a:gd name="T67" fmla="*/ 591 h 831"/>
                        <a:gd name="T68" fmla="*/ 579 w 1073"/>
                        <a:gd name="T69" fmla="*/ 627 h 831"/>
                        <a:gd name="T70" fmla="*/ 590 w 1073"/>
                        <a:gd name="T71" fmla="*/ 691 h 831"/>
                        <a:gd name="T72" fmla="*/ 626 w 1073"/>
                        <a:gd name="T73" fmla="*/ 746 h 831"/>
                        <a:gd name="T74" fmla="*/ 654 w 1073"/>
                        <a:gd name="T75" fmla="*/ 759 h 831"/>
                        <a:gd name="T76" fmla="*/ 679 w 1073"/>
                        <a:gd name="T77" fmla="*/ 724 h 831"/>
                        <a:gd name="T78" fmla="*/ 741 w 1073"/>
                        <a:gd name="T79" fmla="*/ 717 h 831"/>
                        <a:gd name="T80" fmla="*/ 793 w 1073"/>
                        <a:gd name="T81" fmla="*/ 751 h 831"/>
                        <a:gd name="T82" fmla="*/ 836 w 1073"/>
                        <a:gd name="T83" fmla="*/ 781 h 831"/>
                        <a:gd name="T84" fmla="*/ 897 w 1073"/>
                        <a:gd name="T85" fmla="*/ 740 h 831"/>
                        <a:gd name="T86" fmla="*/ 949 w 1073"/>
                        <a:gd name="T87" fmla="*/ 722 h 831"/>
                        <a:gd name="T88" fmla="*/ 1018 w 1073"/>
                        <a:gd name="T89" fmla="*/ 620 h 831"/>
                        <a:gd name="T90" fmla="*/ 1033 w 1073"/>
                        <a:gd name="T91" fmla="*/ 555 h 831"/>
                        <a:gd name="T92" fmla="*/ 1014 w 1073"/>
                        <a:gd name="T93" fmla="*/ 510 h 831"/>
                        <a:gd name="T94" fmla="*/ 930 w 1073"/>
                        <a:gd name="T95" fmla="*/ 433 h 831"/>
                        <a:gd name="T96" fmla="*/ 976 w 1073"/>
                        <a:gd name="T97" fmla="*/ 385 h 831"/>
                        <a:gd name="T98" fmla="*/ 918 w 1073"/>
                        <a:gd name="T99" fmla="*/ 379 h 831"/>
                        <a:gd name="T100" fmla="*/ 859 w 1073"/>
                        <a:gd name="T101" fmla="*/ 341 h 831"/>
                        <a:gd name="T102" fmla="*/ 900 w 1073"/>
                        <a:gd name="T103" fmla="*/ 297 h 831"/>
                        <a:gd name="T104" fmla="*/ 931 w 1073"/>
                        <a:gd name="T105" fmla="*/ 326 h 831"/>
                        <a:gd name="T106" fmla="*/ 976 w 1073"/>
                        <a:gd name="T107" fmla="*/ 313 h 831"/>
                        <a:gd name="T108" fmla="*/ 1015 w 1073"/>
                        <a:gd name="T109" fmla="*/ 276 h 831"/>
                        <a:gd name="T110" fmla="*/ 1046 w 1073"/>
                        <a:gd name="T111" fmla="*/ 242 h 831"/>
                        <a:gd name="T112" fmla="*/ 1068 w 1073"/>
                        <a:gd name="T113" fmla="*/ 243 h 831"/>
                        <a:gd name="T114" fmla="*/ 1073 w 1073"/>
                        <a:gd name="T115" fmla="*/ 192 h 831"/>
                        <a:gd name="T116" fmla="*/ 1057 w 1073"/>
                        <a:gd name="T117" fmla="*/ 115 h 831"/>
                        <a:gd name="T118" fmla="*/ 971 w 1073"/>
                        <a:gd name="T119" fmla="*/ 109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73" h="831">
                          <a:moveTo>
                            <a:pt x="851" y="819"/>
                          </a:moveTo>
                          <a:lnTo>
                            <a:pt x="853" y="806"/>
                          </a:lnTo>
                          <a:lnTo>
                            <a:pt x="861" y="796"/>
                          </a:lnTo>
                          <a:lnTo>
                            <a:pt x="855" y="786"/>
                          </a:lnTo>
                          <a:lnTo>
                            <a:pt x="843" y="785"/>
                          </a:lnTo>
                          <a:lnTo>
                            <a:pt x="822" y="792"/>
                          </a:lnTo>
                          <a:lnTo>
                            <a:pt x="813" y="803"/>
                          </a:lnTo>
                          <a:lnTo>
                            <a:pt x="817" y="824"/>
                          </a:lnTo>
                          <a:lnTo>
                            <a:pt x="836" y="831"/>
                          </a:lnTo>
                          <a:lnTo>
                            <a:pt x="851" y="819"/>
                          </a:lnTo>
                          <a:lnTo>
                            <a:pt x="851" y="819"/>
                          </a:lnTo>
                          <a:close/>
                          <a:moveTo>
                            <a:pt x="901" y="85"/>
                          </a:moveTo>
                          <a:lnTo>
                            <a:pt x="878" y="63"/>
                          </a:lnTo>
                          <a:lnTo>
                            <a:pt x="862" y="49"/>
                          </a:lnTo>
                          <a:lnTo>
                            <a:pt x="847" y="38"/>
                          </a:lnTo>
                          <a:lnTo>
                            <a:pt x="819" y="16"/>
                          </a:lnTo>
                          <a:lnTo>
                            <a:pt x="796" y="8"/>
                          </a:lnTo>
                          <a:lnTo>
                            <a:pt x="765" y="0"/>
                          </a:lnTo>
                          <a:lnTo>
                            <a:pt x="741" y="1"/>
                          </a:lnTo>
                          <a:lnTo>
                            <a:pt x="723" y="6"/>
                          </a:lnTo>
                          <a:lnTo>
                            <a:pt x="716" y="17"/>
                          </a:lnTo>
                          <a:lnTo>
                            <a:pt x="730" y="22"/>
                          </a:lnTo>
                          <a:lnTo>
                            <a:pt x="739" y="35"/>
                          </a:lnTo>
                          <a:lnTo>
                            <a:pt x="735" y="42"/>
                          </a:lnTo>
                          <a:lnTo>
                            <a:pt x="735" y="66"/>
                          </a:lnTo>
                          <a:lnTo>
                            <a:pt x="742" y="77"/>
                          </a:lnTo>
                          <a:lnTo>
                            <a:pt x="725" y="91"/>
                          </a:lnTo>
                          <a:lnTo>
                            <a:pt x="698" y="82"/>
                          </a:lnTo>
                          <a:lnTo>
                            <a:pt x="701" y="99"/>
                          </a:lnTo>
                          <a:lnTo>
                            <a:pt x="702" y="122"/>
                          </a:lnTo>
                          <a:lnTo>
                            <a:pt x="712" y="133"/>
                          </a:lnTo>
                          <a:lnTo>
                            <a:pt x="721" y="129"/>
                          </a:lnTo>
                          <a:lnTo>
                            <a:pt x="741" y="133"/>
                          </a:lnTo>
                          <a:lnTo>
                            <a:pt x="751" y="124"/>
                          </a:lnTo>
                          <a:lnTo>
                            <a:pt x="769" y="132"/>
                          </a:lnTo>
                          <a:lnTo>
                            <a:pt x="796" y="148"/>
                          </a:lnTo>
                          <a:lnTo>
                            <a:pt x="799" y="156"/>
                          </a:lnTo>
                          <a:lnTo>
                            <a:pt x="783" y="153"/>
                          </a:lnTo>
                          <a:lnTo>
                            <a:pt x="757" y="157"/>
                          </a:lnTo>
                          <a:lnTo>
                            <a:pt x="749" y="163"/>
                          </a:lnTo>
                          <a:lnTo>
                            <a:pt x="743" y="178"/>
                          </a:lnTo>
                          <a:lnTo>
                            <a:pt x="720" y="188"/>
                          </a:lnTo>
                          <a:lnTo>
                            <a:pt x="709" y="200"/>
                          </a:lnTo>
                          <a:lnTo>
                            <a:pt x="686" y="195"/>
                          </a:lnTo>
                          <a:lnTo>
                            <a:pt x="674" y="193"/>
                          </a:lnTo>
                          <a:lnTo>
                            <a:pt x="673" y="208"/>
                          </a:lnTo>
                          <a:lnTo>
                            <a:pt x="683" y="217"/>
                          </a:lnTo>
                          <a:lnTo>
                            <a:pt x="691" y="224"/>
                          </a:lnTo>
                          <a:lnTo>
                            <a:pt x="682" y="232"/>
                          </a:lnTo>
                          <a:lnTo>
                            <a:pt x="674" y="245"/>
                          </a:lnTo>
                          <a:lnTo>
                            <a:pt x="656" y="252"/>
                          </a:lnTo>
                          <a:lnTo>
                            <a:pt x="628" y="253"/>
                          </a:lnTo>
                          <a:lnTo>
                            <a:pt x="601" y="261"/>
                          </a:lnTo>
                          <a:lnTo>
                            <a:pt x="584" y="274"/>
                          </a:lnTo>
                          <a:lnTo>
                            <a:pt x="572" y="266"/>
                          </a:lnTo>
                          <a:lnTo>
                            <a:pt x="550" y="267"/>
                          </a:lnTo>
                          <a:lnTo>
                            <a:pt x="514" y="252"/>
                          </a:lnTo>
                          <a:lnTo>
                            <a:pt x="494" y="249"/>
                          </a:lnTo>
                          <a:lnTo>
                            <a:pt x="471" y="252"/>
                          </a:lnTo>
                          <a:lnTo>
                            <a:pt x="428" y="247"/>
                          </a:lnTo>
                          <a:lnTo>
                            <a:pt x="408" y="247"/>
                          </a:lnTo>
                          <a:lnTo>
                            <a:pt x="390" y="234"/>
                          </a:lnTo>
                          <a:lnTo>
                            <a:pt x="372" y="213"/>
                          </a:lnTo>
                          <a:lnTo>
                            <a:pt x="359" y="210"/>
                          </a:lnTo>
                          <a:lnTo>
                            <a:pt x="330" y="196"/>
                          </a:lnTo>
                          <a:lnTo>
                            <a:pt x="303" y="192"/>
                          </a:lnTo>
                          <a:lnTo>
                            <a:pt x="279" y="189"/>
                          </a:lnTo>
                          <a:lnTo>
                            <a:pt x="268" y="179"/>
                          </a:lnTo>
                          <a:lnTo>
                            <a:pt x="263" y="151"/>
                          </a:lnTo>
                          <a:lnTo>
                            <a:pt x="242" y="133"/>
                          </a:lnTo>
                          <a:lnTo>
                            <a:pt x="211" y="124"/>
                          </a:lnTo>
                          <a:lnTo>
                            <a:pt x="189" y="112"/>
                          </a:lnTo>
                          <a:lnTo>
                            <a:pt x="177" y="95"/>
                          </a:lnTo>
                          <a:lnTo>
                            <a:pt x="171" y="97"/>
                          </a:lnTo>
                          <a:lnTo>
                            <a:pt x="164" y="113"/>
                          </a:lnTo>
                          <a:lnTo>
                            <a:pt x="150" y="116"/>
                          </a:lnTo>
                          <a:lnTo>
                            <a:pt x="160" y="138"/>
                          </a:lnTo>
                          <a:lnTo>
                            <a:pt x="154" y="149"/>
                          </a:lnTo>
                          <a:lnTo>
                            <a:pt x="114" y="142"/>
                          </a:lnTo>
                          <a:lnTo>
                            <a:pt x="118" y="183"/>
                          </a:lnTo>
                          <a:lnTo>
                            <a:pt x="110" y="189"/>
                          </a:lnTo>
                          <a:lnTo>
                            <a:pt x="76" y="197"/>
                          </a:lnTo>
                          <a:lnTo>
                            <a:pt x="109" y="237"/>
                          </a:lnTo>
                          <a:lnTo>
                            <a:pt x="98" y="243"/>
                          </a:lnTo>
                          <a:lnTo>
                            <a:pt x="105" y="256"/>
                          </a:lnTo>
                          <a:lnTo>
                            <a:pt x="104" y="261"/>
                          </a:lnTo>
                          <a:lnTo>
                            <a:pt x="78" y="275"/>
                          </a:lnTo>
                          <a:lnTo>
                            <a:pt x="75" y="283"/>
                          </a:lnTo>
                          <a:lnTo>
                            <a:pt x="50" y="286"/>
                          </a:lnTo>
                          <a:lnTo>
                            <a:pt x="48" y="301"/>
                          </a:lnTo>
                          <a:lnTo>
                            <a:pt x="27" y="298"/>
                          </a:lnTo>
                          <a:lnTo>
                            <a:pt x="15" y="303"/>
                          </a:lnTo>
                          <a:lnTo>
                            <a:pt x="0" y="314"/>
                          </a:lnTo>
                          <a:lnTo>
                            <a:pt x="5" y="319"/>
                          </a:lnTo>
                          <a:lnTo>
                            <a:pt x="1" y="325"/>
                          </a:lnTo>
                          <a:lnTo>
                            <a:pt x="12" y="346"/>
                          </a:lnTo>
                          <a:lnTo>
                            <a:pt x="18" y="345"/>
                          </a:lnTo>
                          <a:lnTo>
                            <a:pt x="31" y="349"/>
                          </a:lnTo>
                          <a:lnTo>
                            <a:pt x="33" y="359"/>
                          </a:lnTo>
                          <a:lnTo>
                            <a:pt x="40" y="373"/>
                          </a:lnTo>
                          <a:lnTo>
                            <a:pt x="45" y="380"/>
                          </a:lnTo>
                          <a:lnTo>
                            <a:pt x="62" y="391"/>
                          </a:lnTo>
                          <a:lnTo>
                            <a:pt x="74" y="410"/>
                          </a:lnTo>
                          <a:lnTo>
                            <a:pt x="108" y="419"/>
                          </a:lnTo>
                          <a:lnTo>
                            <a:pt x="137" y="447"/>
                          </a:lnTo>
                          <a:lnTo>
                            <a:pt x="140" y="467"/>
                          </a:lnTo>
                          <a:lnTo>
                            <a:pt x="151" y="479"/>
                          </a:lnTo>
                          <a:lnTo>
                            <a:pt x="153" y="491"/>
                          </a:lnTo>
                          <a:lnTo>
                            <a:pt x="138" y="488"/>
                          </a:lnTo>
                          <a:lnTo>
                            <a:pt x="150" y="514"/>
                          </a:lnTo>
                          <a:lnTo>
                            <a:pt x="173" y="529"/>
                          </a:lnTo>
                          <a:lnTo>
                            <a:pt x="204" y="545"/>
                          </a:lnTo>
                          <a:lnTo>
                            <a:pt x="212" y="540"/>
                          </a:lnTo>
                          <a:lnTo>
                            <a:pt x="230" y="547"/>
                          </a:lnTo>
                          <a:lnTo>
                            <a:pt x="253" y="563"/>
                          </a:lnTo>
                          <a:lnTo>
                            <a:pt x="265" y="566"/>
                          </a:lnTo>
                          <a:lnTo>
                            <a:pt x="274" y="578"/>
                          </a:lnTo>
                          <a:lnTo>
                            <a:pt x="291" y="583"/>
                          </a:lnTo>
                          <a:lnTo>
                            <a:pt x="310" y="593"/>
                          </a:lnTo>
                          <a:lnTo>
                            <a:pt x="334" y="599"/>
                          </a:lnTo>
                          <a:lnTo>
                            <a:pt x="358" y="600"/>
                          </a:lnTo>
                          <a:lnTo>
                            <a:pt x="370" y="596"/>
                          </a:lnTo>
                          <a:lnTo>
                            <a:pt x="375" y="614"/>
                          </a:lnTo>
                          <a:lnTo>
                            <a:pt x="385" y="597"/>
                          </a:lnTo>
                          <a:lnTo>
                            <a:pt x="395" y="590"/>
                          </a:lnTo>
                          <a:lnTo>
                            <a:pt x="410" y="596"/>
                          </a:lnTo>
                          <a:lnTo>
                            <a:pt x="421" y="597"/>
                          </a:lnTo>
                          <a:lnTo>
                            <a:pt x="431" y="603"/>
                          </a:lnTo>
                          <a:lnTo>
                            <a:pt x="447" y="600"/>
                          </a:lnTo>
                          <a:lnTo>
                            <a:pt x="461" y="583"/>
                          </a:lnTo>
                          <a:lnTo>
                            <a:pt x="481" y="568"/>
                          </a:lnTo>
                          <a:lnTo>
                            <a:pt x="499" y="573"/>
                          </a:lnTo>
                          <a:lnTo>
                            <a:pt x="512" y="563"/>
                          </a:lnTo>
                          <a:lnTo>
                            <a:pt x="525" y="578"/>
                          </a:lnTo>
                          <a:lnTo>
                            <a:pt x="520" y="588"/>
                          </a:lnTo>
                          <a:lnTo>
                            <a:pt x="542" y="591"/>
                          </a:lnTo>
                          <a:lnTo>
                            <a:pt x="554" y="590"/>
                          </a:lnTo>
                          <a:lnTo>
                            <a:pt x="564" y="603"/>
                          </a:lnTo>
                          <a:lnTo>
                            <a:pt x="574" y="609"/>
                          </a:lnTo>
                          <a:lnTo>
                            <a:pt x="579" y="627"/>
                          </a:lnTo>
                          <a:lnTo>
                            <a:pt x="582" y="647"/>
                          </a:lnTo>
                          <a:lnTo>
                            <a:pt x="567" y="667"/>
                          </a:lnTo>
                          <a:lnTo>
                            <a:pt x="569" y="695"/>
                          </a:lnTo>
                          <a:lnTo>
                            <a:pt x="590" y="691"/>
                          </a:lnTo>
                          <a:lnTo>
                            <a:pt x="598" y="713"/>
                          </a:lnTo>
                          <a:lnTo>
                            <a:pt x="612" y="718"/>
                          </a:lnTo>
                          <a:lnTo>
                            <a:pt x="610" y="738"/>
                          </a:lnTo>
                          <a:lnTo>
                            <a:pt x="626" y="746"/>
                          </a:lnTo>
                          <a:lnTo>
                            <a:pt x="636" y="751"/>
                          </a:lnTo>
                          <a:lnTo>
                            <a:pt x="650" y="744"/>
                          </a:lnTo>
                          <a:lnTo>
                            <a:pt x="653" y="754"/>
                          </a:lnTo>
                          <a:lnTo>
                            <a:pt x="654" y="759"/>
                          </a:lnTo>
                          <a:lnTo>
                            <a:pt x="666" y="760"/>
                          </a:lnTo>
                          <a:lnTo>
                            <a:pt x="658" y="733"/>
                          </a:lnTo>
                          <a:lnTo>
                            <a:pt x="668" y="729"/>
                          </a:lnTo>
                          <a:lnTo>
                            <a:pt x="679" y="724"/>
                          </a:lnTo>
                          <a:lnTo>
                            <a:pt x="695" y="724"/>
                          </a:lnTo>
                          <a:lnTo>
                            <a:pt x="714" y="721"/>
                          </a:lnTo>
                          <a:lnTo>
                            <a:pt x="730" y="708"/>
                          </a:lnTo>
                          <a:lnTo>
                            <a:pt x="741" y="717"/>
                          </a:lnTo>
                          <a:lnTo>
                            <a:pt x="761" y="721"/>
                          </a:lnTo>
                          <a:lnTo>
                            <a:pt x="760" y="735"/>
                          </a:lnTo>
                          <a:lnTo>
                            <a:pt x="771" y="745"/>
                          </a:lnTo>
                          <a:lnTo>
                            <a:pt x="793" y="751"/>
                          </a:lnTo>
                          <a:lnTo>
                            <a:pt x="802" y="747"/>
                          </a:lnTo>
                          <a:lnTo>
                            <a:pt x="831" y="754"/>
                          </a:lnTo>
                          <a:lnTo>
                            <a:pt x="827" y="764"/>
                          </a:lnTo>
                          <a:lnTo>
                            <a:pt x="836" y="781"/>
                          </a:lnTo>
                          <a:lnTo>
                            <a:pt x="847" y="780"/>
                          </a:lnTo>
                          <a:lnTo>
                            <a:pt x="850" y="754"/>
                          </a:lnTo>
                          <a:lnTo>
                            <a:pt x="871" y="751"/>
                          </a:lnTo>
                          <a:lnTo>
                            <a:pt x="897" y="740"/>
                          </a:lnTo>
                          <a:lnTo>
                            <a:pt x="907" y="727"/>
                          </a:lnTo>
                          <a:lnTo>
                            <a:pt x="916" y="735"/>
                          </a:lnTo>
                          <a:lnTo>
                            <a:pt x="926" y="725"/>
                          </a:lnTo>
                          <a:lnTo>
                            <a:pt x="949" y="722"/>
                          </a:lnTo>
                          <a:lnTo>
                            <a:pt x="974" y="702"/>
                          </a:lnTo>
                          <a:lnTo>
                            <a:pt x="997" y="680"/>
                          </a:lnTo>
                          <a:lnTo>
                            <a:pt x="1009" y="652"/>
                          </a:lnTo>
                          <a:lnTo>
                            <a:pt x="1018" y="620"/>
                          </a:lnTo>
                          <a:lnTo>
                            <a:pt x="1026" y="594"/>
                          </a:lnTo>
                          <a:lnTo>
                            <a:pt x="1036" y="592"/>
                          </a:lnTo>
                          <a:lnTo>
                            <a:pt x="1035" y="573"/>
                          </a:lnTo>
                          <a:lnTo>
                            <a:pt x="1033" y="555"/>
                          </a:lnTo>
                          <a:lnTo>
                            <a:pt x="1019" y="547"/>
                          </a:lnTo>
                          <a:lnTo>
                            <a:pt x="1009" y="534"/>
                          </a:lnTo>
                          <a:lnTo>
                            <a:pt x="1019" y="528"/>
                          </a:lnTo>
                          <a:lnTo>
                            <a:pt x="1014" y="510"/>
                          </a:lnTo>
                          <a:lnTo>
                            <a:pt x="993" y="492"/>
                          </a:lnTo>
                          <a:lnTo>
                            <a:pt x="974" y="471"/>
                          </a:lnTo>
                          <a:lnTo>
                            <a:pt x="956" y="446"/>
                          </a:lnTo>
                          <a:lnTo>
                            <a:pt x="930" y="433"/>
                          </a:lnTo>
                          <a:lnTo>
                            <a:pt x="933" y="416"/>
                          </a:lnTo>
                          <a:lnTo>
                            <a:pt x="948" y="404"/>
                          </a:lnTo>
                          <a:lnTo>
                            <a:pt x="951" y="391"/>
                          </a:lnTo>
                          <a:lnTo>
                            <a:pt x="976" y="385"/>
                          </a:lnTo>
                          <a:lnTo>
                            <a:pt x="967" y="372"/>
                          </a:lnTo>
                          <a:lnTo>
                            <a:pt x="954" y="372"/>
                          </a:lnTo>
                          <a:lnTo>
                            <a:pt x="933" y="362"/>
                          </a:lnTo>
                          <a:lnTo>
                            <a:pt x="918" y="379"/>
                          </a:lnTo>
                          <a:lnTo>
                            <a:pt x="900" y="372"/>
                          </a:lnTo>
                          <a:lnTo>
                            <a:pt x="894" y="361"/>
                          </a:lnTo>
                          <a:lnTo>
                            <a:pt x="877" y="358"/>
                          </a:lnTo>
                          <a:lnTo>
                            <a:pt x="859" y="341"/>
                          </a:lnTo>
                          <a:lnTo>
                            <a:pt x="864" y="330"/>
                          </a:lnTo>
                          <a:lnTo>
                            <a:pt x="882" y="329"/>
                          </a:lnTo>
                          <a:lnTo>
                            <a:pt x="887" y="314"/>
                          </a:lnTo>
                          <a:lnTo>
                            <a:pt x="900" y="297"/>
                          </a:lnTo>
                          <a:lnTo>
                            <a:pt x="913" y="289"/>
                          </a:lnTo>
                          <a:lnTo>
                            <a:pt x="929" y="301"/>
                          </a:lnTo>
                          <a:lnTo>
                            <a:pt x="922" y="317"/>
                          </a:lnTo>
                          <a:lnTo>
                            <a:pt x="931" y="326"/>
                          </a:lnTo>
                          <a:lnTo>
                            <a:pt x="925" y="337"/>
                          </a:lnTo>
                          <a:lnTo>
                            <a:pt x="944" y="331"/>
                          </a:lnTo>
                          <a:lnTo>
                            <a:pt x="952" y="319"/>
                          </a:lnTo>
                          <a:lnTo>
                            <a:pt x="976" y="313"/>
                          </a:lnTo>
                          <a:lnTo>
                            <a:pt x="984" y="298"/>
                          </a:lnTo>
                          <a:lnTo>
                            <a:pt x="998" y="285"/>
                          </a:lnTo>
                          <a:lnTo>
                            <a:pt x="1002" y="269"/>
                          </a:lnTo>
                          <a:lnTo>
                            <a:pt x="1015" y="276"/>
                          </a:lnTo>
                          <a:lnTo>
                            <a:pt x="1033" y="276"/>
                          </a:lnTo>
                          <a:lnTo>
                            <a:pt x="1022" y="264"/>
                          </a:lnTo>
                          <a:lnTo>
                            <a:pt x="1046" y="255"/>
                          </a:lnTo>
                          <a:lnTo>
                            <a:pt x="1046" y="242"/>
                          </a:lnTo>
                          <a:lnTo>
                            <a:pt x="1066" y="255"/>
                          </a:lnTo>
                          <a:lnTo>
                            <a:pt x="1066" y="255"/>
                          </a:lnTo>
                          <a:lnTo>
                            <a:pt x="1059" y="244"/>
                          </a:lnTo>
                          <a:lnTo>
                            <a:pt x="1068" y="243"/>
                          </a:lnTo>
                          <a:lnTo>
                            <a:pt x="1054" y="216"/>
                          </a:lnTo>
                          <a:lnTo>
                            <a:pt x="1036" y="196"/>
                          </a:lnTo>
                          <a:lnTo>
                            <a:pt x="1048" y="188"/>
                          </a:lnTo>
                          <a:lnTo>
                            <a:pt x="1073" y="192"/>
                          </a:lnTo>
                          <a:lnTo>
                            <a:pt x="1071" y="170"/>
                          </a:lnTo>
                          <a:lnTo>
                            <a:pt x="1060" y="144"/>
                          </a:lnTo>
                          <a:lnTo>
                            <a:pt x="1062" y="135"/>
                          </a:lnTo>
                          <a:lnTo>
                            <a:pt x="1057" y="115"/>
                          </a:lnTo>
                          <a:lnTo>
                            <a:pt x="1031" y="121"/>
                          </a:lnTo>
                          <a:lnTo>
                            <a:pt x="1021" y="131"/>
                          </a:lnTo>
                          <a:lnTo>
                            <a:pt x="993" y="131"/>
                          </a:lnTo>
                          <a:lnTo>
                            <a:pt x="971" y="109"/>
                          </a:lnTo>
                          <a:lnTo>
                            <a:pt x="937" y="92"/>
                          </a:lnTo>
                          <a:lnTo>
                            <a:pt x="901" y="85"/>
                          </a:lnTo>
                          <a:lnTo>
                            <a:pt x="901" y="85"/>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96" name="Indonesia">
                      <a:extLst>
                        <a:ext uri="{FF2B5EF4-FFF2-40B4-BE49-F238E27FC236}">
                          <a16:creationId xmlns:a16="http://schemas.microsoft.com/office/drawing/2014/main" id="{2D5BF84D-2337-41B4-8DA8-967DDECE567A}"/>
                        </a:ext>
                      </a:extLst>
                    </p:cNvPr>
                    <p:cNvSpPr>
                      <a:spLocks noEditPoints="1"/>
                    </p:cNvSpPr>
                    <p:nvPr/>
                  </p:nvSpPr>
                  <p:spPr bwMode="auto">
                    <a:xfrm>
                      <a:off x="7570600" y="4431915"/>
                      <a:ext cx="1349052" cy="528379"/>
                    </a:xfrm>
                    <a:custGeom>
                      <a:avLst/>
                      <a:gdLst>
                        <a:gd name="T0" fmla="*/ 489 w 960"/>
                        <a:gd name="T1" fmla="*/ 357 h 376"/>
                        <a:gd name="T2" fmla="*/ 617 w 960"/>
                        <a:gd name="T3" fmla="*/ 353 h 376"/>
                        <a:gd name="T4" fmla="*/ 581 w 960"/>
                        <a:gd name="T5" fmla="*/ 373 h 376"/>
                        <a:gd name="T6" fmla="*/ 463 w 960"/>
                        <a:gd name="T7" fmla="*/ 331 h 376"/>
                        <a:gd name="T8" fmla="*/ 493 w 960"/>
                        <a:gd name="T9" fmla="*/ 337 h 376"/>
                        <a:gd name="T10" fmla="*/ 574 w 960"/>
                        <a:gd name="T11" fmla="*/ 323 h 376"/>
                        <a:gd name="T12" fmla="*/ 510 w 960"/>
                        <a:gd name="T13" fmla="*/ 339 h 376"/>
                        <a:gd name="T14" fmla="*/ 277 w 960"/>
                        <a:gd name="T15" fmla="*/ 291 h 376"/>
                        <a:gd name="T16" fmla="*/ 209 w 960"/>
                        <a:gd name="T17" fmla="*/ 293 h 376"/>
                        <a:gd name="T18" fmla="*/ 293 w 960"/>
                        <a:gd name="T19" fmla="*/ 314 h 376"/>
                        <a:gd name="T20" fmla="*/ 398 w 960"/>
                        <a:gd name="T21" fmla="*/ 338 h 376"/>
                        <a:gd name="T22" fmla="*/ 322 w 960"/>
                        <a:gd name="T23" fmla="*/ 283 h 376"/>
                        <a:gd name="T24" fmla="*/ 825 w 960"/>
                        <a:gd name="T25" fmla="*/ 267 h 376"/>
                        <a:gd name="T26" fmla="*/ 825 w 960"/>
                        <a:gd name="T27" fmla="*/ 278 h 376"/>
                        <a:gd name="T28" fmla="*/ 663 w 960"/>
                        <a:gd name="T29" fmla="*/ 220 h 376"/>
                        <a:gd name="T30" fmla="*/ 690 w 960"/>
                        <a:gd name="T31" fmla="*/ 198 h 376"/>
                        <a:gd name="T32" fmla="*/ 746 w 960"/>
                        <a:gd name="T33" fmla="*/ 222 h 376"/>
                        <a:gd name="T34" fmla="*/ 781 w 960"/>
                        <a:gd name="T35" fmla="*/ 139 h 376"/>
                        <a:gd name="T36" fmla="*/ 776 w 960"/>
                        <a:gd name="T37" fmla="*/ 183 h 376"/>
                        <a:gd name="T38" fmla="*/ 787 w 960"/>
                        <a:gd name="T39" fmla="*/ 209 h 376"/>
                        <a:gd name="T40" fmla="*/ 836 w 960"/>
                        <a:gd name="T41" fmla="*/ 236 h 376"/>
                        <a:gd name="T42" fmla="*/ 891 w 960"/>
                        <a:gd name="T43" fmla="*/ 311 h 376"/>
                        <a:gd name="T44" fmla="*/ 951 w 960"/>
                        <a:gd name="T45" fmla="*/ 347 h 376"/>
                        <a:gd name="T46" fmla="*/ 905 w 960"/>
                        <a:gd name="T47" fmla="*/ 170 h 376"/>
                        <a:gd name="T48" fmla="*/ 817 w 960"/>
                        <a:gd name="T49" fmla="*/ 157 h 376"/>
                        <a:gd name="T50" fmla="*/ 556 w 960"/>
                        <a:gd name="T51" fmla="*/ 106 h 376"/>
                        <a:gd name="T52" fmla="*/ 503 w 960"/>
                        <a:gd name="T53" fmla="*/ 181 h 376"/>
                        <a:gd name="T54" fmla="*/ 504 w 960"/>
                        <a:gd name="T55" fmla="*/ 258 h 376"/>
                        <a:gd name="T56" fmla="*/ 540 w 960"/>
                        <a:gd name="T57" fmla="*/ 193 h 376"/>
                        <a:gd name="T58" fmla="*/ 575 w 960"/>
                        <a:gd name="T59" fmla="*/ 236 h 376"/>
                        <a:gd name="T60" fmla="*/ 567 w 960"/>
                        <a:gd name="T61" fmla="*/ 213 h 376"/>
                        <a:gd name="T62" fmla="*/ 590 w 960"/>
                        <a:gd name="T63" fmla="*/ 156 h 376"/>
                        <a:gd name="T64" fmla="*/ 525 w 960"/>
                        <a:gd name="T65" fmla="*/ 125 h 376"/>
                        <a:gd name="T66" fmla="*/ 631 w 960"/>
                        <a:gd name="T67" fmla="*/ 96 h 376"/>
                        <a:gd name="T68" fmla="*/ 687 w 960"/>
                        <a:gd name="T69" fmla="*/ 78 h 376"/>
                        <a:gd name="T70" fmla="*/ 697 w 960"/>
                        <a:gd name="T71" fmla="*/ 148 h 376"/>
                        <a:gd name="T72" fmla="*/ 704 w 960"/>
                        <a:gd name="T73" fmla="*/ 103 h 376"/>
                        <a:gd name="T74" fmla="*/ 455 w 960"/>
                        <a:gd name="T75" fmla="*/ 28 h 376"/>
                        <a:gd name="T76" fmla="*/ 391 w 960"/>
                        <a:gd name="T77" fmla="*/ 101 h 376"/>
                        <a:gd name="T78" fmla="*/ 322 w 960"/>
                        <a:gd name="T79" fmla="*/ 112 h 376"/>
                        <a:gd name="T80" fmla="*/ 292 w 960"/>
                        <a:gd name="T81" fmla="*/ 141 h 376"/>
                        <a:gd name="T82" fmla="*/ 345 w 960"/>
                        <a:gd name="T83" fmla="*/ 201 h 376"/>
                        <a:gd name="T84" fmla="*/ 410 w 960"/>
                        <a:gd name="T85" fmla="*/ 227 h 376"/>
                        <a:gd name="T86" fmla="*/ 469 w 960"/>
                        <a:gd name="T87" fmla="*/ 149 h 376"/>
                        <a:gd name="T88" fmla="*/ 476 w 960"/>
                        <a:gd name="T89" fmla="*/ 86 h 376"/>
                        <a:gd name="T90" fmla="*/ 203 w 960"/>
                        <a:gd name="T91" fmla="*/ 185 h 376"/>
                        <a:gd name="T92" fmla="*/ 182 w 960"/>
                        <a:gd name="T93" fmla="*/ 127 h 376"/>
                        <a:gd name="T94" fmla="*/ 94 w 960"/>
                        <a:gd name="T95" fmla="*/ 55 h 376"/>
                        <a:gd name="T96" fmla="*/ 0 w 960"/>
                        <a:gd name="T97" fmla="*/ 0 h 376"/>
                        <a:gd name="T98" fmla="*/ 71 w 960"/>
                        <a:gd name="T99" fmla="*/ 86 h 376"/>
                        <a:gd name="T100" fmla="*/ 129 w 960"/>
                        <a:gd name="T101" fmla="*/ 197 h 376"/>
                        <a:gd name="T102" fmla="*/ 219 w 960"/>
                        <a:gd name="T103" fmla="*/ 269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60" h="376">
                          <a:moveTo>
                            <a:pt x="524" y="373"/>
                          </a:moveTo>
                          <a:lnTo>
                            <a:pt x="526" y="367"/>
                          </a:lnTo>
                          <a:lnTo>
                            <a:pt x="519" y="360"/>
                          </a:lnTo>
                          <a:lnTo>
                            <a:pt x="508" y="353"/>
                          </a:lnTo>
                          <a:lnTo>
                            <a:pt x="489" y="357"/>
                          </a:lnTo>
                          <a:lnTo>
                            <a:pt x="515" y="374"/>
                          </a:lnTo>
                          <a:lnTo>
                            <a:pt x="524" y="373"/>
                          </a:lnTo>
                          <a:lnTo>
                            <a:pt x="524" y="373"/>
                          </a:lnTo>
                          <a:close/>
                          <a:moveTo>
                            <a:pt x="602" y="371"/>
                          </a:moveTo>
                          <a:lnTo>
                            <a:pt x="617" y="353"/>
                          </a:lnTo>
                          <a:lnTo>
                            <a:pt x="618" y="346"/>
                          </a:lnTo>
                          <a:lnTo>
                            <a:pt x="616" y="341"/>
                          </a:lnTo>
                          <a:lnTo>
                            <a:pt x="594" y="351"/>
                          </a:lnTo>
                          <a:lnTo>
                            <a:pt x="584" y="366"/>
                          </a:lnTo>
                          <a:lnTo>
                            <a:pt x="581" y="373"/>
                          </a:lnTo>
                          <a:lnTo>
                            <a:pt x="583" y="376"/>
                          </a:lnTo>
                          <a:lnTo>
                            <a:pt x="602" y="371"/>
                          </a:lnTo>
                          <a:lnTo>
                            <a:pt x="602" y="371"/>
                          </a:lnTo>
                          <a:close/>
                          <a:moveTo>
                            <a:pt x="469" y="323"/>
                          </a:moveTo>
                          <a:lnTo>
                            <a:pt x="463" y="331"/>
                          </a:lnTo>
                          <a:lnTo>
                            <a:pt x="451" y="331"/>
                          </a:lnTo>
                          <a:lnTo>
                            <a:pt x="443" y="344"/>
                          </a:lnTo>
                          <a:lnTo>
                            <a:pt x="454" y="345"/>
                          </a:lnTo>
                          <a:lnTo>
                            <a:pt x="469" y="341"/>
                          </a:lnTo>
                          <a:lnTo>
                            <a:pt x="493" y="337"/>
                          </a:lnTo>
                          <a:lnTo>
                            <a:pt x="489" y="326"/>
                          </a:lnTo>
                          <a:lnTo>
                            <a:pt x="476" y="329"/>
                          </a:lnTo>
                          <a:lnTo>
                            <a:pt x="469" y="323"/>
                          </a:lnTo>
                          <a:lnTo>
                            <a:pt x="469" y="323"/>
                          </a:lnTo>
                          <a:close/>
                          <a:moveTo>
                            <a:pt x="574" y="323"/>
                          </a:moveTo>
                          <a:lnTo>
                            <a:pt x="554" y="331"/>
                          </a:lnTo>
                          <a:lnTo>
                            <a:pt x="540" y="333"/>
                          </a:lnTo>
                          <a:lnTo>
                            <a:pt x="528" y="325"/>
                          </a:lnTo>
                          <a:lnTo>
                            <a:pt x="511" y="331"/>
                          </a:lnTo>
                          <a:lnTo>
                            <a:pt x="510" y="339"/>
                          </a:lnTo>
                          <a:lnTo>
                            <a:pt x="537" y="342"/>
                          </a:lnTo>
                          <a:lnTo>
                            <a:pt x="570" y="336"/>
                          </a:lnTo>
                          <a:lnTo>
                            <a:pt x="574" y="323"/>
                          </a:lnTo>
                          <a:lnTo>
                            <a:pt x="574" y="323"/>
                          </a:lnTo>
                          <a:close/>
                          <a:moveTo>
                            <a:pt x="277" y="291"/>
                          </a:moveTo>
                          <a:lnTo>
                            <a:pt x="274" y="282"/>
                          </a:lnTo>
                          <a:lnTo>
                            <a:pt x="266" y="281"/>
                          </a:lnTo>
                          <a:lnTo>
                            <a:pt x="250" y="271"/>
                          </a:lnTo>
                          <a:lnTo>
                            <a:pt x="224" y="270"/>
                          </a:lnTo>
                          <a:lnTo>
                            <a:pt x="209" y="293"/>
                          </a:lnTo>
                          <a:lnTo>
                            <a:pt x="227" y="295"/>
                          </a:lnTo>
                          <a:lnTo>
                            <a:pt x="231" y="305"/>
                          </a:lnTo>
                          <a:lnTo>
                            <a:pt x="268" y="314"/>
                          </a:lnTo>
                          <a:lnTo>
                            <a:pt x="277" y="311"/>
                          </a:lnTo>
                          <a:lnTo>
                            <a:pt x="293" y="314"/>
                          </a:lnTo>
                          <a:lnTo>
                            <a:pt x="316" y="323"/>
                          </a:lnTo>
                          <a:lnTo>
                            <a:pt x="336" y="327"/>
                          </a:lnTo>
                          <a:lnTo>
                            <a:pt x="357" y="329"/>
                          </a:lnTo>
                          <a:lnTo>
                            <a:pt x="376" y="328"/>
                          </a:lnTo>
                          <a:lnTo>
                            <a:pt x="398" y="338"/>
                          </a:lnTo>
                          <a:lnTo>
                            <a:pt x="422" y="329"/>
                          </a:lnTo>
                          <a:lnTo>
                            <a:pt x="398" y="314"/>
                          </a:lnTo>
                          <a:lnTo>
                            <a:pt x="367" y="311"/>
                          </a:lnTo>
                          <a:lnTo>
                            <a:pt x="360" y="296"/>
                          </a:lnTo>
                          <a:lnTo>
                            <a:pt x="322" y="283"/>
                          </a:lnTo>
                          <a:lnTo>
                            <a:pt x="317" y="294"/>
                          </a:lnTo>
                          <a:lnTo>
                            <a:pt x="277" y="291"/>
                          </a:lnTo>
                          <a:lnTo>
                            <a:pt x="277" y="291"/>
                          </a:lnTo>
                          <a:close/>
                          <a:moveTo>
                            <a:pt x="825" y="278"/>
                          </a:moveTo>
                          <a:lnTo>
                            <a:pt x="825" y="267"/>
                          </a:lnTo>
                          <a:lnTo>
                            <a:pt x="821" y="259"/>
                          </a:lnTo>
                          <a:lnTo>
                            <a:pt x="816" y="268"/>
                          </a:lnTo>
                          <a:lnTo>
                            <a:pt x="812" y="276"/>
                          </a:lnTo>
                          <a:lnTo>
                            <a:pt x="813" y="294"/>
                          </a:lnTo>
                          <a:lnTo>
                            <a:pt x="825" y="278"/>
                          </a:lnTo>
                          <a:close/>
                          <a:moveTo>
                            <a:pt x="672" y="212"/>
                          </a:moveTo>
                          <a:lnTo>
                            <a:pt x="666" y="204"/>
                          </a:lnTo>
                          <a:lnTo>
                            <a:pt x="645" y="206"/>
                          </a:lnTo>
                          <a:lnTo>
                            <a:pt x="648" y="215"/>
                          </a:lnTo>
                          <a:lnTo>
                            <a:pt x="663" y="220"/>
                          </a:lnTo>
                          <a:lnTo>
                            <a:pt x="672" y="212"/>
                          </a:lnTo>
                          <a:lnTo>
                            <a:pt x="672" y="212"/>
                          </a:lnTo>
                          <a:close/>
                          <a:moveTo>
                            <a:pt x="739" y="203"/>
                          </a:moveTo>
                          <a:lnTo>
                            <a:pt x="717" y="197"/>
                          </a:lnTo>
                          <a:lnTo>
                            <a:pt x="690" y="198"/>
                          </a:lnTo>
                          <a:lnTo>
                            <a:pt x="685" y="211"/>
                          </a:lnTo>
                          <a:lnTo>
                            <a:pt x="700" y="212"/>
                          </a:lnTo>
                          <a:lnTo>
                            <a:pt x="711" y="210"/>
                          </a:lnTo>
                          <a:lnTo>
                            <a:pt x="729" y="212"/>
                          </a:lnTo>
                          <a:lnTo>
                            <a:pt x="746" y="222"/>
                          </a:lnTo>
                          <a:lnTo>
                            <a:pt x="739" y="203"/>
                          </a:lnTo>
                          <a:lnTo>
                            <a:pt x="739" y="203"/>
                          </a:lnTo>
                          <a:close/>
                          <a:moveTo>
                            <a:pt x="817" y="157"/>
                          </a:moveTo>
                          <a:lnTo>
                            <a:pt x="815" y="148"/>
                          </a:lnTo>
                          <a:lnTo>
                            <a:pt x="781" y="139"/>
                          </a:lnTo>
                          <a:lnTo>
                            <a:pt x="770" y="146"/>
                          </a:lnTo>
                          <a:lnTo>
                            <a:pt x="742" y="152"/>
                          </a:lnTo>
                          <a:lnTo>
                            <a:pt x="750" y="164"/>
                          </a:lnTo>
                          <a:lnTo>
                            <a:pt x="769" y="169"/>
                          </a:lnTo>
                          <a:lnTo>
                            <a:pt x="776" y="183"/>
                          </a:lnTo>
                          <a:lnTo>
                            <a:pt x="808" y="183"/>
                          </a:lnTo>
                          <a:lnTo>
                            <a:pt x="809" y="189"/>
                          </a:lnTo>
                          <a:lnTo>
                            <a:pt x="794" y="188"/>
                          </a:lnTo>
                          <a:lnTo>
                            <a:pt x="771" y="197"/>
                          </a:lnTo>
                          <a:lnTo>
                            <a:pt x="787" y="209"/>
                          </a:lnTo>
                          <a:lnTo>
                            <a:pt x="787" y="219"/>
                          </a:lnTo>
                          <a:lnTo>
                            <a:pt x="791" y="227"/>
                          </a:lnTo>
                          <a:lnTo>
                            <a:pt x="799" y="226"/>
                          </a:lnTo>
                          <a:lnTo>
                            <a:pt x="805" y="214"/>
                          </a:lnTo>
                          <a:lnTo>
                            <a:pt x="836" y="236"/>
                          </a:lnTo>
                          <a:lnTo>
                            <a:pt x="853" y="238"/>
                          </a:lnTo>
                          <a:lnTo>
                            <a:pt x="893" y="258"/>
                          </a:lnTo>
                          <a:lnTo>
                            <a:pt x="901" y="278"/>
                          </a:lnTo>
                          <a:lnTo>
                            <a:pt x="905" y="304"/>
                          </a:lnTo>
                          <a:lnTo>
                            <a:pt x="891" y="311"/>
                          </a:lnTo>
                          <a:lnTo>
                            <a:pt x="881" y="330"/>
                          </a:lnTo>
                          <a:lnTo>
                            <a:pt x="907" y="329"/>
                          </a:lnTo>
                          <a:lnTo>
                            <a:pt x="914" y="323"/>
                          </a:lnTo>
                          <a:lnTo>
                            <a:pt x="934" y="327"/>
                          </a:lnTo>
                          <a:lnTo>
                            <a:pt x="951" y="347"/>
                          </a:lnTo>
                          <a:lnTo>
                            <a:pt x="957" y="269"/>
                          </a:lnTo>
                          <a:lnTo>
                            <a:pt x="960" y="192"/>
                          </a:lnTo>
                          <a:lnTo>
                            <a:pt x="938" y="187"/>
                          </a:lnTo>
                          <a:lnTo>
                            <a:pt x="923" y="179"/>
                          </a:lnTo>
                          <a:lnTo>
                            <a:pt x="905" y="170"/>
                          </a:lnTo>
                          <a:lnTo>
                            <a:pt x="887" y="170"/>
                          </a:lnTo>
                          <a:lnTo>
                            <a:pt x="862" y="184"/>
                          </a:lnTo>
                          <a:lnTo>
                            <a:pt x="844" y="210"/>
                          </a:lnTo>
                          <a:lnTo>
                            <a:pt x="822" y="196"/>
                          </a:lnTo>
                          <a:lnTo>
                            <a:pt x="817" y="157"/>
                          </a:lnTo>
                          <a:close/>
                          <a:moveTo>
                            <a:pt x="631" y="96"/>
                          </a:moveTo>
                          <a:lnTo>
                            <a:pt x="627" y="91"/>
                          </a:lnTo>
                          <a:lnTo>
                            <a:pt x="606" y="108"/>
                          </a:lnTo>
                          <a:lnTo>
                            <a:pt x="582" y="109"/>
                          </a:lnTo>
                          <a:lnTo>
                            <a:pt x="556" y="106"/>
                          </a:lnTo>
                          <a:lnTo>
                            <a:pt x="539" y="99"/>
                          </a:lnTo>
                          <a:lnTo>
                            <a:pt x="521" y="116"/>
                          </a:lnTo>
                          <a:lnTo>
                            <a:pt x="517" y="127"/>
                          </a:lnTo>
                          <a:lnTo>
                            <a:pt x="507" y="162"/>
                          </a:lnTo>
                          <a:lnTo>
                            <a:pt x="503" y="181"/>
                          </a:lnTo>
                          <a:lnTo>
                            <a:pt x="494" y="197"/>
                          </a:lnTo>
                          <a:lnTo>
                            <a:pt x="500" y="212"/>
                          </a:lnTo>
                          <a:lnTo>
                            <a:pt x="508" y="213"/>
                          </a:lnTo>
                          <a:lnTo>
                            <a:pt x="511" y="236"/>
                          </a:lnTo>
                          <a:lnTo>
                            <a:pt x="504" y="258"/>
                          </a:lnTo>
                          <a:lnTo>
                            <a:pt x="512" y="265"/>
                          </a:lnTo>
                          <a:lnTo>
                            <a:pt x="526" y="261"/>
                          </a:lnTo>
                          <a:lnTo>
                            <a:pt x="527" y="227"/>
                          </a:lnTo>
                          <a:lnTo>
                            <a:pt x="526" y="199"/>
                          </a:lnTo>
                          <a:lnTo>
                            <a:pt x="540" y="193"/>
                          </a:lnTo>
                          <a:lnTo>
                            <a:pt x="537" y="215"/>
                          </a:lnTo>
                          <a:lnTo>
                            <a:pt x="552" y="229"/>
                          </a:lnTo>
                          <a:lnTo>
                            <a:pt x="549" y="239"/>
                          </a:lnTo>
                          <a:lnTo>
                            <a:pt x="554" y="245"/>
                          </a:lnTo>
                          <a:lnTo>
                            <a:pt x="575" y="236"/>
                          </a:lnTo>
                          <a:lnTo>
                            <a:pt x="563" y="255"/>
                          </a:lnTo>
                          <a:lnTo>
                            <a:pt x="572" y="264"/>
                          </a:lnTo>
                          <a:lnTo>
                            <a:pt x="583" y="256"/>
                          </a:lnTo>
                          <a:lnTo>
                            <a:pt x="584" y="241"/>
                          </a:lnTo>
                          <a:lnTo>
                            <a:pt x="567" y="213"/>
                          </a:lnTo>
                          <a:lnTo>
                            <a:pt x="571" y="206"/>
                          </a:lnTo>
                          <a:lnTo>
                            <a:pt x="552" y="175"/>
                          </a:lnTo>
                          <a:lnTo>
                            <a:pt x="571" y="166"/>
                          </a:lnTo>
                          <a:lnTo>
                            <a:pt x="580" y="152"/>
                          </a:lnTo>
                          <a:lnTo>
                            <a:pt x="590" y="156"/>
                          </a:lnTo>
                          <a:lnTo>
                            <a:pt x="591" y="144"/>
                          </a:lnTo>
                          <a:lnTo>
                            <a:pt x="552" y="153"/>
                          </a:lnTo>
                          <a:lnTo>
                            <a:pt x="540" y="163"/>
                          </a:lnTo>
                          <a:lnTo>
                            <a:pt x="521" y="142"/>
                          </a:lnTo>
                          <a:lnTo>
                            <a:pt x="525" y="125"/>
                          </a:lnTo>
                          <a:lnTo>
                            <a:pt x="543" y="121"/>
                          </a:lnTo>
                          <a:lnTo>
                            <a:pt x="578" y="120"/>
                          </a:lnTo>
                          <a:lnTo>
                            <a:pt x="598" y="125"/>
                          </a:lnTo>
                          <a:lnTo>
                            <a:pt x="614" y="120"/>
                          </a:lnTo>
                          <a:lnTo>
                            <a:pt x="631" y="96"/>
                          </a:lnTo>
                          <a:lnTo>
                            <a:pt x="631" y="96"/>
                          </a:lnTo>
                          <a:close/>
                          <a:moveTo>
                            <a:pt x="704" y="103"/>
                          </a:moveTo>
                          <a:lnTo>
                            <a:pt x="701" y="94"/>
                          </a:lnTo>
                          <a:lnTo>
                            <a:pt x="689" y="91"/>
                          </a:lnTo>
                          <a:lnTo>
                            <a:pt x="687" y="78"/>
                          </a:lnTo>
                          <a:lnTo>
                            <a:pt x="680" y="86"/>
                          </a:lnTo>
                          <a:lnTo>
                            <a:pt x="676" y="106"/>
                          </a:lnTo>
                          <a:lnTo>
                            <a:pt x="683" y="137"/>
                          </a:lnTo>
                          <a:lnTo>
                            <a:pt x="690" y="152"/>
                          </a:lnTo>
                          <a:lnTo>
                            <a:pt x="697" y="148"/>
                          </a:lnTo>
                          <a:lnTo>
                            <a:pt x="689" y="136"/>
                          </a:lnTo>
                          <a:lnTo>
                            <a:pt x="691" y="122"/>
                          </a:lnTo>
                          <a:lnTo>
                            <a:pt x="703" y="124"/>
                          </a:lnTo>
                          <a:lnTo>
                            <a:pt x="704" y="103"/>
                          </a:lnTo>
                          <a:lnTo>
                            <a:pt x="704" y="103"/>
                          </a:lnTo>
                          <a:close/>
                          <a:moveTo>
                            <a:pt x="476" y="86"/>
                          </a:moveTo>
                          <a:lnTo>
                            <a:pt x="479" y="75"/>
                          </a:lnTo>
                          <a:lnTo>
                            <a:pt x="463" y="53"/>
                          </a:lnTo>
                          <a:lnTo>
                            <a:pt x="474" y="31"/>
                          </a:lnTo>
                          <a:lnTo>
                            <a:pt x="455" y="28"/>
                          </a:lnTo>
                          <a:lnTo>
                            <a:pt x="432" y="28"/>
                          </a:lnTo>
                          <a:lnTo>
                            <a:pt x="425" y="55"/>
                          </a:lnTo>
                          <a:lnTo>
                            <a:pt x="418" y="63"/>
                          </a:lnTo>
                          <a:lnTo>
                            <a:pt x="408" y="96"/>
                          </a:lnTo>
                          <a:lnTo>
                            <a:pt x="391" y="101"/>
                          </a:lnTo>
                          <a:lnTo>
                            <a:pt x="371" y="94"/>
                          </a:lnTo>
                          <a:lnTo>
                            <a:pt x="361" y="97"/>
                          </a:lnTo>
                          <a:lnTo>
                            <a:pt x="349" y="109"/>
                          </a:lnTo>
                          <a:lnTo>
                            <a:pt x="336" y="107"/>
                          </a:lnTo>
                          <a:lnTo>
                            <a:pt x="322" y="112"/>
                          </a:lnTo>
                          <a:lnTo>
                            <a:pt x="308" y="99"/>
                          </a:lnTo>
                          <a:lnTo>
                            <a:pt x="304" y="83"/>
                          </a:lnTo>
                          <a:lnTo>
                            <a:pt x="291" y="98"/>
                          </a:lnTo>
                          <a:lnTo>
                            <a:pt x="289" y="120"/>
                          </a:lnTo>
                          <a:lnTo>
                            <a:pt x="292" y="141"/>
                          </a:lnTo>
                          <a:lnTo>
                            <a:pt x="302" y="161"/>
                          </a:lnTo>
                          <a:lnTo>
                            <a:pt x="312" y="168"/>
                          </a:lnTo>
                          <a:lnTo>
                            <a:pt x="315" y="199"/>
                          </a:lnTo>
                          <a:lnTo>
                            <a:pt x="332" y="202"/>
                          </a:lnTo>
                          <a:lnTo>
                            <a:pt x="345" y="201"/>
                          </a:lnTo>
                          <a:lnTo>
                            <a:pt x="352" y="212"/>
                          </a:lnTo>
                          <a:lnTo>
                            <a:pt x="378" y="204"/>
                          </a:lnTo>
                          <a:lnTo>
                            <a:pt x="388" y="212"/>
                          </a:lnTo>
                          <a:lnTo>
                            <a:pt x="403" y="213"/>
                          </a:lnTo>
                          <a:lnTo>
                            <a:pt x="410" y="227"/>
                          </a:lnTo>
                          <a:lnTo>
                            <a:pt x="435" y="217"/>
                          </a:lnTo>
                          <a:lnTo>
                            <a:pt x="438" y="226"/>
                          </a:lnTo>
                          <a:lnTo>
                            <a:pt x="448" y="189"/>
                          </a:lnTo>
                          <a:lnTo>
                            <a:pt x="449" y="165"/>
                          </a:lnTo>
                          <a:lnTo>
                            <a:pt x="469" y="149"/>
                          </a:lnTo>
                          <a:lnTo>
                            <a:pt x="468" y="127"/>
                          </a:lnTo>
                          <a:lnTo>
                            <a:pt x="475" y="112"/>
                          </a:lnTo>
                          <a:lnTo>
                            <a:pt x="500" y="109"/>
                          </a:lnTo>
                          <a:lnTo>
                            <a:pt x="476" y="86"/>
                          </a:lnTo>
                          <a:lnTo>
                            <a:pt x="476" y="86"/>
                          </a:lnTo>
                          <a:close/>
                          <a:moveTo>
                            <a:pt x="219" y="269"/>
                          </a:moveTo>
                          <a:lnTo>
                            <a:pt x="222" y="232"/>
                          </a:lnTo>
                          <a:lnTo>
                            <a:pt x="228" y="202"/>
                          </a:lnTo>
                          <a:lnTo>
                            <a:pt x="218" y="187"/>
                          </a:lnTo>
                          <a:lnTo>
                            <a:pt x="203" y="185"/>
                          </a:lnTo>
                          <a:lnTo>
                            <a:pt x="196" y="172"/>
                          </a:lnTo>
                          <a:lnTo>
                            <a:pt x="193" y="156"/>
                          </a:lnTo>
                          <a:lnTo>
                            <a:pt x="185" y="156"/>
                          </a:lnTo>
                          <a:lnTo>
                            <a:pt x="173" y="147"/>
                          </a:lnTo>
                          <a:lnTo>
                            <a:pt x="182" y="127"/>
                          </a:lnTo>
                          <a:lnTo>
                            <a:pt x="166" y="116"/>
                          </a:lnTo>
                          <a:lnTo>
                            <a:pt x="154" y="97"/>
                          </a:lnTo>
                          <a:lnTo>
                            <a:pt x="136" y="81"/>
                          </a:lnTo>
                          <a:lnTo>
                            <a:pt x="114" y="80"/>
                          </a:lnTo>
                          <a:lnTo>
                            <a:pt x="94" y="55"/>
                          </a:lnTo>
                          <a:lnTo>
                            <a:pt x="82" y="44"/>
                          </a:lnTo>
                          <a:lnTo>
                            <a:pt x="65" y="29"/>
                          </a:lnTo>
                          <a:lnTo>
                            <a:pt x="45" y="5"/>
                          </a:lnTo>
                          <a:lnTo>
                            <a:pt x="13" y="1"/>
                          </a:lnTo>
                          <a:lnTo>
                            <a:pt x="0" y="0"/>
                          </a:lnTo>
                          <a:lnTo>
                            <a:pt x="1" y="12"/>
                          </a:lnTo>
                          <a:lnTo>
                            <a:pt x="24" y="38"/>
                          </a:lnTo>
                          <a:lnTo>
                            <a:pt x="41" y="51"/>
                          </a:lnTo>
                          <a:lnTo>
                            <a:pt x="52" y="71"/>
                          </a:lnTo>
                          <a:lnTo>
                            <a:pt x="71" y="86"/>
                          </a:lnTo>
                          <a:lnTo>
                            <a:pt x="80" y="105"/>
                          </a:lnTo>
                          <a:lnTo>
                            <a:pt x="85" y="126"/>
                          </a:lnTo>
                          <a:lnTo>
                            <a:pt x="104" y="145"/>
                          </a:lnTo>
                          <a:lnTo>
                            <a:pt x="119" y="179"/>
                          </a:lnTo>
                          <a:lnTo>
                            <a:pt x="129" y="197"/>
                          </a:lnTo>
                          <a:lnTo>
                            <a:pt x="145" y="216"/>
                          </a:lnTo>
                          <a:lnTo>
                            <a:pt x="153" y="230"/>
                          </a:lnTo>
                          <a:lnTo>
                            <a:pt x="179" y="250"/>
                          </a:lnTo>
                          <a:lnTo>
                            <a:pt x="196" y="269"/>
                          </a:lnTo>
                          <a:lnTo>
                            <a:pt x="219" y="269"/>
                          </a:lnTo>
                          <a:lnTo>
                            <a:pt x="219" y="269"/>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97" name="India">
                      <a:extLst>
                        <a:ext uri="{FF2B5EF4-FFF2-40B4-BE49-F238E27FC236}">
                          <a16:creationId xmlns:a16="http://schemas.microsoft.com/office/drawing/2014/main" id="{6B8756AD-CE5D-4B84-9F7D-39072E8FF5D4}"/>
                        </a:ext>
                      </a:extLst>
                    </p:cNvPr>
                    <p:cNvSpPr>
                      <a:spLocks/>
                    </p:cNvSpPr>
                    <p:nvPr/>
                  </p:nvSpPr>
                  <p:spPr bwMode="auto">
                    <a:xfrm>
                      <a:off x="6724632" y="3428557"/>
                      <a:ext cx="813647" cy="920448"/>
                    </a:xfrm>
                    <a:custGeom>
                      <a:avLst/>
                      <a:gdLst>
                        <a:gd name="T0" fmla="*/ 183 w 579"/>
                        <a:gd name="T1" fmla="*/ 95 h 655"/>
                        <a:gd name="T2" fmla="*/ 184 w 579"/>
                        <a:gd name="T3" fmla="*/ 60 h 655"/>
                        <a:gd name="T4" fmla="*/ 141 w 579"/>
                        <a:gd name="T5" fmla="*/ 0 h 655"/>
                        <a:gd name="T6" fmla="*/ 75 w 579"/>
                        <a:gd name="T7" fmla="*/ 18 h 655"/>
                        <a:gd name="T8" fmla="*/ 90 w 579"/>
                        <a:gd name="T9" fmla="*/ 66 h 655"/>
                        <a:gd name="T10" fmla="*/ 99 w 579"/>
                        <a:gd name="T11" fmla="*/ 108 h 655"/>
                        <a:gd name="T12" fmla="*/ 60 w 579"/>
                        <a:gd name="T13" fmla="*/ 180 h 655"/>
                        <a:gd name="T14" fmla="*/ 32 w 579"/>
                        <a:gd name="T15" fmla="*/ 214 h 655"/>
                        <a:gd name="T16" fmla="*/ 57 w 579"/>
                        <a:gd name="T17" fmla="*/ 265 h 655"/>
                        <a:gd name="T18" fmla="*/ 26 w 579"/>
                        <a:gd name="T19" fmla="*/ 301 h 655"/>
                        <a:gd name="T20" fmla="*/ 54 w 579"/>
                        <a:gd name="T21" fmla="*/ 348 h 655"/>
                        <a:gd name="T22" fmla="*/ 105 w 579"/>
                        <a:gd name="T23" fmla="*/ 359 h 655"/>
                        <a:gd name="T24" fmla="*/ 130 w 579"/>
                        <a:gd name="T25" fmla="*/ 464 h 655"/>
                        <a:gd name="T26" fmla="*/ 165 w 579"/>
                        <a:gd name="T27" fmla="*/ 541 h 655"/>
                        <a:gd name="T28" fmla="*/ 194 w 579"/>
                        <a:gd name="T29" fmla="*/ 599 h 655"/>
                        <a:gd name="T30" fmla="*/ 235 w 579"/>
                        <a:gd name="T31" fmla="*/ 648 h 655"/>
                        <a:gd name="T32" fmla="*/ 253 w 579"/>
                        <a:gd name="T33" fmla="*/ 617 h 655"/>
                        <a:gd name="T34" fmla="*/ 269 w 579"/>
                        <a:gd name="T35" fmla="*/ 558 h 655"/>
                        <a:gd name="T36" fmla="*/ 267 w 579"/>
                        <a:gd name="T37" fmla="*/ 485 h 655"/>
                        <a:gd name="T38" fmla="*/ 299 w 579"/>
                        <a:gd name="T39" fmla="*/ 457 h 655"/>
                        <a:gd name="T40" fmla="*/ 326 w 579"/>
                        <a:gd name="T41" fmla="*/ 424 h 655"/>
                        <a:gd name="T42" fmla="*/ 387 w 579"/>
                        <a:gd name="T43" fmla="*/ 365 h 655"/>
                        <a:gd name="T44" fmla="*/ 418 w 579"/>
                        <a:gd name="T45" fmla="*/ 328 h 655"/>
                        <a:gd name="T46" fmla="*/ 427 w 579"/>
                        <a:gd name="T47" fmla="*/ 300 h 655"/>
                        <a:gd name="T48" fmla="*/ 405 w 579"/>
                        <a:gd name="T49" fmla="*/ 262 h 655"/>
                        <a:gd name="T50" fmla="*/ 403 w 579"/>
                        <a:gd name="T51" fmla="*/ 232 h 655"/>
                        <a:gd name="T52" fmla="*/ 435 w 579"/>
                        <a:gd name="T53" fmla="*/ 227 h 655"/>
                        <a:gd name="T54" fmla="*/ 478 w 579"/>
                        <a:gd name="T55" fmla="*/ 247 h 655"/>
                        <a:gd name="T56" fmla="*/ 476 w 579"/>
                        <a:gd name="T57" fmla="*/ 272 h 655"/>
                        <a:gd name="T58" fmla="*/ 486 w 579"/>
                        <a:gd name="T59" fmla="*/ 283 h 655"/>
                        <a:gd name="T60" fmla="*/ 518 w 579"/>
                        <a:gd name="T61" fmla="*/ 315 h 655"/>
                        <a:gd name="T62" fmla="*/ 514 w 579"/>
                        <a:gd name="T63" fmla="*/ 272 h 655"/>
                        <a:gd name="T64" fmla="*/ 535 w 579"/>
                        <a:gd name="T65" fmla="*/ 246 h 655"/>
                        <a:gd name="T66" fmla="*/ 562 w 579"/>
                        <a:gd name="T67" fmla="*/ 196 h 655"/>
                        <a:gd name="T68" fmla="*/ 579 w 579"/>
                        <a:gd name="T69" fmla="*/ 181 h 655"/>
                        <a:gd name="T70" fmla="*/ 558 w 579"/>
                        <a:gd name="T71" fmla="*/ 159 h 655"/>
                        <a:gd name="T72" fmla="*/ 514 w 579"/>
                        <a:gd name="T73" fmla="*/ 149 h 655"/>
                        <a:gd name="T74" fmla="*/ 464 w 579"/>
                        <a:gd name="T75" fmla="*/ 184 h 655"/>
                        <a:gd name="T76" fmla="*/ 460 w 579"/>
                        <a:gd name="T77" fmla="*/ 207 h 655"/>
                        <a:gd name="T78" fmla="*/ 409 w 579"/>
                        <a:gd name="T79" fmla="*/ 200 h 655"/>
                        <a:gd name="T80" fmla="*/ 391 w 579"/>
                        <a:gd name="T81" fmla="*/ 181 h 655"/>
                        <a:gd name="T82" fmla="*/ 397 w 579"/>
                        <a:gd name="T83" fmla="*/ 216 h 655"/>
                        <a:gd name="T84" fmla="*/ 338 w 579"/>
                        <a:gd name="T85" fmla="*/ 208 h 655"/>
                        <a:gd name="T86" fmla="*/ 267 w 579"/>
                        <a:gd name="T87" fmla="*/ 180 h 655"/>
                        <a:gd name="T88" fmla="*/ 227 w 579"/>
                        <a:gd name="T89" fmla="*/ 138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9" h="655">
                          <a:moveTo>
                            <a:pt x="237" y="126"/>
                          </a:moveTo>
                          <a:lnTo>
                            <a:pt x="206" y="110"/>
                          </a:lnTo>
                          <a:lnTo>
                            <a:pt x="183" y="95"/>
                          </a:lnTo>
                          <a:lnTo>
                            <a:pt x="171" y="69"/>
                          </a:lnTo>
                          <a:lnTo>
                            <a:pt x="186" y="72"/>
                          </a:lnTo>
                          <a:lnTo>
                            <a:pt x="184" y="60"/>
                          </a:lnTo>
                          <a:lnTo>
                            <a:pt x="173" y="48"/>
                          </a:lnTo>
                          <a:lnTo>
                            <a:pt x="170" y="28"/>
                          </a:lnTo>
                          <a:lnTo>
                            <a:pt x="141" y="0"/>
                          </a:lnTo>
                          <a:lnTo>
                            <a:pt x="127" y="21"/>
                          </a:lnTo>
                          <a:lnTo>
                            <a:pt x="107" y="25"/>
                          </a:lnTo>
                          <a:lnTo>
                            <a:pt x="75" y="18"/>
                          </a:lnTo>
                          <a:lnTo>
                            <a:pt x="67" y="29"/>
                          </a:lnTo>
                          <a:lnTo>
                            <a:pt x="80" y="50"/>
                          </a:lnTo>
                          <a:lnTo>
                            <a:pt x="90" y="66"/>
                          </a:lnTo>
                          <a:lnTo>
                            <a:pt x="109" y="78"/>
                          </a:lnTo>
                          <a:lnTo>
                            <a:pt x="95" y="91"/>
                          </a:lnTo>
                          <a:lnTo>
                            <a:pt x="99" y="108"/>
                          </a:lnTo>
                          <a:lnTo>
                            <a:pt x="84" y="132"/>
                          </a:lnTo>
                          <a:lnTo>
                            <a:pt x="77" y="156"/>
                          </a:lnTo>
                          <a:lnTo>
                            <a:pt x="60" y="180"/>
                          </a:lnTo>
                          <a:lnTo>
                            <a:pt x="36" y="179"/>
                          </a:lnTo>
                          <a:lnTo>
                            <a:pt x="17" y="204"/>
                          </a:lnTo>
                          <a:lnTo>
                            <a:pt x="32" y="214"/>
                          </a:lnTo>
                          <a:lnTo>
                            <a:pt x="38" y="233"/>
                          </a:lnTo>
                          <a:lnTo>
                            <a:pt x="51" y="245"/>
                          </a:lnTo>
                          <a:lnTo>
                            <a:pt x="57" y="265"/>
                          </a:lnTo>
                          <a:lnTo>
                            <a:pt x="12" y="265"/>
                          </a:lnTo>
                          <a:lnTo>
                            <a:pt x="0" y="281"/>
                          </a:lnTo>
                          <a:lnTo>
                            <a:pt x="26" y="301"/>
                          </a:lnTo>
                          <a:lnTo>
                            <a:pt x="34" y="310"/>
                          </a:lnTo>
                          <a:lnTo>
                            <a:pt x="25" y="319"/>
                          </a:lnTo>
                          <a:lnTo>
                            <a:pt x="54" y="348"/>
                          </a:lnTo>
                          <a:lnTo>
                            <a:pt x="69" y="350"/>
                          </a:lnTo>
                          <a:lnTo>
                            <a:pt x="98" y="336"/>
                          </a:lnTo>
                          <a:lnTo>
                            <a:pt x="105" y="359"/>
                          </a:lnTo>
                          <a:lnTo>
                            <a:pt x="108" y="388"/>
                          </a:lnTo>
                          <a:lnTo>
                            <a:pt x="117" y="418"/>
                          </a:lnTo>
                          <a:lnTo>
                            <a:pt x="130" y="464"/>
                          </a:lnTo>
                          <a:lnTo>
                            <a:pt x="152" y="497"/>
                          </a:lnTo>
                          <a:lnTo>
                            <a:pt x="157" y="511"/>
                          </a:lnTo>
                          <a:lnTo>
                            <a:pt x="165" y="541"/>
                          </a:lnTo>
                          <a:lnTo>
                            <a:pt x="177" y="564"/>
                          </a:lnTo>
                          <a:lnTo>
                            <a:pt x="185" y="575"/>
                          </a:lnTo>
                          <a:lnTo>
                            <a:pt x="194" y="599"/>
                          </a:lnTo>
                          <a:lnTo>
                            <a:pt x="206" y="632"/>
                          </a:lnTo>
                          <a:lnTo>
                            <a:pt x="226" y="655"/>
                          </a:lnTo>
                          <a:lnTo>
                            <a:pt x="235" y="648"/>
                          </a:lnTo>
                          <a:lnTo>
                            <a:pt x="241" y="631"/>
                          </a:lnTo>
                          <a:lnTo>
                            <a:pt x="260" y="625"/>
                          </a:lnTo>
                          <a:lnTo>
                            <a:pt x="253" y="617"/>
                          </a:lnTo>
                          <a:lnTo>
                            <a:pt x="262" y="599"/>
                          </a:lnTo>
                          <a:lnTo>
                            <a:pt x="272" y="598"/>
                          </a:lnTo>
                          <a:lnTo>
                            <a:pt x="269" y="558"/>
                          </a:lnTo>
                          <a:lnTo>
                            <a:pt x="277" y="535"/>
                          </a:lnTo>
                          <a:lnTo>
                            <a:pt x="274" y="515"/>
                          </a:lnTo>
                          <a:lnTo>
                            <a:pt x="267" y="485"/>
                          </a:lnTo>
                          <a:lnTo>
                            <a:pt x="271" y="466"/>
                          </a:lnTo>
                          <a:lnTo>
                            <a:pt x="280" y="465"/>
                          </a:lnTo>
                          <a:lnTo>
                            <a:pt x="299" y="457"/>
                          </a:lnTo>
                          <a:lnTo>
                            <a:pt x="308" y="450"/>
                          </a:lnTo>
                          <a:lnTo>
                            <a:pt x="307" y="440"/>
                          </a:lnTo>
                          <a:lnTo>
                            <a:pt x="326" y="424"/>
                          </a:lnTo>
                          <a:lnTo>
                            <a:pt x="340" y="409"/>
                          </a:lnTo>
                          <a:lnTo>
                            <a:pt x="360" y="381"/>
                          </a:lnTo>
                          <a:lnTo>
                            <a:pt x="387" y="365"/>
                          </a:lnTo>
                          <a:lnTo>
                            <a:pt x="396" y="351"/>
                          </a:lnTo>
                          <a:lnTo>
                            <a:pt x="392" y="334"/>
                          </a:lnTo>
                          <a:lnTo>
                            <a:pt x="418" y="328"/>
                          </a:lnTo>
                          <a:lnTo>
                            <a:pt x="432" y="329"/>
                          </a:lnTo>
                          <a:lnTo>
                            <a:pt x="433" y="320"/>
                          </a:lnTo>
                          <a:lnTo>
                            <a:pt x="427" y="300"/>
                          </a:lnTo>
                          <a:lnTo>
                            <a:pt x="418" y="282"/>
                          </a:lnTo>
                          <a:lnTo>
                            <a:pt x="419" y="268"/>
                          </a:lnTo>
                          <a:lnTo>
                            <a:pt x="405" y="262"/>
                          </a:lnTo>
                          <a:lnTo>
                            <a:pt x="408" y="253"/>
                          </a:lnTo>
                          <a:lnTo>
                            <a:pt x="419" y="244"/>
                          </a:lnTo>
                          <a:lnTo>
                            <a:pt x="403" y="232"/>
                          </a:lnTo>
                          <a:lnTo>
                            <a:pt x="407" y="216"/>
                          </a:lnTo>
                          <a:lnTo>
                            <a:pt x="425" y="225"/>
                          </a:lnTo>
                          <a:lnTo>
                            <a:pt x="435" y="227"/>
                          </a:lnTo>
                          <a:lnTo>
                            <a:pt x="439" y="244"/>
                          </a:lnTo>
                          <a:lnTo>
                            <a:pt x="460" y="247"/>
                          </a:lnTo>
                          <a:lnTo>
                            <a:pt x="478" y="247"/>
                          </a:lnTo>
                          <a:lnTo>
                            <a:pt x="491" y="250"/>
                          </a:lnTo>
                          <a:lnTo>
                            <a:pt x="485" y="270"/>
                          </a:lnTo>
                          <a:lnTo>
                            <a:pt x="476" y="272"/>
                          </a:lnTo>
                          <a:lnTo>
                            <a:pt x="472" y="285"/>
                          </a:lnTo>
                          <a:lnTo>
                            <a:pt x="485" y="298"/>
                          </a:lnTo>
                          <a:lnTo>
                            <a:pt x="486" y="283"/>
                          </a:lnTo>
                          <a:lnTo>
                            <a:pt x="491" y="282"/>
                          </a:lnTo>
                          <a:lnTo>
                            <a:pt x="508" y="321"/>
                          </a:lnTo>
                          <a:lnTo>
                            <a:pt x="518" y="315"/>
                          </a:lnTo>
                          <a:lnTo>
                            <a:pt x="514" y="305"/>
                          </a:lnTo>
                          <a:lnTo>
                            <a:pt x="518" y="296"/>
                          </a:lnTo>
                          <a:lnTo>
                            <a:pt x="514" y="272"/>
                          </a:lnTo>
                          <a:lnTo>
                            <a:pt x="531" y="278"/>
                          </a:lnTo>
                          <a:lnTo>
                            <a:pt x="536" y="258"/>
                          </a:lnTo>
                          <a:lnTo>
                            <a:pt x="535" y="246"/>
                          </a:lnTo>
                          <a:lnTo>
                            <a:pt x="544" y="226"/>
                          </a:lnTo>
                          <a:lnTo>
                            <a:pt x="540" y="212"/>
                          </a:lnTo>
                          <a:lnTo>
                            <a:pt x="562" y="196"/>
                          </a:lnTo>
                          <a:lnTo>
                            <a:pt x="578" y="200"/>
                          </a:lnTo>
                          <a:lnTo>
                            <a:pt x="574" y="186"/>
                          </a:lnTo>
                          <a:lnTo>
                            <a:pt x="579" y="181"/>
                          </a:lnTo>
                          <a:lnTo>
                            <a:pt x="575" y="172"/>
                          </a:lnTo>
                          <a:lnTo>
                            <a:pt x="553" y="169"/>
                          </a:lnTo>
                          <a:lnTo>
                            <a:pt x="558" y="159"/>
                          </a:lnTo>
                          <a:lnTo>
                            <a:pt x="545" y="144"/>
                          </a:lnTo>
                          <a:lnTo>
                            <a:pt x="532" y="154"/>
                          </a:lnTo>
                          <a:lnTo>
                            <a:pt x="514" y="149"/>
                          </a:lnTo>
                          <a:lnTo>
                            <a:pt x="494" y="164"/>
                          </a:lnTo>
                          <a:lnTo>
                            <a:pt x="480" y="181"/>
                          </a:lnTo>
                          <a:lnTo>
                            <a:pt x="464" y="184"/>
                          </a:lnTo>
                          <a:lnTo>
                            <a:pt x="475" y="192"/>
                          </a:lnTo>
                          <a:lnTo>
                            <a:pt x="475" y="207"/>
                          </a:lnTo>
                          <a:lnTo>
                            <a:pt x="460" y="207"/>
                          </a:lnTo>
                          <a:lnTo>
                            <a:pt x="442" y="206"/>
                          </a:lnTo>
                          <a:lnTo>
                            <a:pt x="430" y="209"/>
                          </a:lnTo>
                          <a:lnTo>
                            <a:pt x="409" y="200"/>
                          </a:lnTo>
                          <a:lnTo>
                            <a:pt x="408" y="195"/>
                          </a:lnTo>
                          <a:lnTo>
                            <a:pt x="403" y="177"/>
                          </a:lnTo>
                          <a:lnTo>
                            <a:pt x="391" y="181"/>
                          </a:lnTo>
                          <a:lnTo>
                            <a:pt x="391" y="192"/>
                          </a:lnTo>
                          <a:lnTo>
                            <a:pt x="397" y="207"/>
                          </a:lnTo>
                          <a:lnTo>
                            <a:pt x="397" y="216"/>
                          </a:lnTo>
                          <a:lnTo>
                            <a:pt x="379" y="217"/>
                          </a:lnTo>
                          <a:lnTo>
                            <a:pt x="354" y="211"/>
                          </a:lnTo>
                          <a:lnTo>
                            <a:pt x="338" y="208"/>
                          </a:lnTo>
                          <a:lnTo>
                            <a:pt x="324" y="197"/>
                          </a:lnTo>
                          <a:lnTo>
                            <a:pt x="295" y="194"/>
                          </a:lnTo>
                          <a:lnTo>
                            <a:pt x="267" y="180"/>
                          </a:lnTo>
                          <a:lnTo>
                            <a:pt x="245" y="169"/>
                          </a:lnTo>
                          <a:lnTo>
                            <a:pt x="224" y="160"/>
                          </a:lnTo>
                          <a:lnTo>
                            <a:pt x="227" y="138"/>
                          </a:lnTo>
                          <a:lnTo>
                            <a:pt x="237" y="126"/>
                          </a:lnTo>
                          <a:lnTo>
                            <a:pt x="237" y="126"/>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98" name="Japan">
                      <a:extLst>
                        <a:ext uri="{FF2B5EF4-FFF2-40B4-BE49-F238E27FC236}">
                          <a16:creationId xmlns:a16="http://schemas.microsoft.com/office/drawing/2014/main" id="{190031CD-7355-4E3E-8F00-F7D689B08560}"/>
                        </a:ext>
                      </a:extLst>
                    </p:cNvPr>
                    <p:cNvSpPr>
                      <a:spLocks noEditPoints="1"/>
                    </p:cNvSpPr>
                    <p:nvPr/>
                  </p:nvSpPr>
                  <p:spPr bwMode="auto">
                    <a:xfrm>
                      <a:off x="8385653" y="3096915"/>
                      <a:ext cx="278242" cy="482006"/>
                    </a:xfrm>
                    <a:custGeom>
                      <a:avLst/>
                      <a:gdLst>
                        <a:gd name="T0" fmla="*/ 79 w 198"/>
                        <a:gd name="T1" fmla="*/ 263 h 343"/>
                        <a:gd name="T2" fmla="*/ 62 w 198"/>
                        <a:gd name="T3" fmla="*/ 271 h 343"/>
                        <a:gd name="T4" fmla="*/ 62 w 198"/>
                        <a:gd name="T5" fmla="*/ 296 h 343"/>
                        <a:gd name="T6" fmla="*/ 77 w 198"/>
                        <a:gd name="T7" fmla="*/ 289 h 343"/>
                        <a:gd name="T8" fmla="*/ 96 w 198"/>
                        <a:gd name="T9" fmla="*/ 291 h 343"/>
                        <a:gd name="T10" fmla="*/ 96 w 198"/>
                        <a:gd name="T11" fmla="*/ 269 h 343"/>
                        <a:gd name="T12" fmla="*/ 187 w 198"/>
                        <a:gd name="T13" fmla="*/ 196 h 343"/>
                        <a:gd name="T14" fmla="*/ 178 w 198"/>
                        <a:gd name="T15" fmla="*/ 148 h 343"/>
                        <a:gd name="T16" fmla="*/ 138 w 198"/>
                        <a:gd name="T17" fmla="*/ 95 h 343"/>
                        <a:gd name="T18" fmla="*/ 120 w 198"/>
                        <a:gd name="T19" fmla="*/ 115 h 343"/>
                        <a:gd name="T20" fmla="*/ 143 w 198"/>
                        <a:gd name="T21" fmla="*/ 171 h 343"/>
                        <a:gd name="T22" fmla="*/ 120 w 198"/>
                        <a:gd name="T23" fmla="*/ 205 h 343"/>
                        <a:gd name="T24" fmla="*/ 101 w 198"/>
                        <a:gd name="T25" fmla="*/ 235 h 343"/>
                        <a:gd name="T26" fmla="*/ 41 w 198"/>
                        <a:gd name="T27" fmla="*/ 238 h 343"/>
                        <a:gd name="T28" fmla="*/ 20 w 198"/>
                        <a:gd name="T29" fmla="*/ 267 h 343"/>
                        <a:gd name="T30" fmla="*/ 0 w 198"/>
                        <a:gd name="T31" fmla="*/ 289 h 343"/>
                        <a:gd name="T32" fmla="*/ 30 w 198"/>
                        <a:gd name="T33" fmla="*/ 312 h 343"/>
                        <a:gd name="T34" fmla="*/ 47 w 198"/>
                        <a:gd name="T35" fmla="*/ 343 h 343"/>
                        <a:gd name="T36" fmla="*/ 53 w 198"/>
                        <a:gd name="T37" fmla="*/ 292 h 343"/>
                        <a:gd name="T38" fmla="*/ 49 w 198"/>
                        <a:gd name="T39" fmla="*/ 275 h 343"/>
                        <a:gd name="T40" fmla="*/ 99 w 198"/>
                        <a:gd name="T41" fmla="*/ 258 h 343"/>
                        <a:gd name="T42" fmla="*/ 125 w 198"/>
                        <a:gd name="T43" fmla="*/ 285 h 343"/>
                        <a:gd name="T44" fmla="*/ 176 w 198"/>
                        <a:gd name="T45" fmla="*/ 256 h 343"/>
                        <a:gd name="T46" fmla="*/ 198 w 198"/>
                        <a:gd name="T47" fmla="*/ 228 h 343"/>
                        <a:gd name="T48" fmla="*/ 187 w 198"/>
                        <a:gd name="T49" fmla="*/ 196 h 343"/>
                        <a:gd name="T50" fmla="*/ 142 w 198"/>
                        <a:gd name="T51" fmla="*/ 32 h 343"/>
                        <a:gd name="T52" fmla="*/ 84 w 198"/>
                        <a:gd name="T53" fmla="*/ 0 h 343"/>
                        <a:gd name="T54" fmla="*/ 107 w 198"/>
                        <a:gd name="T55" fmla="*/ 50 h 343"/>
                        <a:gd name="T56" fmla="*/ 90 w 198"/>
                        <a:gd name="T57" fmla="*/ 68 h 343"/>
                        <a:gd name="T58" fmla="*/ 128 w 198"/>
                        <a:gd name="T59" fmla="*/ 92 h 343"/>
                        <a:gd name="T60" fmla="*/ 163 w 198"/>
                        <a:gd name="T61" fmla="*/ 81 h 343"/>
                        <a:gd name="T62" fmla="*/ 188 w 198"/>
                        <a:gd name="T63" fmla="*/ 52 h 343"/>
                        <a:gd name="T64" fmla="*/ 159 w 198"/>
                        <a:gd name="T65" fmla="*/ 36 h 343"/>
                        <a:gd name="T66" fmla="*/ 142 w 198"/>
                        <a:gd name="T67" fmla="*/ 3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8" h="343">
                          <a:moveTo>
                            <a:pt x="96" y="269"/>
                          </a:moveTo>
                          <a:lnTo>
                            <a:pt x="79" y="263"/>
                          </a:lnTo>
                          <a:lnTo>
                            <a:pt x="75" y="274"/>
                          </a:lnTo>
                          <a:lnTo>
                            <a:pt x="62" y="271"/>
                          </a:lnTo>
                          <a:lnTo>
                            <a:pt x="57" y="285"/>
                          </a:lnTo>
                          <a:lnTo>
                            <a:pt x="62" y="296"/>
                          </a:lnTo>
                          <a:lnTo>
                            <a:pt x="78" y="303"/>
                          </a:lnTo>
                          <a:lnTo>
                            <a:pt x="77" y="289"/>
                          </a:lnTo>
                          <a:lnTo>
                            <a:pt x="85" y="284"/>
                          </a:lnTo>
                          <a:lnTo>
                            <a:pt x="96" y="291"/>
                          </a:lnTo>
                          <a:lnTo>
                            <a:pt x="101" y="276"/>
                          </a:lnTo>
                          <a:lnTo>
                            <a:pt x="96" y="269"/>
                          </a:lnTo>
                          <a:lnTo>
                            <a:pt x="96" y="269"/>
                          </a:lnTo>
                          <a:close/>
                          <a:moveTo>
                            <a:pt x="187" y="196"/>
                          </a:moveTo>
                          <a:lnTo>
                            <a:pt x="173" y="172"/>
                          </a:lnTo>
                          <a:lnTo>
                            <a:pt x="178" y="148"/>
                          </a:lnTo>
                          <a:lnTo>
                            <a:pt x="167" y="128"/>
                          </a:lnTo>
                          <a:lnTo>
                            <a:pt x="138" y="95"/>
                          </a:lnTo>
                          <a:lnTo>
                            <a:pt x="120" y="100"/>
                          </a:lnTo>
                          <a:lnTo>
                            <a:pt x="120" y="115"/>
                          </a:lnTo>
                          <a:lnTo>
                            <a:pt x="139" y="141"/>
                          </a:lnTo>
                          <a:lnTo>
                            <a:pt x="143" y="171"/>
                          </a:lnTo>
                          <a:lnTo>
                            <a:pt x="137" y="180"/>
                          </a:lnTo>
                          <a:lnTo>
                            <a:pt x="120" y="205"/>
                          </a:lnTo>
                          <a:lnTo>
                            <a:pt x="101" y="192"/>
                          </a:lnTo>
                          <a:lnTo>
                            <a:pt x="101" y="235"/>
                          </a:lnTo>
                          <a:lnTo>
                            <a:pt x="78" y="231"/>
                          </a:lnTo>
                          <a:lnTo>
                            <a:pt x="41" y="238"/>
                          </a:lnTo>
                          <a:lnTo>
                            <a:pt x="35" y="254"/>
                          </a:lnTo>
                          <a:lnTo>
                            <a:pt x="20" y="267"/>
                          </a:lnTo>
                          <a:lnTo>
                            <a:pt x="16" y="282"/>
                          </a:lnTo>
                          <a:lnTo>
                            <a:pt x="0" y="289"/>
                          </a:lnTo>
                          <a:lnTo>
                            <a:pt x="15" y="305"/>
                          </a:lnTo>
                          <a:lnTo>
                            <a:pt x="30" y="312"/>
                          </a:lnTo>
                          <a:lnTo>
                            <a:pt x="34" y="333"/>
                          </a:lnTo>
                          <a:lnTo>
                            <a:pt x="47" y="343"/>
                          </a:lnTo>
                          <a:lnTo>
                            <a:pt x="56" y="332"/>
                          </a:lnTo>
                          <a:lnTo>
                            <a:pt x="53" y="292"/>
                          </a:lnTo>
                          <a:lnTo>
                            <a:pt x="25" y="275"/>
                          </a:lnTo>
                          <a:lnTo>
                            <a:pt x="49" y="275"/>
                          </a:lnTo>
                          <a:lnTo>
                            <a:pt x="67" y="263"/>
                          </a:lnTo>
                          <a:lnTo>
                            <a:pt x="99" y="258"/>
                          </a:lnTo>
                          <a:lnTo>
                            <a:pt x="109" y="276"/>
                          </a:lnTo>
                          <a:lnTo>
                            <a:pt x="125" y="285"/>
                          </a:lnTo>
                          <a:lnTo>
                            <a:pt x="142" y="258"/>
                          </a:lnTo>
                          <a:lnTo>
                            <a:pt x="176" y="256"/>
                          </a:lnTo>
                          <a:lnTo>
                            <a:pt x="196" y="245"/>
                          </a:lnTo>
                          <a:lnTo>
                            <a:pt x="198" y="228"/>
                          </a:lnTo>
                          <a:lnTo>
                            <a:pt x="189" y="216"/>
                          </a:lnTo>
                          <a:lnTo>
                            <a:pt x="187" y="196"/>
                          </a:lnTo>
                          <a:lnTo>
                            <a:pt x="187" y="196"/>
                          </a:lnTo>
                          <a:close/>
                          <a:moveTo>
                            <a:pt x="142" y="32"/>
                          </a:moveTo>
                          <a:lnTo>
                            <a:pt x="123" y="23"/>
                          </a:lnTo>
                          <a:lnTo>
                            <a:pt x="84" y="0"/>
                          </a:lnTo>
                          <a:lnTo>
                            <a:pt x="91" y="18"/>
                          </a:lnTo>
                          <a:lnTo>
                            <a:pt x="107" y="50"/>
                          </a:lnTo>
                          <a:lnTo>
                            <a:pt x="88" y="50"/>
                          </a:lnTo>
                          <a:lnTo>
                            <a:pt x="90" y="68"/>
                          </a:lnTo>
                          <a:lnTo>
                            <a:pt x="107" y="92"/>
                          </a:lnTo>
                          <a:lnTo>
                            <a:pt x="128" y="92"/>
                          </a:lnTo>
                          <a:lnTo>
                            <a:pt x="123" y="65"/>
                          </a:lnTo>
                          <a:lnTo>
                            <a:pt x="163" y="81"/>
                          </a:lnTo>
                          <a:lnTo>
                            <a:pt x="165" y="59"/>
                          </a:lnTo>
                          <a:lnTo>
                            <a:pt x="188" y="52"/>
                          </a:lnTo>
                          <a:lnTo>
                            <a:pt x="166" y="26"/>
                          </a:lnTo>
                          <a:lnTo>
                            <a:pt x="159" y="36"/>
                          </a:lnTo>
                          <a:lnTo>
                            <a:pt x="142" y="32"/>
                          </a:lnTo>
                          <a:lnTo>
                            <a:pt x="142" y="32"/>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99" name="Kyrgyzstan">
                      <a:extLst>
                        <a:ext uri="{FF2B5EF4-FFF2-40B4-BE49-F238E27FC236}">
                          <a16:creationId xmlns:a16="http://schemas.microsoft.com/office/drawing/2014/main" id="{3A7FDF5B-DD52-416B-A533-0049C1B426D7}"/>
                        </a:ext>
                      </a:extLst>
                    </p:cNvPr>
                    <p:cNvSpPr>
                      <a:spLocks/>
                    </p:cNvSpPr>
                    <p:nvPr/>
                  </p:nvSpPr>
                  <p:spPr bwMode="auto">
                    <a:xfrm>
                      <a:off x="6652963" y="3168583"/>
                      <a:ext cx="265594" cy="132095"/>
                    </a:xfrm>
                    <a:custGeom>
                      <a:avLst/>
                      <a:gdLst>
                        <a:gd name="T0" fmla="*/ 189 w 189"/>
                        <a:gd name="T1" fmla="*/ 22 h 94"/>
                        <a:gd name="T2" fmla="*/ 175 w 189"/>
                        <a:gd name="T3" fmla="*/ 19 h 94"/>
                        <a:gd name="T4" fmla="*/ 163 w 189"/>
                        <a:gd name="T5" fmla="*/ 11 h 94"/>
                        <a:gd name="T6" fmla="*/ 133 w 189"/>
                        <a:gd name="T7" fmla="*/ 9 h 94"/>
                        <a:gd name="T8" fmla="*/ 102 w 189"/>
                        <a:gd name="T9" fmla="*/ 8 h 94"/>
                        <a:gd name="T10" fmla="*/ 96 w 189"/>
                        <a:gd name="T11" fmla="*/ 11 h 94"/>
                        <a:gd name="T12" fmla="*/ 65 w 189"/>
                        <a:gd name="T13" fmla="*/ 0 h 94"/>
                        <a:gd name="T14" fmla="*/ 56 w 189"/>
                        <a:gd name="T15" fmla="*/ 5 h 94"/>
                        <a:gd name="T16" fmla="*/ 58 w 189"/>
                        <a:gd name="T17" fmla="*/ 19 h 94"/>
                        <a:gd name="T18" fmla="*/ 24 w 189"/>
                        <a:gd name="T19" fmla="*/ 11 h 94"/>
                        <a:gd name="T20" fmla="*/ 12 w 189"/>
                        <a:gd name="T21" fmla="*/ 14 h 94"/>
                        <a:gd name="T22" fmla="*/ 11 w 189"/>
                        <a:gd name="T23" fmla="*/ 24 h 94"/>
                        <a:gd name="T24" fmla="*/ 18 w 189"/>
                        <a:gd name="T25" fmla="*/ 27 h 94"/>
                        <a:gd name="T26" fmla="*/ 6 w 189"/>
                        <a:gd name="T27" fmla="*/ 41 h 94"/>
                        <a:gd name="T28" fmla="*/ 23 w 189"/>
                        <a:gd name="T29" fmla="*/ 50 h 94"/>
                        <a:gd name="T30" fmla="*/ 35 w 189"/>
                        <a:gd name="T31" fmla="*/ 44 h 94"/>
                        <a:gd name="T32" fmla="*/ 62 w 189"/>
                        <a:gd name="T33" fmla="*/ 56 h 94"/>
                        <a:gd name="T34" fmla="*/ 43 w 189"/>
                        <a:gd name="T35" fmla="*/ 73 h 94"/>
                        <a:gd name="T36" fmla="*/ 27 w 189"/>
                        <a:gd name="T37" fmla="*/ 71 h 94"/>
                        <a:gd name="T38" fmla="*/ 22 w 189"/>
                        <a:gd name="T39" fmla="*/ 79 h 94"/>
                        <a:gd name="T40" fmla="*/ 0 w 189"/>
                        <a:gd name="T41" fmla="*/ 74 h 94"/>
                        <a:gd name="T42" fmla="*/ 3 w 189"/>
                        <a:gd name="T43" fmla="*/ 88 h 94"/>
                        <a:gd name="T44" fmla="*/ 22 w 189"/>
                        <a:gd name="T45" fmla="*/ 86 h 94"/>
                        <a:gd name="T46" fmla="*/ 49 w 189"/>
                        <a:gd name="T47" fmla="*/ 94 h 94"/>
                        <a:gd name="T48" fmla="*/ 85 w 189"/>
                        <a:gd name="T49" fmla="*/ 91 h 94"/>
                        <a:gd name="T50" fmla="*/ 89 w 189"/>
                        <a:gd name="T51" fmla="*/ 85 h 94"/>
                        <a:gd name="T52" fmla="*/ 84 w 189"/>
                        <a:gd name="T53" fmla="*/ 80 h 94"/>
                        <a:gd name="T54" fmla="*/ 99 w 189"/>
                        <a:gd name="T55" fmla="*/ 69 h 94"/>
                        <a:gd name="T56" fmla="*/ 111 w 189"/>
                        <a:gd name="T57" fmla="*/ 64 h 94"/>
                        <a:gd name="T58" fmla="*/ 132 w 189"/>
                        <a:gd name="T59" fmla="*/ 67 h 94"/>
                        <a:gd name="T60" fmla="*/ 134 w 189"/>
                        <a:gd name="T61" fmla="*/ 52 h 94"/>
                        <a:gd name="T62" fmla="*/ 159 w 189"/>
                        <a:gd name="T63" fmla="*/ 49 h 94"/>
                        <a:gd name="T64" fmla="*/ 162 w 189"/>
                        <a:gd name="T65" fmla="*/ 41 h 94"/>
                        <a:gd name="T66" fmla="*/ 188 w 189"/>
                        <a:gd name="T67" fmla="*/ 27 h 94"/>
                        <a:gd name="T68" fmla="*/ 189 w 189"/>
                        <a:gd name="T69" fmla="*/ 22 h 94"/>
                        <a:gd name="T70" fmla="*/ 189 w 189"/>
                        <a:gd name="T71" fmla="*/ 2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9" h="94">
                          <a:moveTo>
                            <a:pt x="189" y="22"/>
                          </a:moveTo>
                          <a:lnTo>
                            <a:pt x="175" y="19"/>
                          </a:lnTo>
                          <a:lnTo>
                            <a:pt x="163" y="11"/>
                          </a:lnTo>
                          <a:lnTo>
                            <a:pt x="133" y="9"/>
                          </a:lnTo>
                          <a:lnTo>
                            <a:pt x="102" y="8"/>
                          </a:lnTo>
                          <a:lnTo>
                            <a:pt x="96" y="11"/>
                          </a:lnTo>
                          <a:lnTo>
                            <a:pt x="65" y="0"/>
                          </a:lnTo>
                          <a:lnTo>
                            <a:pt x="56" y="5"/>
                          </a:lnTo>
                          <a:lnTo>
                            <a:pt x="58" y="19"/>
                          </a:lnTo>
                          <a:lnTo>
                            <a:pt x="24" y="11"/>
                          </a:lnTo>
                          <a:lnTo>
                            <a:pt x="12" y="14"/>
                          </a:lnTo>
                          <a:lnTo>
                            <a:pt x="11" y="24"/>
                          </a:lnTo>
                          <a:lnTo>
                            <a:pt x="18" y="27"/>
                          </a:lnTo>
                          <a:lnTo>
                            <a:pt x="6" y="41"/>
                          </a:lnTo>
                          <a:lnTo>
                            <a:pt x="23" y="50"/>
                          </a:lnTo>
                          <a:lnTo>
                            <a:pt x="35" y="44"/>
                          </a:lnTo>
                          <a:lnTo>
                            <a:pt x="62" y="56"/>
                          </a:lnTo>
                          <a:lnTo>
                            <a:pt x="43" y="73"/>
                          </a:lnTo>
                          <a:lnTo>
                            <a:pt x="27" y="71"/>
                          </a:lnTo>
                          <a:lnTo>
                            <a:pt x="22" y="79"/>
                          </a:lnTo>
                          <a:lnTo>
                            <a:pt x="0" y="74"/>
                          </a:lnTo>
                          <a:lnTo>
                            <a:pt x="3" y="88"/>
                          </a:lnTo>
                          <a:lnTo>
                            <a:pt x="22" y="86"/>
                          </a:lnTo>
                          <a:lnTo>
                            <a:pt x="49" y="94"/>
                          </a:lnTo>
                          <a:lnTo>
                            <a:pt x="85" y="91"/>
                          </a:lnTo>
                          <a:lnTo>
                            <a:pt x="89" y="85"/>
                          </a:lnTo>
                          <a:lnTo>
                            <a:pt x="84" y="80"/>
                          </a:lnTo>
                          <a:lnTo>
                            <a:pt x="99" y="69"/>
                          </a:lnTo>
                          <a:lnTo>
                            <a:pt x="111" y="64"/>
                          </a:lnTo>
                          <a:lnTo>
                            <a:pt x="132" y="67"/>
                          </a:lnTo>
                          <a:lnTo>
                            <a:pt x="134" y="52"/>
                          </a:lnTo>
                          <a:lnTo>
                            <a:pt x="159" y="49"/>
                          </a:lnTo>
                          <a:lnTo>
                            <a:pt x="162" y="41"/>
                          </a:lnTo>
                          <a:lnTo>
                            <a:pt x="188" y="27"/>
                          </a:lnTo>
                          <a:lnTo>
                            <a:pt x="189" y="22"/>
                          </a:lnTo>
                          <a:lnTo>
                            <a:pt x="189" y="22"/>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00" name="Cambodia">
                      <a:extLst>
                        <a:ext uri="{FF2B5EF4-FFF2-40B4-BE49-F238E27FC236}">
                          <a16:creationId xmlns:a16="http://schemas.microsoft.com/office/drawing/2014/main" id="{D1548332-923E-487C-ABDD-791828AAC9BD}"/>
                        </a:ext>
                      </a:extLst>
                    </p:cNvPr>
                    <p:cNvSpPr>
                      <a:spLocks/>
                    </p:cNvSpPr>
                    <p:nvPr/>
                  </p:nvSpPr>
                  <p:spPr bwMode="auto">
                    <a:xfrm>
                      <a:off x="7757500" y="4128378"/>
                      <a:ext cx="154579" cy="136311"/>
                    </a:xfrm>
                    <a:custGeom>
                      <a:avLst/>
                      <a:gdLst>
                        <a:gd name="T0" fmla="*/ 103 w 110"/>
                        <a:gd name="T1" fmla="*/ 8 h 97"/>
                        <a:gd name="T2" fmla="*/ 83 w 110"/>
                        <a:gd name="T3" fmla="*/ 0 h 97"/>
                        <a:gd name="T4" fmla="*/ 76 w 110"/>
                        <a:gd name="T5" fmla="*/ 16 h 97"/>
                        <a:gd name="T6" fmla="*/ 58 w 110"/>
                        <a:gd name="T7" fmla="*/ 7 h 97"/>
                        <a:gd name="T8" fmla="*/ 38 w 110"/>
                        <a:gd name="T9" fmla="*/ 4 h 97"/>
                        <a:gd name="T10" fmla="*/ 11 w 110"/>
                        <a:gd name="T11" fmla="*/ 8 h 97"/>
                        <a:gd name="T12" fmla="*/ 0 w 110"/>
                        <a:gd name="T13" fmla="*/ 28 h 97"/>
                        <a:gd name="T14" fmla="*/ 8 w 110"/>
                        <a:gd name="T15" fmla="*/ 56 h 97"/>
                        <a:gd name="T16" fmla="*/ 21 w 110"/>
                        <a:gd name="T17" fmla="*/ 81 h 97"/>
                        <a:gd name="T18" fmla="*/ 31 w 110"/>
                        <a:gd name="T19" fmla="*/ 93 h 97"/>
                        <a:gd name="T20" fmla="*/ 48 w 110"/>
                        <a:gd name="T21" fmla="*/ 97 h 97"/>
                        <a:gd name="T22" fmla="*/ 65 w 110"/>
                        <a:gd name="T23" fmla="*/ 88 h 97"/>
                        <a:gd name="T24" fmla="*/ 87 w 110"/>
                        <a:gd name="T25" fmla="*/ 86 h 97"/>
                        <a:gd name="T26" fmla="*/ 77 w 110"/>
                        <a:gd name="T27" fmla="*/ 71 h 97"/>
                        <a:gd name="T28" fmla="*/ 110 w 110"/>
                        <a:gd name="T29" fmla="*/ 53 h 97"/>
                        <a:gd name="T30" fmla="*/ 109 w 110"/>
                        <a:gd name="T31" fmla="*/ 24 h 97"/>
                        <a:gd name="T32" fmla="*/ 103 w 110"/>
                        <a:gd name="T33" fmla="*/ 8 h 97"/>
                        <a:gd name="T34" fmla="*/ 103 w 110"/>
                        <a:gd name="T35"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97">
                          <a:moveTo>
                            <a:pt x="103" y="8"/>
                          </a:moveTo>
                          <a:lnTo>
                            <a:pt x="83" y="0"/>
                          </a:lnTo>
                          <a:lnTo>
                            <a:pt x="76" y="16"/>
                          </a:lnTo>
                          <a:lnTo>
                            <a:pt x="58" y="7"/>
                          </a:lnTo>
                          <a:lnTo>
                            <a:pt x="38" y="4"/>
                          </a:lnTo>
                          <a:lnTo>
                            <a:pt x="11" y="8"/>
                          </a:lnTo>
                          <a:lnTo>
                            <a:pt x="0" y="28"/>
                          </a:lnTo>
                          <a:lnTo>
                            <a:pt x="8" y="56"/>
                          </a:lnTo>
                          <a:lnTo>
                            <a:pt x="21" y="81"/>
                          </a:lnTo>
                          <a:lnTo>
                            <a:pt x="31" y="93"/>
                          </a:lnTo>
                          <a:lnTo>
                            <a:pt x="48" y="97"/>
                          </a:lnTo>
                          <a:lnTo>
                            <a:pt x="65" y="88"/>
                          </a:lnTo>
                          <a:lnTo>
                            <a:pt x="87" y="86"/>
                          </a:lnTo>
                          <a:lnTo>
                            <a:pt x="77" y="71"/>
                          </a:lnTo>
                          <a:lnTo>
                            <a:pt x="110" y="53"/>
                          </a:lnTo>
                          <a:lnTo>
                            <a:pt x="109" y="24"/>
                          </a:lnTo>
                          <a:lnTo>
                            <a:pt x="103" y="8"/>
                          </a:lnTo>
                          <a:lnTo>
                            <a:pt x="103" y="8"/>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01" name="South Korea">
                      <a:extLst>
                        <a:ext uri="{FF2B5EF4-FFF2-40B4-BE49-F238E27FC236}">
                          <a16:creationId xmlns:a16="http://schemas.microsoft.com/office/drawing/2014/main" id="{22AE2601-7912-4ED5-B948-C9430D997C00}"/>
                        </a:ext>
                      </a:extLst>
                    </p:cNvPr>
                    <p:cNvSpPr>
                      <a:spLocks/>
                    </p:cNvSpPr>
                    <p:nvPr/>
                  </p:nvSpPr>
                  <p:spPr bwMode="auto">
                    <a:xfrm>
                      <a:off x="8229668" y="3323162"/>
                      <a:ext cx="125068" cy="143337"/>
                    </a:xfrm>
                    <a:custGeom>
                      <a:avLst/>
                      <a:gdLst>
                        <a:gd name="T0" fmla="*/ 0 w 89"/>
                        <a:gd name="T1" fmla="*/ 21 h 102"/>
                        <a:gd name="T2" fmla="*/ 24 w 89"/>
                        <a:gd name="T3" fmla="*/ 42 h 102"/>
                        <a:gd name="T4" fmla="*/ 10 w 89"/>
                        <a:gd name="T5" fmla="*/ 45 h 102"/>
                        <a:gd name="T6" fmla="*/ 30 w 89"/>
                        <a:gd name="T7" fmla="*/ 71 h 102"/>
                        <a:gd name="T8" fmla="*/ 35 w 89"/>
                        <a:gd name="T9" fmla="*/ 89 h 102"/>
                        <a:gd name="T10" fmla="*/ 42 w 89"/>
                        <a:gd name="T11" fmla="*/ 102 h 102"/>
                        <a:gd name="T12" fmla="*/ 59 w 89"/>
                        <a:gd name="T13" fmla="*/ 100 h 102"/>
                        <a:gd name="T14" fmla="*/ 71 w 89"/>
                        <a:gd name="T15" fmla="*/ 90 h 102"/>
                        <a:gd name="T16" fmla="*/ 87 w 89"/>
                        <a:gd name="T17" fmla="*/ 86 h 102"/>
                        <a:gd name="T18" fmla="*/ 89 w 89"/>
                        <a:gd name="T19" fmla="*/ 72 h 102"/>
                        <a:gd name="T20" fmla="*/ 76 w 89"/>
                        <a:gd name="T21" fmla="*/ 44 h 102"/>
                        <a:gd name="T22" fmla="*/ 64 w 89"/>
                        <a:gd name="T23" fmla="*/ 29 h 102"/>
                        <a:gd name="T24" fmla="*/ 33 w 89"/>
                        <a:gd name="T25" fmla="*/ 0 h 102"/>
                        <a:gd name="T26" fmla="*/ 33 w 89"/>
                        <a:gd name="T27" fmla="*/ 6 h 102"/>
                        <a:gd name="T28" fmla="*/ 25 w 89"/>
                        <a:gd name="T29" fmla="*/ 7 h 102"/>
                        <a:gd name="T30" fmla="*/ 12 w 89"/>
                        <a:gd name="T31" fmla="*/ 9 h 102"/>
                        <a:gd name="T32" fmla="*/ 10 w 89"/>
                        <a:gd name="T33" fmla="*/ 19 h 102"/>
                        <a:gd name="T34" fmla="*/ 1 w 89"/>
                        <a:gd name="T35" fmla="*/ 18 h 102"/>
                        <a:gd name="T36" fmla="*/ 0 w 89"/>
                        <a:gd name="T37" fmla="*/ 21 h 102"/>
                        <a:gd name="T38" fmla="*/ 0 w 89"/>
                        <a:gd name="T39" fmla="*/ 2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02">
                          <a:moveTo>
                            <a:pt x="0" y="21"/>
                          </a:moveTo>
                          <a:lnTo>
                            <a:pt x="24" y="42"/>
                          </a:lnTo>
                          <a:lnTo>
                            <a:pt x="10" y="45"/>
                          </a:lnTo>
                          <a:lnTo>
                            <a:pt x="30" y="71"/>
                          </a:lnTo>
                          <a:lnTo>
                            <a:pt x="35" y="89"/>
                          </a:lnTo>
                          <a:lnTo>
                            <a:pt x="42" y="102"/>
                          </a:lnTo>
                          <a:lnTo>
                            <a:pt x="59" y="100"/>
                          </a:lnTo>
                          <a:lnTo>
                            <a:pt x="71" y="90"/>
                          </a:lnTo>
                          <a:lnTo>
                            <a:pt x="87" y="86"/>
                          </a:lnTo>
                          <a:lnTo>
                            <a:pt x="89" y="72"/>
                          </a:lnTo>
                          <a:lnTo>
                            <a:pt x="76" y="44"/>
                          </a:lnTo>
                          <a:lnTo>
                            <a:pt x="64" y="29"/>
                          </a:lnTo>
                          <a:lnTo>
                            <a:pt x="33" y="0"/>
                          </a:lnTo>
                          <a:lnTo>
                            <a:pt x="33" y="6"/>
                          </a:lnTo>
                          <a:lnTo>
                            <a:pt x="25" y="7"/>
                          </a:lnTo>
                          <a:lnTo>
                            <a:pt x="12" y="9"/>
                          </a:lnTo>
                          <a:lnTo>
                            <a:pt x="10" y="19"/>
                          </a:lnTo>
                          <a:lnTo>
                            <a:pt x="1" y="18"/>
                          </a:lnTo>
                          <a:lnTo>
                            <a:pt x="0" y="21"/>
                          </a:lnTo>
                          <a:lnTo>
                            <a:pt x="0" y="21"/>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02" name="Laos">
                      <a:extLst>
                        <a:ext uri="{FF2B5EF4-FFF2-40B4-BE49-F238E27FC236}">
                          <a16:creationId xmlns:a16="http://schemas.microsoft.com/office/drawing/2014/main" id="{EC9D9144-A37A-4D14-9207-4CC7AF227992}"/>
                        </a:ext>
                      </a:extLst>
                    </p:cNvPr>
                    <p:cNvSpPr>
                      <a:spLocks/>
                    </p:cNvSpPr>
                    <p:nvPr/>
                  </p:nvSpPr>
                  <p:spPr bwMode="auto">
                    <a:xfrm>
                      <a:off x="7661942" y="3864189"/>
                      <a:ext cx="241705" cy="286674"/>
                    </a:xfrm>
                    <a:custGeom>
                      <a:avLst/>
                      <a:gdLst>
                        <a:gd name="T0" fmla="*/ 171 w 172"/>
                        <a:gd name="T1" fmla="*/ 196 h 204"/>
                        <a:gd name="T2" fmla="*/ 172 w 172"/>
                        <a:gd name="T3" fmla="*/ 173 h 204"/>
                        <a:gd name="T4" fmla="*/ 164 w 172"/>
                        <a:gd name="T5" fmla="*/ 156 h 204"/>
                        <a:gd name="T6" fmla="*/ 146 w 172"/>
                        <a:gd name="T7" fmla="*/ 139 h 204"/>
                        <a:gd name="T8" fmla="*/ 131 w 172"/>
                        <a:gd name="T9" fmla="*/ 119 h 204"/>
                        <a:gd name="T10" fmla="*/ 109 w 172"/>
                        <a:gd name="T11" fmla="*/ 91 h 204"/>
                        <a:gd name="T12" fmla="*/ 82 w 172"/>
                        <a:gd name="T13" fmla="*/ 76 h 204"/>
                        <a:gd name="T14" fmla="*/ 87 w 172"/>
                        <a:gd name="T15" fmla="*/ 67 h 204"/>
                        <a:gd name="T16" fmla="*/ 99 w 172"/>
                        <a:gd name="T17" fmla="*/ 61 h 204"/>
                        <a:gd name="T18" fmla="*/ 88 w 172"/>
                        <a:gd name="T19" fmla="*/ 40 h 204"/>
                        <a:gd name="T20" fmla="*/ 62 w 172"/>
                        <a:gd name="T21" fmla="*/ 40 h 204"/>
                        <a:gd name="T22" fmla="*/ 49 w 172"/>
                        <a:gd name="T23" fmla="*/ 19 h 204"/>
                        <a:gd name="T24" fmla="*/ 34 w 172"/>
                        <a:gd name="T25" fmla="*/ 0 h 204"/>
                        <a:gd name="T26" fmla="*/ 24 w 172"/>
                        <a:gd name="T27" fmla="*/ 4 h 204"/>
                        <a:gd name="T28" fmla="*/ 32 w 172"/>
                        <a:gd name="T29" fmla="*/ 31 h 204"/>
                        <a:gd name="T30" fmla="*/ 20 w 172"/>
                        <a:gd name="T31" fmla="*/ 30 h 204"/>
                        <a:gd name="T32" fmla="*/ 19 w 172"/>
                        <a:gd name="T33" fmla="*/ 25 h 204"/>
                        <a:gd name="T34" fmla="*/ 3 w 172"/>
                        <a:gd name="T35" fmla="*/ 40 h 204"/>
                        <a:gd name="T36" fmla="*/ 0 w 172"/>
                        <a:gd name="T37" fmla="*/ 49 h 204"/>
                        <a:gd name="T38" fmla="*/ 9 w 172"/>
                        <a:gd name="T39" fmla="*/ 56 h 204"/>
                        <a:gd name="T40" fmla="*/ 13 w 172"/>
                        <a:gd name="T41" fmla="*/ 70 h 204"/>
                        <a:gd name="T42" fmla="*/ 27 w 172"/>
                        <a:gd name="T43" fmla="*/ 71 h 204"/>
                        <a:gd name="T44" fmla="*/ 26 w 172"/>
                        <a:gd name="T45" fmla="*/ 96 h 204"/>
                        <a:gd name="T46" fmla="*/ 30 w 172"/>
                        <a:gd name="T47" fmla="*/ 118 h 204"/>
                        <a:gd name="T48" fmla="*/ 49 w 172"/>
                        <a:gd name="T49" fmla="*/ 104 h 204"/>
                        <a:gd name="T50" fmla="*/ 56 w 172"/>
                        <a:gd name="T51" fmla="*/ 108 h 204"/>
                        <a:gd name="T52" fmla="*/ 68 w 172"/>
                        <a:gd name="T53" fmla="*/ 108 h 204"/>
                        <a:gd name="T54" fmla="*/ 71 w 172"/>
                        <a:gd name="T55" fmla="*/ 99 h 204"/>
                        <a:gd name="T56" fmla="*/ 87 w 172"/>
                        <a:gd name="T57" fmla="*/ 100 h 204"/>
                        <a:gd name="T58" fmla="*/ 105 w 172"/>
                        <a:gd name="T59" fmla="*/ 120 h 204"/>
                        <a:gd name="T60" fmla="*/ 110 w 172"/>
                        <a:gd name="T61" fmla="*/ 143 h 204"/>
                        <a:gd name="T62" fmla="*/ 130 w 172"/>
                        <a:gd name="T63" fmla="*/ 164 h 204"/>
                        <a:gd name="T64" fmla="*/ 132 w 172"/>
                        <a:gd name="T65" fmla="*/ 184 h 204"/>
                        <a:gd name="T66" fmla="*/ 126 w 172"/>
                        <a:gd name="T67" fmla="*/ 195 h 204"/>
                        <a:gd name="T68" fmla="*/ 144 w 172"/>
                        <a:gd name="T69" fmla="*/ 204 h 204"/>
                        <a:gd name="T70" fmla="*/ 151 w 172"/>
                        <a:gd name="T71" fmla="*/ 188 h 204"/>
                        <a:gd name="T72" fmla="*/ 171 w 172"/>
                        <a:gd name="T73" fmla="*/ 196 h 204"/>
                        <a:gd name="T74" fmla="*/ 171 w 172"/>
                        <a:gd name="T75"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2" h="204">
                          <a:moveTo>
                            <a:pt x="171" y="196"/>
                          </a:moveTo>
                          <a:lnTo>
                            <a:pt x="172" y="173"/>
                          </a:lnTo>
                          <a:lnTo>
                            <a:pt x="164" y="156"/>
                          </a:lnTo>
                          <a:lnTo>
                            <a:pt x="146" y="139"/>
                          </a:lnTo>
                          <a:lnTo>
                            <a:pt x="131" y="119"/>
                          </a:lnTo>
                          <a:lnTo>
                            <a:pt x="109" y="91"/>
                          </a:lnTo>
                          <a:lnTo>
                            <a:pt x="82" y="76"/>
                          </a:lnTo>
                          <a:lnTo>
                            <a:pt x="87" y="67"/>
                          </a:lnTo>
                          <a:lnTo>
                            <a:pt x="99" y="61"/>
                          </a:lnTo>
                          <a:lnTo>
                            <a:pt x="88" y="40"/>
                          </a:lnTo>
                          <a:lnTo>
                            <a:pt x="62" y="40"/>
                          </a:lnTo>
                          <a:lnTo>
                            <a:pt x="49" y="19"/>
                          </a:lnTo>
                          <a:lnTo>
                            <a:pt x="34" y="0"/>
                          </a:lnTo>
                          <a:lnTo>
                            <a:pt x="24" y="4"/>
                          </a:lnTo>
                          <a:lnTo>
                            <a:pt x="32" y="31"/>
                          </a:lnTo>
                          <a:lnTo>
                            <a:pt x="20" y="30"/>
                          </a:lnTo>
                          <a:lnTo>
                            <a:pt x="19" y="25"/>
                          </a:lnTo>
                          <a:lnTo>
                            <a:pt x="3" y="40"/>
                          </a:lnTo>
                          <a:lnTo>
                            <a:pt x="0" y="49"/>
                          </a:lnTo>
                          <a:lnTo>
                            <a:pt x="9" y="56"/>
                          </a:lnTo>
                          <a:lnTo>
                            <a:pt x="13" y="70"/>
                          </a:lnTo>
                          <a:lnTo>
                            <a:pt x="27" y="71"/>
                          </a:lnTo>
                          <a:lnTo>
                            <a:pt x="26" y="96"/>
                          </a:lnTo>
                          <a:lnTo>
                            <a:pt x="30" y="118"/>
                          </a:lnTo>
                          <a:lnTo>
                            <a:pt x="49" y="104"/>
                          </a:lnTo>
                          <a:lnTo>
                            <a:pt x="56" y="108"/>
                          </a:lnTo>
                          <a:lnTo>
                            <a:pt x="68" y="108"/>
                          </a:lnTo>
                          <a:lnTo>
                            <a:pt x="71" y="99"/>
                          </a:lnTo>
                          <a:lnTo>
                            <a:pt x="87" y="100"/>
                          </a:lnTo>
                          <a:lnTo>
                            <a:pt x="105" y="120"/>
                          </a:lnTo>
                          <a:lnTo>
                            <a:pt x="110" y="143"/>
                          </a:lnTo>
                          <a:lnTo>
                            <a:pt x="130" y="164"/>
                          </a:lnTo>
                          <a:lnTo>
                            <a:pt x="132" y="184"/>
                          </a:lnTo>
                          <a:lnTo>
                            <a:pt x="126" y="195"/>
                          </a:lnTo>
                          <a:lnTo>
                            <a:pt x="144" y="204"/>
                          </a:lnTo>
                          <a:lnTo>
                            <a:pt x="151" y="188"/>
                          </a:lnTo>
                          <a:lnTo>
                            <a:pt x="171" y="196"/>
                          </a:lnTo>
                          <a:lnTo>
                            <a:pt x="171" y="196"/>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03" name="Sri Lanka">
                      <a:extLst>
                        <a:ext uri="{FF2B5EF4-FFF2-40B4-BE49-F238E27FC236}">
                          <a16:creationId xmlns:a16="http://schemas.microsoft.com/office/drawing/2014/main" id="{CB7FBBFB-0BDD-4EFF-877B-DA1712621F46}"/>
                        </a:ext>
                      </a:extLst>
                    </p:cNvPr>
                    <p:cNvSpPr>
                      <a:spLocks/>
                    </p:cNvSpPr>
                    <p:nvPr/>
                  </p:nvSpPr>
                  <p:spPr bwMode="auto">
                    <a:xfrm>
                      <a:off x="7106863" y="4287172"/>
                      <a:ext cx="61832" cy="127879"/>
                    </a:xfrm>
                    <a:custGeom>
                      <a:avLst/>
                      <a:gdLst>
                        <a:gd name="T0" fmla="*/ 34 w 44"/>
                        <a:gd name="T1" fmla="*/ 86 h 91"/>
                        <a:gd name="T2" fmla="*/ 42 w 44"/>
                        <a:gd name="T3" fmla="*/ 79 h 91"/>
                        <a:gd name="T4" fmla="*/ 44 w 44"/>
                        <a:gd name="T5" fmla="*/ 54 h 91"/>
                        <a:gd name="T6" fmla="*/ 33 w 44"/>
                        <a:gd name="T7" fmla="*/ 30 h 91"/>
                        <a:gd name="T8" fmla="*/ 22 w 44"/>
                        <a:gd name="T9" fmla="*/ 13 h 91"/>
                        <a:gd name="T10" fmla="*/ 6 w 44"/>
                        <a:gd name="T11" fmla="*/ 0 h 91"/>
                        <a:gd name="T12" fmla="*/ 0 w 44"/>
                        <a:gd name="T13" fmla="*/ 38 h 91"/>
                        <a:gd name="T14" fmla="*/ 5 w 44"/>
                        <a:gd name="T15" fmla="*/ 72 h 91"/>
                        <a:gd name="T16" fmla="*/ 16 w 44"/>
                        <a:gd name="T17" fmla="*/ 91 h 91"/>
                        <a:gd name="T18" fmla="*/ 34 w 44"/>
                        <a:gd name="T19" fmla="*/ 86 h 91"/>
                        <a:gd name="T20" fmla="*/ 34 w 44"/>
                        <a:gd name="T21" fmla="*/ 8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91">
                          <a:moveTo>
                            <a:pt x="34" y="86"/>
                          </a:moveTo>
                          <a:lnTo>
                            <a:pt x="42" y="79"/>
                          </a:lnTo>
                          <a:lnTo>
                            <a:pt x="44" y="54"/>
                          </a:lnTo>
                          <a:lnTo>
                            <a:pt x="33" y="30"/>
                          </a:lnTo>
                          <a:lnTo>
                            <a:pt x="22" y="13"/>
                          </a:lnTo>
                          <a:lnTo>
                            <a:pt x="6" y="0"/>
                          </a:lnTo>
                          <a:lnTo>
                            <a:pt x="0" y="38"/>
                          </a:lnTo>
                          <a:lnTo>
                            <a:pt x="5" y="72"/>
                          </a:lnTo>
                          <a:lnTo>
                            <a:pt x="16" y="91"/>
                          </a:lnTo>
                          <a:lnTo>
                            <a:pt x="34" y="86"/>
                          </a:lnTo>
                          <a:lnTo>
                            <a:pt x="34" y="86"/>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04" name="Myanmar">
                      <a:extLst>
                        <a:ext uri="{FF2B5EF4-FFF2-40B4-BE49-F238E27FC236}">
                          <a16:creationId xmlns:a16="http://schemas.microsoft.com/office/drawing/2014/main" id="{D7B1E810-5CA8-4844-B02B-4CB712A9B65D}"/>
                        </a:ext>
                      </a:extLst>
                    </p:cNvPr>
                    <p:cNvSpPr>
                      <a:spLocks/>
                    </p:cNvSpPr>
                    <p:nvPr/>
                  </p:nvSpPr>
                  <p:spPr bwMode="auto">
                    <a:xfrm>
                      <a:off x="7431479" y="3668857"/>
                      <a:ext cx="257163" cy="614100"/>
                    </a:xfrm>
                    <a:custGeom>
                      <a:avLst/>
                      <a:gdLst>
                        <a:gd name="T0" fmla="*/ 180 w 183"/>
                        <a:gd name="T1" fmla="*/ 154 h 437"/>
                        <a:gd name="T2" fmla="*/ 156 w 183"/>
                        <a:gd name="T3" fmla="*/ 156 h 437"/>
                        <a:gd name="T4" fmla="*/ 142 w 183"/>
                        <a:gd name="T5" fmla="*/ 128 h 437"/>
                        <a:gd name="T6" fmla="*/ 120 w 183"/>
                        <a:gd name="T7" fmla="*/ 101 h 437"/>
                        <a:gd name="T8" fmla="*/ 97 w 183"/>
                        <a:gd name="T9" fmla="*/ 77 h 437"/>
                        <a:gd name="T10" fmla="*/ 109 w 183"/>
                        <a:gd name="T11" fmla="*/ 37 h 437"/>
                        <a:gd name="T12" fmla="*/ 94 w 183"/>
                        <a:gd name="T13" fmla="*/ 13 h 437"/>
                        <a:gd name="T14" fmla="*/ 72 w 183"/>
                        <a:gd name="T15" fmla="*/ 1 h 437"/>
                        <a:gd name="T16" fmla="*/ 71 w 183"/>
                        <a:gd name="T17" fmla="*/ 15 h 437"/>
                        <a:gd name="T18" fmla="*/ 59 w 183"/>
                        <a:gd name="T19" fmla="*/ 25 h 437"/>
                        <a:gd name="T20" fmla="*/ 41 w 183"/>
                        <a:gd name="T21" fmla="*/ 55 h 437"/>
                        <a:gd name="T22" fmla="*/ 33 w 183"/>
                        <a:gd name="T23" fmla="*/ 87 h 437"/>
                        <a:gd name="T24" fmla="*/ 11 w 183"/>
                        <a:gd name="T25" fmla="*/ 101 h 437"/>
                        <a:gd name="T26" fmla="*/ 11 w 183"/>
                        <a:gd name="T27" fmla="*/ 134 h 437"/>
                        <a:gd name="T28" fmla="*/ 5 w 183"/>
                        <a:gd name="T29" fmla="*/ 150 h 437"/>
                        <a:gd name="T30" fmla="*/ 0 w 183"/>
                        <a:gd name="T31" fmla="*/ 163 h 437"/>
                        <a:gd name="T32" fmla="*/ 20 w 183"/>
                        <a:gd name="T33" fmla="*/ 201 h 437"/>
                        <a:gd name="T34" fmla="*/ 31 w 183"/>
                        <a:gd name="T35" fmla="*/ 213 h 437"/>
                        <a:gd name="T36" fmla="*/ 59 w 183"/>
                        <a:gd name="T37" fmla="*/ 262 h 437"/>
                        <a:gd name="T38" fmla="*/ 69 w 183"/>
                        <a:gd name="T39" fmla="*/ 297 h 437"/>
                        <a:gd name="T40" fmla="*/ 102 w 183"/>
                        <a:gd name="T41" fmla="*/ 282 h 437"/>
                        <a:gd name="T42" fmla="*/ 127 w 183"/>
                        <a:gd name="T43" fmla="*/ 290 h 437"/>
                        <a:gd name="T44" fmla="*/ 143 w 183"/>
                        <a:gd name="T45" fmla="*/ 349 h 437"/>
                        <a:gd name="T46" fmla="*/ 154 w 183"/>
                        <a:gd name="T47" fmla="*/ 387 h 437"/>
                        <a:gd name="T48" fmla="*/ 157 w 183"/>
                        <a:gd name="T49" fmla="*/ 419 h 437"/>
                        <a:gd name="T50" fmla="*/ 169 w 183"/>
                        <a:gd name="T51" fmla="*/ 413 h 437"/>
                        <a:gd name="T52" fmla="*/ 168 w 183"/>
                        <a:gd name="T53" fmla="*/ 369 h 437"/>
                        <a:gd name="T54" fmla="*/ 164 w 183"/>
                        <a:gd name="T55" fmla="*/ 345 h 437"/>
                        <a:gd name="T56" fmla="*/ 141 w 183"/>
                        <a:gd name="T57" fmla="*/ 314 h 437"/>
                        <a:gd name="T58" fmla="*/ 153 w 183"/>
                        <a:gd name="T59" fmla="*/ 289 h 437"/>
                        <a:gd name="T60" fmla="*/ 127 w 183"/>
                        <a:gd name="T61" fmla="*/ 256 h 437"/>
                        <a:gd name="T62" fmla="*/ 122 w 183"/>
                        <a:gd name="T63" fmla="*/ 231 h 437"/>
                        <a:gd name="T64" fmla="*/ 142 w 183"/>
                        <a:gd name="T65" fmla="*/ 204 h 437"/>
                        <a:gd name="T66" fmla="*/ 164 w 183"/>
                        <a:gd name="T67" fmla="*/ 188 h 437"/>
                        <a:gd name="T68" fmla="*/ 183 w 183"/>
                        <a:gd name="T69" fmla="*/ 164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3" h="437">
                          <a:moveTo>
                            <a:pt x="183" y="164"/>
                          </a:moveTo>
                          <a:lnTo>
                            <a:pt x="180" y="154"/>
                          </a:lnTo>
                          <a:lnTo>
                            <a:pt x="166" y="161"/>
                          </a:lnTo>
                          <a:lnTo>
                            <a:pt x="156" y="156"/>
                          </a:lnTo>
                          <a:lnTo>
                            <a:pt x="140" y="148"/>
                          </a:lnTo>
                          <a:lnTo>
                            <a:pt x="142" y="128"/>
                          </a:lnTo>
                          <a:lnTo>
                            <a:pt x="128" y="123"/>
                          </a:lnTo>
                          <a:lnTo>
                            <a:pt x="120" y="101"/>
                          </a:lnTo>
                          <a:lnTo>
                            <a:pt x="99" y="105"/>
                          </a:lnTo>
                          <a:lnTo>
                            <a:pt x="97" y="77"/>
                          </a:lnTo>
                          <a:lnTo>
                            <a:pt x="112" y="57"/>
                          </a:lnTo>
                          <a:lnTo>
                            <a:pt x="109" y="37"/>
                          </a:lnTo>
                          <a:lnTo>
                            <a:pt x="104" y="19"/>
                          </a:lnTo>
                          <a:lnTo>
                            <a:pt x="94" y="13"/>
                          </a:lnTo>
                          <a:lnTo>
                            <a:pt x="84" y="0"/>
                          </a:lnTo>
                          <a:lnTo>
                            <a:pt x="72" y="1"/>
                          </a:lnTo>
                          <a:lnTo>
                            <a:pt x="76" y="10"/>
                          </a:lnTo>
                          <a:lnTo>
                            <a:pt x="71" y="15"/>
                          </a:lnTo>
                          <a:lnTo>
                            <a:pt x="75" y="29"/>
                          </a:lnTo>
                          <a:lnTo>
                            <a:pt x="59" y="25"/>
                          </a:lnTo>
                          <a:lnTo>
                            <a:pt x="37" y="41"/>
                          </a:lnTo>
                          <a:lnTo>
                            <a:pt x="41" y="55"/>
                          </a:lnTo>
                          <a:lnTo>
                            <a:pt x="32" y="75"/>
                          </a:lnTo>
                          <a:lnTo>
                            <a:pt x="33" y="87"/>
                          </a:lnTo>
                          <a:lnTo>
                            <a:pt x="28" y="107"/>
                          </a:lnTo>
                          <a:lnTo>
                            <a:pt x="11" y="101"/>
                          </a:lnTo>
                          <a:lnTo>
                            <a:pt x="15" y="125"/>
                          </a:lnTo>
                          <a:lnTo>
                            <a:pt x="11" y="134"/>
                          </a:lnTo>
                          <a:lnTo>
                            <a:pt x="15" y="144"/>
                          </a:lnTo>
                          <a:lnTo>
                            <a:pt x="5" y="150"/>
                          </a:lnTo>
                          <a:lnTo>
                            <a:pt x="7" y="166"/>
                          </a:lnTo>
                          <a:lnTo>
                            <a:pt x="0" y="163"/>
                          </a:lnTo>
                          <a:lnTo>
                            <a:pt x="3" y="181"/>
                          </a:lnTo>
                          <a:lnTo>
                            <a:pt x="20" y="201"/>
                          </a:lnTo>
                          <a:lnTo>
                            <a:pt x="33" y="205"/>
                          </a:lnTo>
                          <a:lnTo>
                            <a:pt x="31" y="213"/>
                          </a:lnTo>
                          <a:lnTo>
                            <a:pt x="52" y="240"/>
                          </a:lnTo>
                          <a:lnTo>
                            <a:pt x="59" y="262"/>
                          </a:lnTo>
                          <a:lnTo>
                            <a:pt x="56" y="291"/>
                          </a:lnTo>
                          <a:lnTo>
                            <a:pt x="69" y="297"/>
                          </a:lnTo>
                          <a:lnTo>
                            <a:pt x="81" y="300"/>
                          </a:lnTo>
                          <a:lnTo>
                            <a:pt x="102" y="282"/>
                          </a:lnTo>
                          <a:lnTo>
                            <a:pt x="114" y="271"/>
                          </a:lnTo>
                          <a:lnTo>
                            <a:pt x="127" y="290"/>
                          </a:lnTo>
                          <a:lnTo>
                            <a:pt x="134" y="320"/>
                          </a:lnTo>
                          <a:lnTo>
                            <a:pt x="143" y="349"/>
                          </a:lnTo>
                          <a:lnTo>
                            <a:pt x="153" y="361"/>
                          </a:lnTo>
                          <a:lnTo>
                            <a:pt x="154" y="387"/>
                          </a:lnTo>
                          <a:lnTo>
                            <a:pt x="162" y="402"/>
                          </a:lnTo>
                          <a:lnTo>
                            <a:pt x="157" y="419"/>
                          </a:lnTo>
                          <a:lnTo>
                            <a:pt x="160" y="437"/>
                          </a:lnTo>
                          <a:lnTo>
                            <a:pt x="169" y="413"/>
                          </a:lnTo>
                          <a:lnTo>
                            <a:pt x="179" y="390"/>
                          </a:lnTo>
                          <a:lnTo>
                            <a:pt x="168" y="369"/>
                          </a:lnTo>
                          <a:lnTo>
                            <a:pt x="168" y="358"/>
                          </a:lnTo>
                          <a:lnTo>
                            <a:pt x="164" y="345"/>
                          </a:lnTo>
                          <a:lnTo>
                            <a:pt x="148" y="325"/>
                          </a:lnTo>
                          <a:lnTo>
                            <a:pt x="141" y="314"/>
                          </a:lnTo>
                          <a:lnTo>
                            <a:pt x="148" y="309"/>
                          </a:lnTo>
                          <a:lnTo>
                            <a:pt x="153" y="289"/>
                          </a:lnTo>
                          <a:lnTo>
                            <a:pt x="142" y="273"/>
                          </a:lnTo>
                          <a:lnTo>
                            <a:pt x="127" y="256"/>
                          </a:lnTo>
                          <a:lnTo>
                            <a:pt x="113" y="234"/>
                          </a:lnTo>
                          <a:lnTo>
                            <a:pt x="122" y="231"/>
                          </a:lnTo>
                          <a:lnTo>
                            <a:pt x="127" y="205"/>
                          </a:lnTo>
                          <a:lnTo>
                            <a:pt x="142" y="204"/>
                          </a:lnTo>
                          <a:lnTo>
                            <a:pt x="153" y="193"/>
                          </a:lnTo>
                          <a:lnTo>
                            <a:pt x="164" y="188"/>
                          </a:lnTo>
                          <a:lnTo>
                            <a:pt x="167" y="179"/>
                          </a:lnTo>
                          <a:lnTo>
                            <a:pt x="183" y="164"/>
                          </a:lnTo>
                          <a:lnTo>
                            <a:pt x="183" y="164"/>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05" name="Mongolia">
                      <a:extLst>
                        <a:ext uri="{FF2B5EF4-FFF2-40B4-BE49-F238E27FC236}">
                          <a16:creationId xmlns:a16="http://schemas.microsoft.com/office/drawing/2014/main" id="{2FE476B4-D71D-41D1-AAE1-CBA4C375CF7B}"/>
                        </a:ext>
                      </a:extLst>
                    </p:cNvPr>
                    <p:cNvSpPr>
                      <a:spLocks/>
                    </p:cNvSpPr>
                    <p:nvPr/>
                  </p:nvSpPr>
                  <p:spPr bwMode="auto">
                    <a:xfrm>
                      <a:off x="7019737" y="2886125"/>
                      <a:ext cx="874074" cy="338669"/>
                    </a:xfrm>
                    <a:custGeom>
                      <a:avLst/>
                      <a:gdLst>
                        <a:gd name="T0" fmla="*/ 237 w 622"/>
                        <a:gd name="T1" fmla="*/ 17 h 241"/>
                        <a:gd name="T2" fmla="*/ 194 w 622"/>
                        <a:gd name="T3" fmla="*/ 9 h 241"/>
                        <a:gd name="T4" fmla="*/ 164 w 622"/>
                        <a:gd name="T5" fmla="*/ 23 h 241"/>
                        <a:gd name="T6" fmla="*/ 169 w 622"/>
                        <a:gd name="T7" fmla="*/ 53 h 241"/>
                        <a:gd name="T8" fmla="*/ 121 w 622"/>
                        <a:gd name="T9" fmla="*/ 46 h 241"/>
                        <a:gd name="T10" fmla="*/ 84 w 622"/>
                        <a:gd name="T11" fmla="*/ 35 h 241"/>
                        <a:gd name="T12" fmla="*/ 42 w 622"/>
                        <a:gd name="T13" fmla="*/ 39 h 241"/>
                        <a:gd name="T14" fmla="*/ 0 w 622"/>
                        <a:gd name="T15" fmla="*/ 62 h 241"/>
                        <a:gd name="T16" fmla="*/ 34 w 622"/>
                        <a:gd name="T17" fmla="*/ 91 h 241"/>
                        <a:gd name="T18" fmla="*/ 86 w 622"/>
                        <a:gd name="T19" fmla="*/ 118 h 241"/>
                        <a:gd name="T20" fmla="*/ 102 w 622"/>
                        <a:gd name="T21" fmla="*/ 156 h 241"/>
                        <a:gd name="T22" fmla="*/ 153 w 622"/>
                        <a:gd name="T23" fmla="*/ 163 h 241"/>
                        <a:gd name="T24" fmla="*/ 195 w 622"/>
                        <a:gd name="T25" fmla="*/ 180 h 241"/>
                        <a:gd name="T26" fmla="*/ 231 w 622"/>
                        <a:gd name="T27" fmla="*/ 214 h 241"/>
                        <a:gd name="T28" fmla="*/ 294 w 622"/>
                        <a:gd name="T29" fmla="*/ 219 h 241"/>
                        <a:gd name="T30" fmla="*/ 337 w 622"/>
                        <a:gd name="T31" fmla="*/ 219 h 241"/>
                        <a:gd name="T32" fmla="*/ 395 w 622"/>
                        <a:gd name="T33" fmla="*/ 233 h 241"/>
                        <a:gd name="T34" fmla="*/ 424 w 622"/>
                        <a:gd name="T35" fmla="*/ 228 h 241"/>
                        <a:gd name="T36" fmla="*/ 479 w 622"/>
                        <a:gd name="T37" fmla="*/ 219 h 241"/>
                        <a:gd name="T38" fmla="*/ 505 w 622"/>
                        <a:gd name="T39" fmla="*/ 199 h 241"/>
                        <a:gd name="T40" fmla="*/ 506 w 622"/>
                        <a:gd name="T41" fmla="*/ 184 h 241"/>
                        <a:gd name="T42" fmla="*/ 497 w 622"/>
                        <a:gd name="T43" fmla="*/ 160 h 241"/>
                        <a:gd name="T44" fmla="*/ 532 w 622"/>
                        <a:gd name="T45" fmla="*/ 167 h 241"/>
                        <a:gd name="T46" fmla="*/ 566 w 622"/>
                        <a:gd name="T47" fmla="*/ 145 h 241"/>
                        <a:gd name="T48" fmla="*/ 580 w 622"/>
                        <a:gd name="T49" fmla="*/ 124 h 241"/>
                        <a:gd name="T50" fmla="*/ 622 w 622"/>
                        <a:gd name="T51" fmla="*/ 123 h 241"/>
                        <a:gd name="T52" fmla="*/ 592 w 622"/>
                        <a:gd name="T53" fmla="*/ 99 h 241"/>
                        <a:gd name="T54" fmla="*/ 564 w 622"/>
                        <a:gd name="T55" fmla="*/ 100 h 241"/>
                        <a:gd name="T56" fmla="*/ 535 w 622"/>
                        <a:gd name="T57" fmla="*/ 100 h 241"/>
                        <a:gd name="T58" fmla="*/ 524 w 622"/>
                        <a:gd name="T59" fmla="*/ 66 h 241"/>
                        <a:gd name="T60" fmla="*/ 501 w 622"/>
                        <a:gd name="T61" fmla="*/ 51 h 241"/>
                        <a:gd name="T62" fmla="*/ 474 w 622"/>
                        <a:gd name="T63" fmla="*/ 41 h 241"/>
                        <a:gd name="T64" fmla="*/ 435 w 622"/>
                        <a:gd name="T65" fmla="*/ 60 h 241"/>
                        <a:gd name="T66" fmla="*/ 397 w 622"/>
                        <a:gd name="T67" fmla="*/ 63 h 241"/>
                        <a:gd name="T68" fmla="*/ 362 w 622"/>
                        <a:gd name="T69" fmla="*/ 51 h 241"/>
                        <a:gd name="T70" fmla="*/ 318 w 622"/>
                        <a:gd name="T71" fmla="*/ 37 h 241"/>
                        <a:gd name="T72" fmla="*/ 281 w 622"/>
                        <a:gd name="T73" fmla="*/ 45 h 241"/>
                        <a:gd name="T74" fmla="*/ 251 w 622"/>
                        <a:gd name="T75" fmla="*/ 3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22" h="241">
                          <a:moveTo>
                            <a:pt x="251" y="34"/>
                          </a:moveTo>
                          <a:lnTo>
                            <a:pt x="237" y="17"/>
                          </a:lnTo>
                          <a:lnTo>
                            <a:pt x="212" y="12"/>
                          </a:lnTo>
                          <a:lnTo>
                            <a:pt x="194" y="9"/>
                          </a:lnTo>
                          <a:lnTo>
                            <a:pt x="168" y="0"/>
                          </a:lnTo>
                          <a:lnTo>
                            <a:pt x="164" y="23"/>
                          </a:lnTo>
                          <a:lnTo>
                            <a:pt x="179" y="37"/>
                          </a:lnTo>
                          <a:lnTo>
                            <a:pt x="169" y="53"/>
                          </a:lnTo>
                          <a:lnTo>
                            <a:pt x="139" y="47"/>
                          </a:lnTo>
                          <a:lnTo>
                            <a:pt x="121" y="46"/>
                          </a:lnTo>
                          <a:lnTo>
                            <a:pt x="104" y="35"/>
                          </a:lnTo>
                          <a:lnTo>
                            <a:pt x="84" y="35"/>
                          </a:lnTo>
                          <a:lnTo>
                            <a:pt x="65" y="28"/>
                          </a:lnTo>
                          <a:lnTo>
                            <a:pt x="42" y="39"/>
                          </a:lnTo>
                          <a:lnTo>
                            <a:pt x="18" y="59"/>
                          </a:lnTo>
                          <a:lnTo>
                            <a:pt x="0" y="62"/>
                          </a:lnTo>
                          <a:lnTo>
                            <a:pt x="12" y="79"/>
                          </a:lnTo>
                          <a:lnTo>
                            <a:pt x="34" y="91"/>
                          </a:lnTo>
                          <a:lnTo>
                            <a:pt x="65" y="100"/>
                          </a:lnTo>
                          <a:lnTo>
                            <a:pt x="86" y="118"/>
                          </a:lnTo>
                          <a:lnTo>
                            <a:pt x="91" y="146"/>
                          </a:lnTo>
                          <a:lnTo>
                            <a:pt x="102" y="156"/>
                          </a:lnTo>
                          <a:lnTo>
                            <a:pt x="126" y="159"/>
                          </a:lnTo>
                          <a:lnTo>
                            <a:pt x="153" y="163"/>
                          </a:lnTo>
                          <a:lnTo>
                            <a:pt x="182" y="177"/>
                          </a:lnTo>
                          <a:lnTo>
                            <a:pt x="195" y="180"/>
                          </a:lnTo>
                          <a:lnTo>
                            <a:pt x="213" y="201"/>
                          </a:lnTo>
                          <a:lnTo>
                            <a:pt x="231" y="214"/>
                          </a:lnTo>
                          <a:lnTo>
                            <a:pt x="251" y="214"/>
                          </a:lnTo>
                          <a:lnTo>
                            <a:pt x="294" y="219"/>
                          </a:lnTo>
                          <a:lnTo>
                            <a:pt x="317" y="216"/>
                          </a:lnTo>
                          <a:lnTo>
                            <a:pt x="337" y="219"/>
                          </a:lnTo>
                          <a:lnTo>
                            <a:pt x="373" y="234"/>
                          </a:lnTo>
                          <a:lnTo>
                            <a:pt x="395" y="233"/>
                          </a:lnTo>
                          <a:lnTo>
                            <a:pt x="407" y="241"/>
                          </a:lnTo>
                          <a:lnTo>
                            <a:pt x="424" y="228"/>
                          </a:lnTo>
                          <a:lnTo>
                            <a:pt x="451" y="220"/>
                          </a:lnTo>
                          <a:lnTo>
                            <a:pt x="479" y="219"/>
                          </a:lnTo>
                          <a:lnTo>
                            <a:pt x="497" y="212"/>
                          </a:lnTo>
                          <a:lnTo>
                            <a:pt x="505" y="199"/>
                          </a:lnTo>
                          <a:lnTo>
                            <a:pt x="514" y="191"/>
                          </a:lnTo>
                          <a:lnTo>
                            <a:pt x="506" y="184"/>
                          </a:lnTo>
                          <a:lnTo>
                            <a:pt x="496" y="175"/>
                          </a:lnTo>
                          <a:lnTo>
                            <a:pt x="497" y="160"/>
                          </a:lnTo>
                          <a:lnTo>
                            <a:pt x="509" y="162"/>
                          </a:lnTo>
                          <a:lnTo>
                            <a:pt x="532" y="167"/>
                          </a:lnTo>
                          <a:lnTo>
                            <a:pt x="543" y="155"/>
                          </a:lnTo>
                          <a:lnTo>
                            <a:pt x="566" y="145"/>
                          </a:lnTo>
                          <a:lnTo>
                            <a:pt x="572" y="130"/>
                          </a:lnTo>
                          <a:lnTo>
                            <a:pt x="580" y="124"/>
                          </a:lnTo>
                          <a:lnTo>
                            <a:pt x="606" y="120"/>
                          </a:lnTo>
                          <a:lnTo>
                            <a:pt x="622" y="123"/>
                          </a:lnTo>
                          <a:lnTo>
                            <a:pt x="619" y="115"/>
                          </a:lnTo>
                          <a:lnTo>
                            <a:pt x="592" y="99"/>
                          </a:lnTo>
                          <a:lnTo>
                            <a:pt x="574" y="91"/>
                          </a:lnTo>
                          <a:lnTo>
                            <a:pt x="564" y="100"/>
                          </a:lnTo>
                          <a:lnTo>
                            <a:pt x="544" y="96"/>
                          </a:lnTo>
                          <a:lnTo>
                            <a:pt x="535" y="100"/>
                          </a:lnTo>
                          <a:lnTo>
                            <a:pt x="525" y="89"/>
                          </a:lnTo>
                          <a:lnTo>
                            <a:pt x="524" y="66"/>
                          </a:lnTo>
                          <a:lnTo>
                            <a:pt x="521" y="49"/>
                          </a:lnTo>
                          <a:lnTo>
                            <a:pt x="501" y="51"/>
                          </a:lnTo>
                          <a:lnTo>
                            <a:pt x="487" y="44"/>
                          </a:lnTo>
                          <a:lnTo>
                            <a:pt x="474" y="41"/>
                          </a:lnTo>
                          <a:lnTo>
                            <a:pt x="457" y="57"/>
                          </a:lnTo>
                          <a:lnTo>
                            <a:pt x="435" y="60"/>
                          </a:lnTo>
                          <a:lnTo>
                            <a:pt x="422" y="67"/>
                          </a:lnTo>
                          <a:lnTo>
                            <a:pt x="397" y="63"/>
                          </a:lnTo>
                          <a:lnTo>
                            <a:pt x="380" y="63"/>
                          </a:lnTo>
                          <a:lnTo>
                            <a:pt x="362" y="51"/>
                          </a:lnTo>
                          <a:lnTo>
                            <a:pt x="337" y="40"/>
                          </a:lnTo>
                          <a:lnTo>
                            <a:pt x="318" y="37"/>
                          </a:lnTo>
                          <a:lnTo>
                            <a:pt x="296" y="40"/>
                          </a:lnTo>
                          <a:lnTo>
                            <a:pt x="281" y="45"/>
                          </a:lnTo>
                          <a:lnTo>
                            <a:pt x="251" y="34"/>
                          </a:lnTo>
                          <a:lnTo>
                            <a:pt x="251" y="34"/>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06" name="Malaysia">
                      <a:extLst>
                        <a:ext uri="{FF2B5EF4-FFF2-40B4-BE49-F238E27FC236}">
                          <a16:creationId xmlns:a16="http://schemas.microsoft.com/office/drawing/2014/main" id="{B8AC158A-66DF-4ADA-B6F7-60661B5AE05F}"/>
                        </a:ext>
                      </a:extLst>
                    </p:cNvPr>
                    <p:cNvSpPr>
                      <a:spLocks noEditPoints="1"/>
                    </p:cNvSpPr>
                    <p:nvPr/>
                  </p:nvSpPr>
                  <p:spPr bwMode="auto">
                    <a:xfrm>
                      <a:off x="7709721" y="4382730"/>
                      <a:ext cx="563510" cy="206574"/>
                    </a:xfrm>
                    <a:custGeom>
                      <a:avLst/>
                      <a:gdLst>
                        <a:gd name="T0" fmla="*/ 20 w 401"/>
                        <a:gd name="T1" fmla="*/ 18 h 147"/>
                        <a:gd name="T2" fmla="*/ 3 w 401"/>
                        <a:gd name="T3" fmla="*/ 8 h 147"/>
                        <a:gd name="T4" fmla="*/ 0 w 401"/>
                        <a:gd name="T5" fmla="*/ 11 h 147"/>
                        <a:gd name="T6" fmla="*/ 5 w 401"/>
                        <a:gd name="T7" fmla="*/ 22 h 147"/>
                        <a:gd name="T8" fmla="*/ 3 w 401"/>
                        <a:gd name="T9" fmla="*/ 39 h 147"/>
                        <a:gd name="T10" fmla="*/ 11 w 401"/>
                        <a:gd name="T11" fmla="*/ 51 h 147"/>
                        <a:gd name="T12" fmla="*/ 14 w 401"/>
                        <a:gd name="T13" fmla="*/ 71 h 147"/>
                        <a:gd name="T14" fmla="*/ 28 w 401"/>
                        <a:gd name="T15" fmla="*/ 88 h 147"/>
                        <a:gd name="T16" fmla="*/ 30 w 401"/>
                        <a:gd name="T17" fmla="*/ 99 h 147"/>
                        <a:gd name="T18" fmla="*/ 56 w 401"/>
                        <a:gd name="T19" fmla="*/ 118 h 147"/>
                        <a:gd name="T20" fmla="*/ 76 w 401"/>
                        <a:gd name="T21" fmla="*/ 136 h 147"/>
                        <a:gd name="T22" fmla="*/ 91 w 401"/>
                        <a:gd name="T23" fmla="*/ 134 h 147"/>
                        <a:gd name="T24" fmla="*/ 91 w 401"/>
                        <a:gd name="T25" fmla="*/ 126 h 147"/>
                        <a:gd name="T26" fmla="*/ 83 w 401"/>
                        <a:gd name="T27" fmla="*/ 106 h 147"/>
                        <a:gd name="T28" fmla="*/ 74 w 401"/>
                        <a:gd name="T29" fmla="*/ 99 h 147"/>
                        <a:gd name="T30" fmla="*/ 72 w 401"/>
                        <a:gd name="T31" fmla="*/ 84 h 147"/>
                        <a:gd name="T32" fmla="*/ 70 w 401"/>
                        <a:gd name="T33" fmla="*/ 77 h 147"/>
                        <a:gd name="T34" fmla="*/ 72 w 401"/>
                        <a:gd name="T35" fmla="*/ 65 h 147"/>
                        <a:gd name="T36" fmla="*/ 70 w 401"/>
                        <a:gd name="T37" fmla="*/ 50 h 147"/>
                        <a:gd name="T38" fmla="*/ 61 w 401"/>
                        <a:gd name="T39" fmla="*/ 34 h 147"/>
                        <a:gd name="T40" fmla="*/ 48 w 401"/>
                        <a:gd name="T41" fmla="*/ 20 h 147"/>
                        <a:gd name="T42" fmla="*/ 42 w 401"/>
                        <a:gd name="T43" fmla="*/ 17 h 147"/>
                        <a:gd name="T44" fmla="*/ 37 w 401"/>
                        <a:gd name="T45" fmla="*/ 27 h 147"/>
                        <a:gd name="T46" fmla="*/ 23 w 401"/>
                        <a:gd name="T47" fmla="*/ 30 h 147"/>
                        <a:gd name="T48" fmla="*/ 20 w 401"/>
                        <a:gd name="T49" fmla="*/ 18 h 147"/>
                        <a:gd name="T50" fmla="*/ 20 w 401"/>
                        <a:gd name="T51" fmla="*/ 18 h 147"/>
                        <a:gd name="T52" fmla="*/ 390 w 401"/>
                        <a:gd name="T53" fmla="*/ 59 h 147"/>
                        <a:gd name="T54" fmla="*/ 386 w 401"/>
                        <a:gd name="T55" fmla="*/ 47 h 147"/>
                        <a:gd name="T56" fmla="*/ 400 w 401"/>
                        <a:gd name="T57" fmla="*/ 46 h 147"/>
                        <a:gd name="T58" fmla="*/ 401 w 401"/>
                        <a:gd name="T59" fmla="*/ 36 h 147"/>
                        <a:gd name="T60" fmla="*/ 383 w 401"/>
                        <a:gd name="T61" fmla="*/ 29 h 147"/>
                        <a:gd name="T62" fmla="*/ 369 w 401"/>
                        <a:gd name="T63" fmla="*/ 22 h 147"/>
                        <a:gd name="T64" fmla="*/ 367 w 401"/>
                        <a:gd name="T65" fmla="*/ 12 h 147"/>
                        <a:gd name="T66" fmla="*/ 356 w 401"/>
                        <a:gd name="T67" fmla="*/ 0 h 147"/>
                        <a:gd name="T68" fmla="*/ 347 w 401"/>
                        <a:gd name="T69" fmla="*/ 0 h 147"/>
                        <a:gd name="T70" fmla="*/ 337 w 401"/>
                        <a:gd name="T71" fmla="*/ 19 h 147"/>
                        <a:gd name="T72" fmla="*/ 323 w 401"/>
                        <a:gd name="T73" fmla="*/ 36 h 147"/>
                        <a:gd name="T74" fmla="*/ 323 w 401"/>
                        <a:gd name="T75" fmla="*/ 47 h 147"/>
                        <a:gd name="T76" fmla="*/ 322 w 401"/>
                        <a:gd name="T77" fmla="*/ 63 h 147"/>
                        <a:gd name="T78" fmla="*/ 311 w 401"/>
                        <a:gd name="T79" fmla="*/ 62 h 147"/>
                        <a:gd name="T80" fmla="*/ 308 w 401"/>
                        <a:gd name="T81" fmla="*/ 70 h 147"/>
                        <a:gd name="T82" fmla="*/ 297 w 401"/>
                        <a:gd name="T83" fmla="*/ 58 h 147"/>
                        <a:gd name="T84" fmla="*/ 288 w 401"/>
                        <a:gd name="T85" fmla="*/ 73 h 147"/>
                        <a:gd name="T86" fmla="*/ 274 w 401"/>
                        <a:gd name="T87" fmla="*/ 92 h 147"/>
                        <a:gd name="T88" fmla="*/ 249 w 401"/>
                        <a:gd name="T89" fmla="*/ 96 h 147"/>
                        <a:gd name="T90" fmla="*/ 239 w 401"/>
                        <a:gd name="T91" fmla="*/ 101 h 147"/>
                        <a:gd name="T92" fmla="*/ 237 w 401"/>
                        <a:gd name="T93" fmla="*/ 121 h 147"/>
                        <a:gd name="T94" fmla="*/ 220 w 401"/>
                        <a:gd name="T95" fmla="*/ 125 h 147"/>
                        <a:gd name="T96" fmla="*/ 205 w 401"/>
                        <a:gd name="T97" fmla="*/ 118 h 147"/>
                        <a:gd name="T98" fmla="*/ 209 w 401"/>
                        <a:gd name="T99" fmla="*/ 134 h 147"/>
                        <a:gd name="T100" fmla="*/ 223 w 401"/>
                        <a:gd name="T101" fmla="*/ 147 h 147"/>
                        <a:gd name="T102" fmla="*/ 237 w 401"/>
                        <a:gd name="T103" fmla="*/ 142 h 147"/>
                        <a:gd name="T104" fmla="*/ 250 w 401"/>
                        <a:gd name="T105" fmla="*/ 144 h 147"/>
                        <a:gd name="T106" fmla="*/ 262 w 401"/>
                        <a:gd name="T107" fmla="*/ 132 h 147"/>
                        <a:gd name="T108" fmla="*/ 272 w 401"/>
                        <a:gd name="T109" fmla="*/ 129 h 147"/>
                        <a:gd name="T110" fmla="*/ 292 w 401"/>
                        <a:gd name="T111" fmla="*/ 136 h 147"/>
                        <a:gd name="T112" fmla="*/ 309 w 401"/>
                        <a:gd name="T113" fmla="*/ 131 h 147"/>
                        <a:gd name="T114" fmla="*/ 319 w 401"/>
                        <a:gd name="T115" fmla="*/ 98 h 147"/>
                        <a:gd name="T116" fmla="*/ 326 w 401"/>
                        <a:gd name="T117" fmla="*/ 90 h 147"/>
                        <a:gd name="T118" fmla="*/ 333 w 401"/>
                        <a:gd name="T119" fmla="*/ 63 h 147"/>
                        <a:gd name="T120" fmla="*/ 356 w 401"/>
                        <a:gd name="T121" fmla="*/ 63 h 147"/>
                        <a:gd name="T122" fmla="*/ 375 w 401"/>
                        <a:gd name="T123" fmla="*/ 66 h 147"/>
                        <a:gd name="T124" fmla="*/ 390 w 401"/>
                        <a:gd name="T12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1" h="147">
                          <a:moveTo>
                            <a:pt x="20" y="18"/>
                          </a:moveTo>
                          <a:lnTo>
                            <a:pt x="3" y="8"/>
                          </a:lnTo>
                          <a:lnTo>
                            <a:pt x="0" y="11"/>
                          </a:lnTo>
                          <a:lnTo>
                            <a:pt x="5" y="22"/>
                          </a:lnTo>
                          <a:lnTo>
                            <a:pt x="3" y="39"/>
                          </a:lnTo>
                          <a:lnTo>
                            <a:pt x="11" y="51"/>
                          </a:lnTo>
                          <a:lnTo>
                            <a:pt x="14" y="71"/>
                          </a:lnTo>
                          <a:lnTo>
                            <a:pt x="28" y="88"/>
                          </a:lnTo>
                          <a:lnTo>
                            <a:pt x="30" y="99"/>
                          </a:lnTo>
                          <a:lnTo>
                            <a:pt x="56" y="118"/>
                          </a:lnTo>
                          <a:lnTo>
                            <a:pt x="76" y="136"/>
                          </a:lnTo>
                          <a:lnTo>
                            <a:pt x="91" y="134"/>
                          </a:lnTo>
                          <a:lnTo>
                            <a:pt x="91" y="126"/>
                          </a:lnTo>
                          <a:lnTo>
                            <a:pt x="83" y="106"/>
                          </a:lnTo>
                          <a:lnTo>
                            <a:pt x="74" y="99"/>
                          </a:lnTo>
                          <a:lnTo>
                            <a:pt x="72" y="84"/>
                          </a:lnTo>
                          <a:lnTo>
                            <a:pt x="70" y="77"/>
                          </a:lnTo>
                          <a:lnTo>
                            <a:pt x="72" y="65"/>
                          </a:lnTo>
                          <a:lnTo>
                            <a:pt x="70" y="50"/>
                          </a:lnTo>
                          <a:lnTo>
                            <a:pt x="61" y="34"/>
                          </a:lnTo>
                          <a:lnTo>
                            <a:pt x="48" y="20"/>
                          </a:lnTo>
                          <a:lnTo>
                            <a:pt x="42" y="17"/>
                          </a:lnTo>
                          <a:lnTo>
                            <a:pt x="37" y="27"/>
                          </a:lnTo>
                          <a:lnTo>
                            <a:pt x="23" y="30"/>
                          </a:lnTo>
                          <a:lnTo>
                            <a:pt x="20" y="18"/>
                          </a:lnTo>
                          <a:lnTo>
                            <a:pt x="20" y="18"/>
                          </a:lnTo>
                          <a:close/>
                          <a:moveTo>
                            <a:pt x="390" y="59"/>
                          </a:moveTo>
                          <a:lnTo>
                            <a:pt x="386" y="47"/>
                          </a:lnTo>
                          <a:lnTo>
                            <a:pt x="400" y="46"/>
                          </a:lnTo>
                          <a:lnTo>
                            <a:pt x="401" y="36"/>
                          </a:lnTo>
                          <a:lnTo>
                            <a:pt x="383" y="29"/>
                          </a:lnTo>
                          <a:lnTo>
                            <a:pt x="369" y="22"/>
                          </a:lnTo>
                          <a:lnTo>
                            <a:pt x="367" y="12"/>
                          </a:lnTo>
                          <a:lnTo>
                            <a:pt x="356" y="0"/>
                          </a:lnTo>
                          <a:lnTo>
                            <a:pt x="347" y="0"/>
                          </a:lnTo>
                          <a:lnTo>
                            <a:pt x="337" y="19"/>
                          </a:lnTo>
                          <a:lnTo>
                            <a:pt x="323" y="36"/>
                          </a:lnTo>
                          <a:lnTo>
                            <a:pt x="323" y="47"/>
                          </a:lnTo>
                          <a:lnTo>
                            <a:pt x="322" y="63"/>
                          </a:lnTo>
                          <a:lnTo>
                            <a:pt x="311" y="62"/>
                          </a:lnTo>
                          <a:lnTo>
                            <a:pt x="308" y="70"/>
                          </a:lnTo>
                          <a:lnTo>
                            <a:pt x="297" y="58"/>
                          </a:lnTo>
                          <a:lnTo>
                            <a:pt x="288" y="73"/>
                          </a:lnTo>
                          <a:lnTo>
                            <a:pt x="274" y="92"/>
                          </a:lnTo>
                          <a:lnTo>
                            <a:pt x="249" y="96"/>
                          </a:lnTo>
                          <a:lnTo>
                            <a:pt x="239" y="101"/>
                          </a:lnTo>
                          <a:lnTo>
                            <a:pt x="237" y="121"/>
                          </a:lnTo>
                          <a:lnTo>
                            <a:pt x="220" y="125"/>
                          </a:lnTo>
                          <a:lnTo>
                            <a:pt x="205" y="118"/>
                          </a:lnTo>
                          <a:lnTo>
                            <a:pt x="209" y="134"/>
                          </a:lnTo>
                          <a:lnTo>
                            <a:pt x="223" y="147"/>
                          </a:lnTo>
                          <a:lnTo>
                            <a:pt x="237" y="142"/>
                          </a:lnTo>
                          <a:lnTo>
                            <a:pt x="250" y="144"/>
                          </a:lnTo>
                          <a:lnTo>
                            <a:pt x="262" y="132"/>
                          </a:lnTo>
                          <a:lnTo>
                            <a:pt x="272" y="129"/>
                          </a:lnTo>
                          <a:lnTo>
                            <a:pt x="292" y="136"/>
                          </a:lnTo>
                          <a:lnTo>
                            <a:pt x="309" y="131"/>
                          </a:lnTo>
                          <a:lnTo>
                            <a:pt x="319" y="98"/>
                          </a:lnTo>
                          <a:lnTo>
                            <a:pt x="326" y="90"/>
                          </a:lnTo>
                          <a:lnTo>
                            <a:pt x="333" y="63"/>
                          </a:lnTo>
                          <a:lnTo>
                            <a:pt x="356" y="63"/>
                          </a:lnTo>
                          <a:lnTo>
                            <a:pt x="375" y="66"/>
                          </a:lnTo>
                          <a:lnTo>
                            <a:pt x="390" y="59"/>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07" name="New Zealand">
                      <a:extLst>
                        <a:ext uri="{FF2B5EF4-FFF2-40B4-BE49-F238E27FC236}">
                          <a16:creationId xmlns:a16="http://schemas.microsoft.com/office/drawing/2014/main" id="{9EB32090-B62C-43C9-BD7E-3643C475E665}"/>
                        </a:ext>
                      </a:extLst>
                    </p:cNvPr>
                    <p:cNvSpPr>
                      <a:spLocks noEditPoints="1"/>
                    </p:cNvSpPr>
                    <p:nvPr/>
                  </p:nvSpPr>
                  <p:spPr bwMode="auto">
                    <a:xfrm>
                      <a:off x="9136063" y="5764104"/>
                      <a:ext cx="532594" cy="404716"/>
                    </a:xfrm>
                    <a:custGeom>
                      <a:avLst/>
                      <a:gdLst>
                        <a:gd name="T0" fmla="*/ 223 w 379"/>
                        <a:gd name="T1" fmla="*/ 146 h 288"/>
                        <a:gd name="T2" fmla="*/ 188 w 379"/>
                        <a:gd name="T3" fmla="*/ 169 h 288"/>
                        <a:gd name="T4" fmla="*/ 154 w 379"/>
                        <a:gd name="T5" fmla="*/ 193 h 288"/>
                        <a:gd name="T6" fmla="*/ 107 w 379"/>
                        <a:gd name="T7" fmla="*/ 216 h 288"/>
                        <a:gd name="T8" fmla="*/ 70 w 379"/>
                        <a:gd name="T9" fmla="*/ 229 h 288"/>
                        <a:gd name="T10" fmla="*/ 4 w 379"/>
                        <a:gd name="T11" fmla="*/ 269 h 288"/>
                        <a:gd name="T12" fmla="*/ 19 w 379"/>
                        <a:gd name="T13" fmla="*/ 279 h 288"/>
                        <a:gd name="T14" fmla="*/ 41 w 379"/>
                        <a:gd name="T15" fmla="*/ 288 h 288"/>
                        <a:gd name="T16" fmla="*/ 81 w 379"/>
                        <a:gd name="T17" fmla="*/ 270 h 288"/>
                        <a:gd name="T18" fmla="*/ 128 w 379"/>
                        <a:gd name="T19" fmla="*/ 232 h 288"/>
                        <a:gd name="T20" fmla="*/ 167 w 379"/>
                        <a:gd name="T21" fmla="*/ 223 h 288"/>
                        <a:gd name="T22" fmla="*/ 185 w 379"/>
                        <a:gd name="T23" fmla="*/ 203 h 288"/>
                        <a:gd name="T24" fmla="*/ 227 w 379"/>
                        <a:gd name="T25" fmla="*/ 175 h 288"/>
                        <a:gd name="T26" fmla="*/ 237 w 379"/>
                        <a:gd name="T27" fmla="*/ 156 h 288"/>
                        <a:gd name="T28" fmla="*/ 219 w 379"/>
                        <a:gd name="T29" fmla="*/ 155 h 288"/>
                        <a:gd name="T30" fmla="*/ 327 w 379"/>
                        <a:gd name="T31" fmla="*/ 41 h 288"/>
                        <a:gd name="T32" fmla="*/ 322 w 379"/>
                        <a:gd name="T33" fmla="*/ 14 h 288"/>
                        <a:gd name="T34" fmla="*/ 310 w 379"/>
                        <a:gd name="T35" fmla="*/ 2 h 288"/>
                        <a:gd name="T36" fmla="*/ 312 w 379"/>
                        <a:gd name="T37" fmla="*/ 40 h 288"/>
                        <a:gd name="T38" fmla="*/ 312 w 379"/>
                        <a:gd name="T39" fmla="*/ 55 h 288"/>
                        <a:gd name="T40" fmla="*/ 301 w 379"/>
                        <a:gd name="T41" fmla="*/ 87 h 288"/>
                        <a:gd name="T42" fmla="*/ 265 w 379"/>
                        <a:gd name="T43" fmla="*/ 113 h 288"/>
                        <a:gd name="T44" fmla="*/ 273 w 379"/>
                        <a:gd name="T45" fmla="*/ 132 h 288"/>
                        <a:gd name="T46" fmla="*/ 244 w 379"/>
                        <a:gd name="T47" fmla="*/ 164 h 288"/>
                        <a:gd name="T48" fmla="*/ 248 w 379"/>
                        <a:gd name="T49" fmla="*/ 173 h 288"/>
                        <a:gd name="T50" fmla="*/ 292 w 379"/>
                        <a:gd name="T51" fmla="*/ 149 h 288"/>
                        <a:gd name="T52" fmla="*/ 315 w 379"/>
                        <a:gd name="T53" fmla="*/ 131 h 288"/>
                        <a:gd name="T54" fmla="*/ 331 w 379"/>
                        <a:gd name="T55" fmla="*/ 113 h 288"/>
                        <a:gd name="T56" fmla="*/ 361 w 379"/>
                        <a:gd name="T57" fmla="*/ 100 h 288"/>
                        <a:gd name="T58" fmla="*/ 372 w 379"/>
                        <a:gd name="T59" fmla="*/ 76 h 288"/>
                        <a:gd name="T60" fmla="*/ 343 w 379"/>
                        <a:gd name="T61" fmla="*/ 83 h 288"/>
                        <a:gd name="T62" fmla="*/ 340 w 379"/>
                        <a:gd name="T63" fmla="*/ 57 h 288"/>
                        <a:gd name="T64" fmla="*/ 325 w 379"/>
                        <a:gd name="T65" fmla="*/ 66 h 288"/>
                        <a:gd name="T66" fmla="*/ 327 w 379"/>
                        <a:gd name="T67" fmla="*/ 4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9" h="288">
                          <a:moveTo>
                            <a:pt x="219" y="155"/>
                          </a:moveTo>
                          <a:lnTo>
                            <a:pt x="223" y="146"/>
                          </a:lnTo>
                          <a:lnTo>
                            <a:pt x="201" y="156"/>
                          </a:lnTo>
                          <a:lnTo>
                            <a:pt x="188" y="169"/>
                          </a:lnTo>
                          <a:lnTo>
                            <a:pt x="176" y="175"/>
                          </a:lnTo>
                          <a:lnTo>
                            <a:pt x="154" y="193"/>
                          </a:lnTo>
                          <a:lnTo>
                            <a:pt x="133" y="205"/>
                          </a:lnTo>
                          <a:lnTo>
                            <a:pt x="107" y="216"/>
                          </a:lnTo>
                          <a:lnTo>
                            <a:pt x="86" y="225"/>
                          </a:lnTo>
                          <a:lnTo>
                            <a:pt x="70" y="229"/>
                          </a:lnTo>
                          <a:lnTo>
                            <a:pt x="28" y="252"/>
                          </a:lnTo>
                          <a:lnTo>
                            <a:pt x="4" y="269"/>
                          </a:lnTo>
                          <a:lnTo>
                            <a:pt x="0" y="278"/>
                          </a:lnTo>
                          <a:lnTo>
                            <a:pt x="19" y="279"/>
                          </a:lnTo>
                          <a:lnTo>
                            <a:pt x="25" y="287"/>
                          </a:lnTo>
                          <a:lnTo>
                            <a:pt x="41" y="288"/>
                          </a:lnTo>
                          <a:lnTo>
                            <a:pt x="56" y="281"/>
                          </a:lnTo>
                          <a:lnTo>
                            <a:pt x="81" y="270"/>
                          </a:lnTo>
                          <a:lnTo>
                            <a:pt x="111" y="248"/>
                          </a:lnTo>
                          <a:lnTo>
                            <a:pt x="128" y="232"/>
                          </a:lnTo>
                          <a:lnTo>
                            <a:pt x="152" y="223"/>
                          </a:lnTo>
                          <a:lnTo>
                            <a:pt x="167" y="223"/>
                          </a:lnTo>
                          <a:lnTo>
                            <a:pt x="168" y="212"/>
                          </a:lnTo>
                          <a:lnTo>
                            <a:pt x="185" y="203"/>
                          </a:lnTo>
                          <a:lnTo>
                            <a:pt x="211" y="186"/>
                          </a:lnTo>
                          <a:lnTo>
                            <a:pt x="227" y="175"/>
                          </a:lnTo>
                          <a:lnTo>
                            <a:pt x="236" y="165"/>
                          </a:lnTo>
                          <a:lnTo>
                            <a:pt x="237" y="156"/>
                          </a:lnTo>
                          <a:lnTo>
                            <a:pt x="216" y="165"/>
                          </a:lnTo>
                          <a:lnTo>
                            <a:pt x="219" y="155"/>
                          </a:lnTo>
                          <a:lnTo>
                            <a:pt x="219" y="155"/>
                          </a:lnTo>
                          <a:close/>
                          <a:moveTo>
                            <a:pt x="327" y="41"/>
                          </a:moveTo>
                          <a:lnTo>
                            <a:pt x="334" y="20"/>
                          </a:lnTo>
                          <a:lnTo>
                            <a:pt x="322" y="14"/>
                          </a:lnTo>
                          <a:lnTo>
                            <a:pt x="320" y="0"/>
                          </a:lnTo>
                          <a:lnTo>
                            <a:pt x="310" y="2"/>
                          </a:lnTo>
                          <a:lnTo>
                            <a:pt x="309" y="20"/>
                          </a:lnTo>
                          <a:lnTo>
                            <a:pt x="312" y="40"/>
                          </a:lnTo>
                          <a:lnTo>
                            <a:pt x="316" y="51"/>
                          </a:lnTo>
                          <a:lnTo>
                            <a:pt x="312" y="55"/>
                          </a:lnTo>
                          <a:lnTo>
                            <a:pt x="310" y="71"/>
                          </a:lnTo>
                          <a:lnTo>
                            <a:pt x="301" y="87"/>
                          </a:lnTo>
                          <a:lnTo>
                            <a:pt x="285" y="106"/>
                          </a:lnTo>
                          <a:lnTo>
                            <a:pt x="265" y="113"/>
                          </a:lnTo>
                          <a:lnTo>
                            <a:pt x="259" y="123"/>
                          </a:lnTo>
                          <a:lnTo>
                            <a:pt x="273" y="132"/>
                          </a:lnTo>
                          <a:lnTo>
                            <a:pt x="270" y="145"/>
                          </a:lnTo>
                          <a:lnTo>
                            <a:pt x="244" y="164"/>
                          </a:lnTo>
                          <a:lnTo>
                            <a:pt x="250" y="167"/>
                          </a:lnTo>
                          <a:lnTo>
                            <a:pt x="248" y="173"/>
                          </a:lnTo>
                          <a:lnTo>
                            <a:pt x="270" y="164"/>
                          </a:lnTo>
                          <a:lnTo>
                            <a:pt x="292" y="149"/>
                          </a:lnTo>
                          <a:lnTo>
                            <a:pt x="308" y="136"/>
                          </a:lnTo>
                          <a:lnTo>
                            <a:pt x="315" y="131"/>
                          </a:lnTo>
                          <a:lnTo>
                            <a:pt x="321" y="121"/>
                          </a:lnTo>
                          <a:lnTo>
                            <a:pt x="331" y="113"/>
                          </a:lnTo>
                          <a:lnTo>
                            <a:pt x="345" y="114"/>
                          </a:lnTo>
                          <a:lnTo>
                            <a:pt x="361" y="100"/>
                          </a:lnTo>
                          <a:lnTo>
                            <a:pt x="379" y="79"/>
                          </a:lnTo>
                          <a:lnTo>
                            <a:pt x="372" y="76"/>
                          </a:lnTo>
                          <a:lnTo>
                            <a:pt x="355" y="85"/>
                          </a:lnTo>
                          <a:lnTo>
                            <a:pt x="343" y="83"/>
                          </a:lnTo>
                          <a:lnTo>
                            <a:pt x="332" y="76"/>
                          </a:lnTo>
                          <a:lnTo>
                            <a:pt x="340" y="57"/>
                          </a:lnTo>
                          <a:lnTo>
                            <a:pt x="336" y="51"/>
                          </a:lnTo>
                          <a:lnTo>
                            <a:pt x="325" y="66"/>
                          </a:lnTo>
                          <a:lnTo>
                            <a:pt x="327" y="41"/>
                          </a:lnTo>
                          <a:lnTo>
                            <a:pt x="327" y="41"/>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08" name="Nepal">
                      <a:extLst>
                        <a:ext uri="{FF2B5EF4-FFF2-40B4-BE49-F238E27FC236}">
                          <a16:creationId xmlns:a16="http://schemas.microsoft.com/office/drawing/2014/main" id="{DDC4CB44-EC16-4951-9767-250033B39258}"/>
                        </a:ext>
                      </a:extLst>
                    </p:cNvPr>
                    <p:cNvSpPr>
                      <a:spLocks/>
                    </p:cNvSpPr>
                    <p:nvPr/>
                  </p:nvSpPr>
                  <p:spPr bwMode="auto">
                    <a:xfrm>
                      <a:off x="7039411" y="3598593"/>
                      <a:ext cx="243110" cy="134905"/>
                    </a:xfrm>
                    <a:custGeom>
                      <a:avLst/>
                      <a:gdLst>
                        <a:gd name="T0" fmla="*/ 167 w 173"/>
                        <a:gd name="T1" fmla="*/ 60 h 96"/>
                        <a:gd name="T2" fmla="*/ 143 w 173"/>
                        <a:gd name="T3" fmla="*/ 59 h 96"/>
                        <a:gd name="T4" fmla="*/ 119 w 173"/>
                        <a:gd name="T5" fmla="*/ 53 h 96"/>
                        <a:gd name="T6" fmla="*/ 100 w 173"/>
                        <a:gd name="T7" fmla="*/ 43 h 96"/>
                        <a:gd name="T8" fmla="*/ 83 w 173"/>
                        <a:gd name="T9" fmla="*/ 38 h 96"/>
                        <a:gd name="T10" fmla="*/ 74 w 173"/>
                        <a:gd name="T11" fmla="*/ 26 h 96"/>
                        <a:gd name="T12" fmla="*/ 62 w 173"/>
                        <a:gd name="T13" fmla="*/ 23 h 96"/>
                        <a:gd name="T14" fmla="*/ 39 w 173"/>
                        <a:gd name="T15" fmla="*/ 7 h 96"/>
                        <a:gd name="T16" fmla="*/ 21 w 173"/>
                        <a:gd name="T17" fmla="*/ 0 h 96"/>
                        <a:gd name="T18" fmla="*/ 13 w 173"/>
                        <a:gd name="T19" fmla="*/ 5 h 96"/>
                        <a:gd name="T20" fmla="*/ 3 w 173"/>
                        <a:gd name="T21" fmla="*/ 17 h 96"/>
                        <a:gd name="T22" fmla="*/ 0 w 173"/>
                        <a:gd name="T23" fmla="*/ 39 h 96"/>
                        <a:gd name="T24" fmla="*/ 21 w 173"/>
                        <a:gd name="T25" fmla="*/ 48 h 96"/>
                        <a:gd name="T26" fmla="*/ 43 w 173"/>
                        <a:gd name="T27" fmla="*/ 59 h 96"/>
                        <a:gd name="T28" fmla="*/ 71 w 173"/>
                        <a:gd name="T29" fmla="*/ 73 h 96"/>
                        <a:gd name="T30" fmla="*/ 100 w 173"/>
                        <a:gd name="T31" fmla="*/ 76 h 96"/>
                        <a:gd name="T32" fmla="*/ 114 w 173"/>
                        <a:gd name="T33" fmla="*/ 87 h 96"/>
                        <a:gd name="T34" fmla="*/ 130 w 173"/>
                        <a:gd name="T35" fmla="*/ 90 h 96"/>
                        <a:gd name="T36" fmla="*/ 155 w 173"/>
                        <a:gd name="T37" fmla="*/ 96 h 96"/>
                        <a:gd name="T38" fmla="*/ 173 w 173"/>
                        <a:gd name="T39" fmla="*/ 95 h 96"/>
                        <a:gd name="T40" fmla="*/ 173 w 173"/>
                        <a:gd name="T41" fmla="*/ 86 h 96"/>
                        <a:gd name="T42" fmla="*/ 167 w 173"/>
                        <a:gd name="T43" fmla="*/ 71 h 96"/>
                        <a:gd name="T44" fmla="*/ 167 w 173"/>
                        <a:gd name="T45" fmla="*/ 60 h 96"/>
                        <a:gd name="T46" fmla="*/ 167 w 173"/>
                        <a:gd name="T4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3" h="96">
                          <a:moveTo>
                            <a:pt x="167" y="60"/>
                          </a:moveTo>
                          <a:lnTo>
                            <a:pt x="143" y="59"/>
                          </a:lnTo>
                          <a:lnTo>
                            <a:pt x="119" y="53"/>
                          </a:lnTo>
                          <a:lnTo>
                            <a:pt x="100" y="43"/>
                          </a:lnTo>
                          <a:lnTo>
                            <a:pt x="83" y="38"/>
                          </a:lnTo>
                          <a:lnTo>
                            <a:pt x="74" y="26"/>
                          </a:lnTo>
                          <a:lnTo>
                            <a:pt x="62" y="23"/>
                          </a:lnTo>
                          <a:lnTo>
                            <a:pt x="39" y="7"/>
                          </a:lnTo>
                          <a:lnTo>
                            <a:pt x="21" y="0"/>
                          </a:lnTo>
                          <a:lnTo>
                            <a:pt x="13" y="5"/>
                          </a:lnTo>
                          <a:lnTo>
                            <a:pt x="3" y="17"/>
                          </a:lnTo>
                          <a:lnTo>
                            <a:pt x="0" y="39"/>
                          </a:lnTo>
                          <a:lnTo>
                            <a:pt x="21" y="48"/>
                          </a:lnTo>
                          <a:lnTo>
                            <a:pt x="43" y="59"/>
                          </a:lnTo>
                          <a:lnTo>
                            <a:pt x="71" y="73"/>
                          </a:lnTo>
                          <a:lnTo>
                            <a:pt x="100" y="76"/>
                          </a:lnTo>
                          <a:lnTo>
                            <a:pt x="114" y="87"/>
                          </a:lnTo>
                          <a:lnTo>
                            <a:pt x="130" y="90"/>
                          </a:lnTo>
                          <a:lnTo>
                            <a:pt x="155" y="96"/>
                          </a:lnTo>
                          <a:lnTo>
                            <a:pt x="173" y="95"/>
                          </a:lnTo>
                          <a:lnTo>
                            <a:pt x="173" y="86"/>
                          </a:lnTo>
                          <a:lnTo>
                            <a:pt x="167" y="71"/>
                          </a:lnTo>
                          <a:lnTo>
                            <a:pt x="167" y="60"/>
                          </a:lnTo>
                          <a:lnTo>
                            <a:pt x="167" y="6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09" name="The Philippines">
                      <a:extLst>
                        <a:ext uri="{FF2B5EF4-FFF2-40B4-BE49-F238E27FC236}">
                          <a16:creationId xmlns:a16="http://schemas.microsoft.com/office/drawing/2014/main" id="{ABA5B94F-6A68-4F0B-9E11-118A01F8CAD8}"/>
                        </a:ext>
                      </a:extLst>
                    </p:cNvPr>
                    <p:cNvSpPr>
                      <a:spLocks noEditPoints="1"/>
                    </p:cNvSpPr>
                    <p:nvPr/>
                  </p:nvSpPr>
                  <p:spPr bwMode="auto">
                    <a:xfrm>
                      <a:off x="8207184" y="3997688"/>
                      <a:ext cx="278242" cy="431416"/>
                    </a:xfrm>
                    <a:custGeom>
                      <a:avLst/>
                      <a:gdLst>
                        <a:gd name="T0" fmla="*/ 191 w 198"/>
                        <a:gd name="T1" fmla="*/ 230 h 307"/>
                        <a:gd name="T2" fmla="*/ 170 w 198"/>
                        <a:gd name="T3" fmla="*/ 207 h 307"/>
                        <a:gd name="T4" fmla="*/ 158 w 198"/>
                        <a:gd name="T5" fmla="*/ 226 h 307"/>
                        <a:gd name="T6" fmla="*/ 140 w 198"/>
                        <a:gd name="T7" fmla="*/ 243 h 307"/>
                        <a:gd name="T8" fmla="*/ 122 w 198"/>
                        <a:gd name="T9" fmla="*/ 241 h 307"/>
                        <a:gd name="T10" fmla="*/ 101 w 198"/>
                        <a:gd name="T11" fmla="*/ 268 h 307"/>
                        <a:gd name="T12" fmla="*/ 120 w 198"/>
                        <a:gd name="T13" fmla="*/ 262 h 307"/>
                        <a:gd name="T14" fmla="*/ 136 w 198"/>
                        <a:gd name="T15" fmla="*/ 253 h 307"/>
                        <a:gd name="T16" fmla="*/ 144 w 198"/>
                        <a:gd name="T17" fmla="*/ 276 h 307"/>
                        <a:gd name="T18" fmla="*/ 177 w 198"/>
                        <a:gd name="T19" fmla="*/ 307 h 307"/>
                        <a:gd name="T20" fmla="*/ 174 w 198"/>
                        <a:gd name="T21" fmla="*/ 278 h 307"/>
                        <a:gd name="T22" fmla="*/ 193 w 198"/>
                        <a:gd name="T23" fmla="*/ 290 h 307"/>
                        <a:gd name="T24" fmla="*/ 196 w 198"/>
                        <a:gd name="T25" fmla="*/ 255 h 307"/>
                        <a:gd name="T26" fmla="*/ 193 w 198"/>
                        <a:gd name="T27" fmla="*/ 239 h 307"/>
                        <a:gd name="T28" fmla="*/ 138 w 198"/>
                        <a:gd name="T29" fmla="*/ 172 h 307"/>
                        <a:gd name="T30" fmla="*/ 127 w 198"/>
                        <a:gd name="T31" fmla="*/ 179 h 307"/>
                        <a:gd name="T32" fmla="*/ 115 w 198"/>
                        <a:gd name="T33" fmla="*/ 196 h 307"/>
                        <a:gd name="T34" fmla="*/ 107 w 198"/>
                        <a:gd name="T35" fmla="*/ 209 h 307"/>
                        <a:gd name="T36" fmla="*/ 127 w 198"/>
                        <a:gd name="T37" fmla="*/ 218 h 307"/>
                        <a:gd name="T38" fmla="*/ 138 w 198"/>
                        <a:gd name="T39" fmla="*/ 195 h 307"/>
                        <a:gd name="T40" fmla="*/ 26 w 198"/>
                        <a:gd name="T41" fmla="*/ 218 h 307"/>
                        <a:gd name="T42" fmla="*/ 49 w 198"/>
                        <a:gd name="T43" fmla="*/ 188 h 307"/>
                        <a:gd name="T44" fmla="*/ 34 w 198"/>
                        <a:gd name="T45" fmla="*/ 192 h 307"/>
                        <a:gd name="T46" fmla="*/ 10 w 198"/>
                        <a:gd name="T47" fmla="*/ 224 h 307"/>
                        <a:gd name="T48" fmla="*/ 26 w 198"/>
                        <a:gd name="T49" fmla="*/ 218 h 307"/>
                        <a:gd name="T50" fmla="*/ 92 w 198"/>
                        <a:gd name="T51" fmla="*/ 156 h 307"/>
                        <a:gd name="T52" fmla="*/ 96 w 198"/>
                        <a:gd name="T53" fmla="*/ 180 h 307"/>
                        <a:gd name="T54" fmla="*/ 110 w 198"/>
                        <a:gd name="T55" fmla="*/ 183 h 307"/>
                        <a:gd name="T56" fmla="*/ 118 w 198"/>
                        <a:gd name="T57" fmla="*/ 164 h 307"/>
                        <a:gd name="T58" fmla="*/ 92 w 198"/>
                        <a:gd name="T59" fmla="*/ 156 h 307"/>
                        <a:gd name="T60" fmla="*/ 166 w 198"/>
                        <a:gd name="T61" fmla="*/ 150 h 307"/>
                        <a:gd name="T62" fmla="*/ 139 w 198"/>
                        <a:gd name="T63" fmla="*/ 141 h 307"/>
                        <a:gd name="T64" fmla="*/ 155 w 198"/>
                        <a:gd name="T65" fmla="*/ 168 h 307"/>
                        <a:gd name="T66" fmla="*/ 148 w 198"/>
                        <a:gd name="T67" fmla="*/ 181 h 307"/>
                        <a:gd name="T68" fmla="*/ 156 w 198"/>
                        <a:gd name="T69" fmla="*/ 198 h 307"/>
                        <a:gd name="T70" fmla="*/ 159 w 198"/>
                        <a:gd name="T71" fmla="*/ 178 h 307"/>
                        <a:gd name="T72" fmla="*/ 175 w 198"/>
                        <a:gd name="T73" fmla="*/ 177 h 307"/>
                        <a:gd name="T74" fmla="*/ 166 w 198"/>
                        <a:gd name="T75" fmla="*/ 150 h 307"/>
                        <a:gd name="T76" fmla="*/ 72 w 198"/>
                        <a:gd name="T77" fmla="*/ 120 h 307"/>
                        <a:gd name="T78" fmla="*/ 68 w 198"/>
                        <a:gd name="T79" fmla="*/ 137 h 307"/>
                        <a:gd name="T80" fmla="*/ 81 w 198"/>
                        <a:gd name="T81" fmla="*/ 128 h 307"/>
                        <a:gd name="T82" fmla="*/ 56 w 198"/>
                        <a:gd name="T83" fmla="*/ 0 h 307"/>
                        <a:gd name="T84" fmla="*/ 41 w 198"/>
                        <a:gd name="T85" fmla="*/ 21 h 307"/>
                        <a:gd name="T86" fmla="*/ 36 w 198"/>
                        <a:gd name="T87" fmla="*/ 50 h 307"/>
                        <a:gd name="T88" fmla="*/ 44 w 198"/>
                        <a:gd name="T89" fmla="*/ 84 h 307"/>
                        <a:gd name="T90" fmla="*/ 58 w 198"/>
                        <a:gd name="T91" fmla="*/ 88 h 307"/>
                        <a:gd name="T92" fmla="*/ 59 w 198"/>
                        <a:gd name="T93" fmla="*/ 100 h 307"/>
                        <a:gd name="T94" fmla="*/ 70 w 198"/>
                        <a:gd name="T95" fmla="*/ 115 h 307"/>
                        <a:gd name="T96" fmla="*/ 104 w 198"/>
                        <a:gd name="T97" fmla="*/ 126 h 307"/>
                        <a:gd name="T98" fmla="*/ 118 w 198"/>
                        <a:gd name="T99" fmla="*/ 129 h 307"/>
                        <a:gd name="T100" fmla="*/ 137 w 198"/>
                        <a:gd name="T101" fmla="*/ 130 h 307"/>
                        <a:gd name="T102" fmla="*/ 129 w 198"/>
                        <a:gd name="T103" fmla="*/ 112 h 307"/>
                        <a:gd name="T104" fmla="*/ 93 w 198"/>
                        <a:gd name="T105" fmla="*/ 101 h 307"/>
                        <a:gd name="T106" fmla="*/ 73 w 198"/>
                        <a:gd name="T107" fmla="*/ 80 h 307"/>
                        <a:gd name="T108" fmla="*/ 85 w 198"/>
                        <a:gd name="T109" fmla="*/ 53 h 307"/>
                        <a:gd name="T110" fmla="*/ 77 w 198"/>
                        <a:gd name="T111" fmla="*/ 15 h 307"/>
                        <a:gd name="T112" fmla="*/ 76 w 198"/>
                        <a:gd name="T113" fmla="*/ 0 h 307"/>
                        <a:gd name="T114" fmla="*/ 56 w 198"/>
                        <a:gd name="T115"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307">
                          <a:moveTo>
                            <a:pt x="193" y="239"/>
                          </a:moveTo>
                          <a:lnTo>
                            <a:pt x="191" y="230"/>
                          </a:lnTo>
                          <a:lnTo>
                            <a:pt x="188" y="218"/>
                          </a:lnTo>
                          <a:lnTo>
                            <a:pt x="170" y="207"/>
                          </a:lnTo>
                          <a:lnTo>
                            <a:pt x="173" y="225"/>
                          </a:lnTo>
                          <a:lnTo>
                            <a:pt x="158" y="226"/>
                          </a:lnTo>
                          <a:lnTo>
                            <a:pt x="155" y="237"/>
                          </a:lnTo>
                          <a:lnTo>
                            <a:pt x="140" y="243"/>
                          </a:lnTo>
                          <a:lnTo>
                            <a:pt x="132" y="233"/>
                          </a:lnTo>
                          <a:lnTo>
                            <a:pt x="122" y="241"/>
                          </a:lnTo>
                          <a:lnTo>
                            <a:pt x="109" y="248"/>
                          </a:lnTo>
                          <a:lnTo>
                            <a:pt x="101" y="268"/>
                          </a:lnTo>
                          <a:lnTo>
                            <a:pt x="106" y="275"/>
                          </a:lnTo>
                          <a:lnTo>
                            <a:pt x="120" y="262"/>
                          </a:lnTo>
                          <a:lnTo>
                            <a:pt x="130" y="263"/>
                          </a:lnTo>
                          <a:lnTo>
                            <a:pt x="136" y="253"/>
                          </a:lnTo>
                          <a:lnTo>
                            <a:pt x="150" y="264"/>
                          </a:lnTo>
                          <a:lnTo>
                            <a:pt x="144" y="276"/>
                          </a:lnTo>
                          <a:lnTo>
                            <a:pt x="152" y="293"/>
                          </a:lnTo>
                          <a:lnTo>
                            <a:pt x="177" y="307"/>
                          </a:lnTo>
                          <a:lnTo>
                            <a:pt x="182" y="296"/>
                          </a:lnTo>
                          <a:lnTo>
                            <a:pt x="174" y="278"/>
                          </a:lnTo>
                          <a:lnTo>
                            <a:pt x="183" y="266"/>
                          </a:lnTo>
                          <a:lnTo>
                            <a:pt x="193" y="290"/>
                          </a:lnTo>
                          <a:lnTo>
                            <a:pt x="198" y="268"/>
                          </a:lnTo>
                          <a:lnTo>
                            <a:pt x="196" y="255"/>
                          </a:lnTo>
                          <a:lnTo>
                            <a:pt x="193" y="239"/>
                          </a:lnTo>
                          <a:lnTo>
                            <a:pt x="193" y="239"/>
                          </a:lnTo>
                          <a:close/>
                          <a:moveTo>
                            <a:pt x="138" y="195"/>
                          </a:moveTo>
                          <a:lnTo>
                            <a:pt x="138" y="172"/>
                          </a:lnTo>
                          <a:lnTo>
                            <a:pt x="125" y="195"/>
                          </a:lnTo>
                          <a:lnTo>
                            <a:pt x="127" y="179"/>
                          </a:lnTo>
                          <a:lnTo>
                            <a:pt x="116" y="181"/>
                          </a:lnTo>
                          <a:lnTo>
                            <a:pt x="115" y="196"/>
                          </a:lnTo>
                          <a:lnTo>
                            <a:pt x="110" y="202"/>
                          </a:lnTo>
                          <a:lnTo>
                            <a:pt x="107" y="209"/>
                          </a:lnTo>
                          <a:lnTo>
                            <a:pt x="121" y="225"/>
                          </a:lnTo>
                          <a:lnTo>
                            <a:pt x="127" y="218"/>
                          </a:lnTo>
                          <a:lnTo>
                            <a:pt x="132" y="203"/>
                          </a:lnTo>
                          <a:lnTo>
                            <a:pt x="138" y="195"/>
                          </a:lnTo>
                          <a:lnTo>
                            <a:pt x="138" y="195"/>
                          </a:lnTo>
                          <a:close/>
                          <a:moveTo>
                            <a:pt x="26" y="218"/>
                          </a:moveTo>
                          <a:lnTo>
                            <a:pt x="36" y="201"/>
                          </a:lnTo>
                          <a:lnTo>
                            <a:pt x="49" y="188"/>
                          </a:lnTo>
                          <a:lnTo>
                            <a:pt x="43" y="169"/>
                          </a:lnTo>
                          <a:lnTo>
                            <a:pt x="34" y="192"/>
                          </a:lnTo>
                          <a:lnTo>
                            <a:pt x="24" y="209"/>
                          </a:lnTo>
                          <a:lnTo>
                            <a:pt x="10" y="224"/>
                          </a:lnTo>
                          <a:lnTo>
                            <a:pt x="0" y="240"/>
                          </a:lnTo>
                          <a:lnTo>
                            <a:pt x="26" y="218"/>
                          </a:lnTo>
                          <a:lnTo>
                            <a:pt x="26" y="218"/>
                          </a:lnTo>
                          <a:close/>
                          <a:moveTo>
                            <a:pt x="92" y="156"/>
                          </a:moveTo>
                          <a:lnTo>
                            <a:pt x="96" y="168"/>
                          </a:lnTo>
                          <a:lnTo>
                            <a:pt x="96" y="180"/>
                          </a:lnTo>
                          <a:lnTo>
                            <a:pt x="97" y="191"/>
                          </a:lnTo>
                          <a:lnTo>
                            <a:pt x="110" y="183"/>
                          </a:lnTo>
                          <a:lnTo>
                            <a:pt x="119" y="173"/>
                          </a:lnTo>
                          <a:lnTo>
                            <a:pt x="118" y="164"/>
                          </a:lnTo>
                          <a:lnTo>
                            <a:pt x="105" y="164"/>
                          </a:lnTo>
                          <a:lnTo>
                            <a:pt x="92" y="156"/>
                          </a:lnTo>
                          <a:lnTo>
                            <a:pt x="92" y="156"/>
                          </a:lnTo>
                          <a:close/>
                          <a:moveTo>
                            <a:pt x="166" y="150"/>
                          </a:moveTo>
                          <a:lnTo>
                            <a:pt x="159" y="141"/>
                          </a:lnTo>
                          <a:lnTo>
                            <a:pt x="139" y="141"/>
                          </a:lnTo>
                          <a:lnTo>
                            <a:pt x="154" y="158"/>
                          </a:lnTo>
                          <a:lnTo>
                            <a:pt x="155" y="168"/>
                          </a:lnTo>
                          <a:lnTo>
                            <a:pt x="143" y="166"/>
                          </a:lnTo>
                          <a:lnTo>
                            <a:pt x="148" y="181"/>
                          </a:lnTo>
                          <a:lnTo>
                            <a:pt x="153" y="182"/>
                          </a:lnTo>
                          <a:lnTo>
                            <a:pt x="156" y="198"/>
                          </a:lnTo>
                          <a:lnTo>
                            <a:pt x="166" y="193"/>
                          </a:lnTo>
                          <a:lnTo>
                            <a:pt x="159" y="178"/>
                          </a:lnTo>
                          <a:lnTo>
                            <a:pt x="158" y="170"/>
                          </a:lnTo>
                          <a:lnTo>
                            <a:pt x="175" y="177"/>
                          </a:lnTo>
                          <a:lnTo>
                            <a:pt x="166" y="150"/>
                          </a:lnTo>
                          <a:lnTo>
                            <a:pt x="166" y="150"/>
                          </a:lnTo>
                          <a:close/>
                          <a:moveTo>
                            <a:pt x="81" y="128"/>
                          </a:moveTo>
                          <a:lnTo>
                            <a:pt x="72" y="120"/>
                          </a:lnTo>
                          <a:lnTo>
                            <a:pt x="54" y="119"/>
                          </a:lnTo>
                          <a:lnTo>
                            <a:pt x="68" y="137"/>
                          </a:lnTo>
                          <a:lnTo>
                            <a:pt x="78" y="149"/>
                          </a:lnTo>
                          <a:lnTo>
                            <a:pt x="81" y="128"/>
                          </a:lnTo>
                          <a:lnTo>
                            <a:pt x="81" y="128"/>
                          </a:lnTo>
                          <a:close/>
                          <a:moveTo>
                            <a:pt x="56" y="0"/>
                          </a:moveTo>
                          <a:lnTo>
                            <a:pt x="44" y="0"/>
                          </a:lnTo>
                          <a:lnTo>
                            <a:pt x="41" y="21"/>
                          </a:lnTo>
                          <a:lnTo>
                            <a:pt x="45" y="57"/>
                          </a:lnTo>
                          <a:lnTo>
                            <a:pt x="36" y="50"/>
                          </a:lnTo>
                          <a:lnTo>
                            <a:pt x="40" y="72"/>
                          </a:lnTo>
                          <a:lnTo>
                            <a:pt x="44" y="84"/>
                          </a:lnTo>
                          <a:lnTo>
                            <a:pt x="56" y="97"/>
                          </a:lnTo>
                          <a:lnTo>
                            <a:pt x="58" y="88"/>
                          </a:lnTo>
                          <a:lnTo>
                            <a:pt x="65" y="94"/>
                          </a:lnTo>
                          <a:lnTo>
                            <a:pt x="59" y="100"/>
                          </a:lnTo>
                          <a:lnTo>
                            <a:pt x="60" y="110"/>
                          </a:lnTo>
                          <a:lnTo>
                            <a:pt x="70" y="115"/>
                          </a:lnTo>
                          <a:lnTo>
                            <a:pt x="89" y="112"/>
                          </a:lnTo>
                          <a:lnTo>
                            <a:pt x="104" y="126"/>
                          </a:lnTo>
                          <a:lnTo>
                            <a:pt x="109" y="117"/>
                          </a:lnTo>
                          <a:lnTo>
                            <a:pt x="118" y="129"/>
                          </a:lnTo>
                          <a:lnTo>
                            <a:pt x="136" y="141"/>
                          </a:lnTo>
                          <a:lnTo>
                            <a:pt x="137" y="130"/>
                          </a:lnTo>
                          <a:lnTo>
                            <a:pt x="129" y="125"/>
                          </a:lnTo>
                          <a:lnTo>
                            <a:pt x="129" y="112"/>
                          </a:lnTo>
                          <a:lnTo>
                            <a:pt x="101" y="99"/>
                          </a:lnTo>
                          <a:lnTo>
                            <a:pt x="93" y="101"/>
                          </a:lnTo>
                          <a:lnTo>
                            <a:pt x="81" y="99"/>
                          </a:lnTo>
                          <a:lnTo>
                            <a:pt x="73" y="80"/>
                          </a:lnTo>
                          <a:lnTo>
                            <a:pt x="74" y="60"/>
                          </a:lnTo>
                          <a:lnTo>
                            <a:pt x="85" y="53"/>
                          </a:lnTo>
                          <a:lnTo>
                            <a:pt x="87" y="33"/>
                          </a:lnTo>
                          <a:lnTo>
                            <a:pt x="77" y="15"/>
                          </a:lnTo>
                          <a:lnTo>
                            <a:pt x="79" y="6"/>
                          </a:lnTo>
                          <a:lnTo>
                            <a:pt x="76" y="0"/>
                          </a:lnTo>
                          <a:lnTo>
                            <a:pt x="70" y="6"/>
                          </a:lnTo>
                          <a:lnTo>
                            <a:pt x="56" y="0"/>
                          </a:lnTo>
                          <a:lnTo>
                            <a:pt x="56" y="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10" name="Papua New Guinea">
                      <a:extLst>
                        <a:ext uri="{FF2B5EF4-FFF2-40B4-BE49-F238E27FC236}">
                          <a16:creationId xmlns:a16="http://schemas.microsoft.com/office/drawing/2014/main" id="{C0E6F59E-8697-4F94-B8AA-1C0ADC7017FA}"/>
                        </a:ext>
                      </a:extLst>
                    </p:cNvPr>
                    <p:cNvSpPr>
                      <a:spLocks noEditPoints="1"/>
                    </p:cNvSpPr>
                    <p:nvPr/>
                  </p:nvSpPr>
                  <p:spPr bwMode="auto">
                    <a:xfrm>
                      <a:off x="8907005" y="4697509"/>
                      <a:ext cx="446874" cy="272621"/>
                    </a:xfrm>
                    <a:custGeom>
                      <a:avLst/>
                      <a:gdLst>
                        <a:gd name="T0" fmla="*/ 318 w 318"/>
                        <a:gd name="T1" fmla="*/ 96 h 194"/>
                        <a:gd name="T2" fmla="*/ 301 w 318"/>
                        <a:gd name="T3" fmla="*/ 73 h 194"/>
                        <a:gd name="T4" fmla="*/ 292 w 318"/>
                        <a:gd name="T5" fmla="*/ 61 h 194"/>
                        <a:gd name="T6" fmla="*/ 293 w 318"/>
                        <a:gd name="T7" fmla="*/ 81 h 194"/>
                        <a:gd name="T8" fmla="*/ 309 w 318"/>
                        <a:gd name="T9" fmla="*/ 106 h 194"/>
                        <a:gd name="T10" fmla="*/ 316 w 318"/>
                        <a:gd name="T11" fmla="*/ 103 h 194"/>
                        <a:gd name="T12" fmla="*/ 244 w 318"/>
                        <a:gd name="T13" fmla="*/ 56 h 194"/>
                        <a:gd name="T14" fmla="*/ 242 w 318"/>
                        <a:gd name="T15" fmla="*/ 39 h 194"/>
                        <a:gd name="T16" fmla="*/ 231 w 318"/>
                        <a:gd name="T17" fmla="*/ 54 h 194"/>
                        <a:gd name="T18" fmla="*/ 212 w 318"/>
                        <a:gd name="T19" fmla="*/ 71 h 194"/>
                        <a:gd name="T20" fmla="*/ 198 w 318"/>
                        <a:gd name="T21" fmla="*/ 60 h 194"/>
                        <a:gd name="T22" fmla="*/ 191 w 318"/>
                        <a:gd name="T23" fmla="*/ 72 h 194"/>
                        <a:gd name="T24" fmla="*/ 161 w 318"/>
                        <a:gd name="T25" fmla="*/ 70 h 194"/>
                        <a:gd name="T26" fmla="*/ 171 w 318"/>
                        <a:gd name="T27" fmla="*/ 84 h 194"/>
                        <a:gd name="T28" fmla="*/ 198 w 318"/>
                        <a:gd name="T29" fmla="*/ 92 h 194"/>
                        <a:gd name="T30" fmla="*/ 221 w 318"/>
                        <a:gd name="T31" fmla="*/ 79 h 194"/>
                        <a:gd name="T32" fmla="*/ 236 w 318"/>
                        <a:gd name="T33" fmla="*/ 71 h 194"/>
                        <a:gd name="T34" fmla="*/ 133 w 318"/>
                        <a:gd name="T35" fmla="*/ 117 h 194"/>
                        <a:gd name="T36" fmla="*/ 148 w 318"/>
                        <a:gd name="T37" fmla="*/ 98 h 194"/>
                        <a:gd name="T38" fmla="*/ 110 w 318"/>
                        <a:gd name="T39" fmla="*/ 71 h 194"/>
                        <a:gd name="T40" fmla="*/ 97 w 318"/>
                        <a:gd name="T41" fmla="*/ 45 h 194"/>
                        <a:gd name="T42" fmla="*/ 46 w 318"/>
                        <a:gd name="T43" fmla="*/ 19 h 194"/>
                        <a:gd name="T44" fmla="*/ 6 w 318"/>
                        <a:gd name="T45" fmla="*/ 80 h 194"/>
                        <a:gd name="T46" fmla="*/ 21 w 318"/>
                        <a:gd name="T47" fmla="*/ 159 h 194"/>
                        <a:gd name="T48" fmla="*/ 50 w 318"/>
                        <a:gd name="T49" fmla="*/ 154 h 194"/>
                        <a:gd name="T50" fmla="*/ 62 w 318"/>
                        <a:gd name="T51" fmla="*/ 129 h 194"/>
                        <a:gd name="T52" fmla="*/ 107 w 318"/>
                        <a:gd name="T53" fmla="*/ 133 h 194"/>
                        <a:gd name="T54" fmla="*/ 127 w 318"/>
                        <a:gd name="T55" fmla="*/ 166 h 194"/>
                        <a:gd name="T56" fmla="*/ 161 w 318"/>
                        <a:gd name="T57" fmla="*/ 185 h 194"/>
                        <a:gd name="T58" fmla="*/ 184 w 318"/>
                        <a:gd name="T59" fmla="*/ 194 h 194"/>
                        <a:gd name="T60" fmla="*/ 201 w 318"/>
                        <a:gd name="T61" fmla="*/ 186 h 194"/>
                        <a:gd name="T62" fmla="*/ 187 w 318"/>
                        <a:gd name="T63" fmla="*/ 171 h 194"/>
                        <a:gd name="T64" fmla="*/ 173 w 318"/>
                        <a:gd name="T65" fmla="*/ 157 h 194"/>
                        <a:gd name="T66" fmla="*/ 150 w 318"/>
                        <a:gd name="T67" fmla="*/ 132 h 194"/>
                        <a:gd name="T68" fmla="*/ 133 w 318"/>
                        <a:gd name="T69" fmla="*/ 117 h 194"/>
                        <a:gd name="T70" fmla="*/ 260 w 318"/>
                        <a:gd name="T71" fmla="*/ 36 h 194"/>
                        <a:gd name="T72" fmla="*/ 245 w 318"/>
                        <a:gd name="T73" fmla="*/ 18 h 194"/>
                        <a:gd name="T74" fmla="*/ 229 w 318"/>
                        <a:gd name="T75" fmla="*/ 8 h 194"/>
                        <a:gd name="T76" fmla="*/ 212 w 318"/>
                        <a:gd name="T77" fmla="*/ 6 h 194"/>
                        <a:gd name="T78" fmla="*/ 238 w 318"/>
                        <a:gd name="T79" fmla="*/ 23 h 194"/>
                        <a:gd name="T80" fmla="*/ 252 w 318"/>
                        <a:gd name="T81" fmla="*/ 40 h 194"/>
                        <a:gd name="T82" fmla="*/ 262 w 318"/>
                        <a:gd name="T83" fmla="*/ 4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8" h="194">
                          <a:moveTo>
                            <a:pt x="316" y="103"/>
                          </a:moveTo>
                          <a:lnTo>
                            <a:pt x="318" y="96"/>
                          </a:lnTo>
                          <a:lnTo>
                            <a:pt x="310" y="88"/>
                          </a:lnTo>
                          <a:lnTo>
                            <a:pt x="301" y="73"/>
                          </a:lnTo>
                          <a:lnTo>
                            <a:pt x="294" y="67"/>
                          </a:lnTo>
                          <a:lnTo>
                            <a:pt x="292" y="61"/>
                          </a:lnTo>
                          <a:lnTo>
                            <a:pt x="289" y="64"/>
                          </a:lnTo>
                          <a:lnTo>
                            <a:pt x="293" y="81"/>
                          </a:lnTo>
                          <a:lnTo>
                            <a:pt x="302" y="96"/>
                          </a:lnTo>
                          <a:lnTo>
                            <a:pt x="309" y="106"/>
                          </a:lnTo>
                          <a:lnTo>
                            <a:pt x="316" y="103"/>
                          </a:lnTo>
                          <a:lnTo>
                            <a:pt x="316" y="103"/>
                          </a:lnTo>
                          <a:close/>
                          <a:moveTo>
                            <a:pt x="236" y="71"/>
                          </a:moveTo>
                          <a:lnTo>
                            <a:pt x="244" y="56"/>
                          </a:lnTo>
                          <a:lnTo>
                            <a:pt x="245" y="43"/>
                          </a:lnTo>
                          <a:lnTo>
                            <a:pt x="242" y="39"/>
                          </a:lnTo>
                          <a:lnTo>
                            <a:pt x="229" y="40"/>
                          </a:lnTo>
                          <a:lnTo>
                            <a:pt x="231" y="54"/>
                          </a:lnTo>
                          <a:lnTo>
                            <a:pt x="217" y="63"/>
                          </a:lnTo>
                          <a:lnTo>
                            <a:pt x="212" y="71"/>
                          </a:lnTo>
                          <a:lnTo>
                            <a:pt x="200" y="73"/>
                          </a:lnTo>
                          <a:lnTo>
                            <a:pt x="198" y="60"/>
                          </a:lnTo>
                          <a:lnTo>
                            <a:pt x="195" y="60"/>
                          </a:lnTo>
                          <a:lnTo>
                            <a:pt x="191" y="72"/>
                          </a:lnTo>
                          <a:lnTo>
                            <a:pt x="180" y="74"/>
                          </a:lnTo>
                          <a:lnTo>
                            <a:pt x="161" y="70"/>
                          </a:lnTo>
                          <a:lnTo>
                            <a:pt x="159" y="78"/>
                          </a:lnTo>
                          <a:lnTo>
                            <a:pt x="171" y="84"/>
                          </a:lnTo>
                          <a:lnTo>
                            <a:pt x="188" y="92"/>
                          </a:lnTo>
                          <a:lnTo>
                            <a:pt x="198" y="92"/>
                          </a:lnTo>
                          <a:lnTo>
                            <a:pt x="209" y="86"/>
                          </a:lnTo>
                          <a:lnTo>
                            <a:pt x="221" y="79"/>
                          </a:lnTo>
                          <a:lnTo>
                            <a:pt x="225" y="73"/>
                          </a:lnTo>
                          <a:lnTo>
                            <a:pt x="236" y="71"/>
                          </a:lnTo>
                          <a:lnTo>
                            <a:pt x="236" y="71"/>
                          </a:lnTo>
                          <a:close/>
                          <a:moveTo>
                            <a:pt x="133" y="117"/>
                          </a:moveTo>
                          <a:lnTo>
                            <a:pt x="129" y="101"/>
                          </a:lnTo>
                          <a:lnTo>
                            <a:pt x="148" y="98"/>
                          </a:lnTo>
                          <a:lnTo>
                            <a:pt x="145" y="86"/>
                          </a:lnTo>
                          <a:lnTo>
                            <a:pt x="110" y="71"/>
                          </a:lnTo>
                          <a:lnTo>
                            <a:pt x="108" y="57"/>
                          </a:lnTo>
                          <a:lnTo>
                            <a:pt x="97" y="45"/>
                          </a:lnTo>
                          <a:lnTo>
                            <a:pt x="83" y="33"/>
                          </a:lnTo>
                          <a:lnTo>
                            <a:pt x="46" y="19"/>
                          </a:lnTo>
                          <a:lnTo>
                            <a:pt x="9" y="3"/>
                          </a:lnTo>
                          <a:lnTo>
                            <a:pt x="6" y="80"/>
                          </a:lnTo>
                          <a:lnTo>
                            <a:pt x="0" y="158"/>
                          </a:lnTo>
                          <a:lnTo>
                            <a:pt x="21" y="159"/>
                          </a:lnTo>
                          <a:lnTo>
                            <a:pt x="33" y="163"/>
                          </a:lnTo>
                          <a:lnTo>
                            <a:pt x="50" y="154"/>
                          </a:lnTo>
                          <a:lnTo>
                            <a:pt x="49" y="136"/>
                          </a:lnTo>
                          <a:lnTo>
                            <a:pt x="62" y="129"/>
                          </a:lnTo>
                          <a:lnTo>
                            <a:pt x="81" y="122"/>
                          </a:lnTo>
                          <a:lnTo>
                            <a:pt x="107" y="133"/>
                          </a:lnTo>
                          <a:lnTo>
                            <a:pt x="116" y="153"/>
                          </a:lnTo>
                          <a:lnTo>
                            <a:pt x="127" y="166"/>
                          </a:lnTo>
                          <a:lnTo>
                            <a:pt x="141" y="181"/>
                          </a:lnTo>
                          <a:lnTo>
                            <a:pt x="161" y="185"/>
                          </a:lnTo>
                          <a:lnTo>
                            <a:pt x="180" y="188"/>
                          </a:lnTo>
                          <a:lnTo>
                            <a:pt x="184" y="194"/>
                          </a:lnTo>
                          <a:lnTo>
                            <a:pt x="198" y="192"/>
                          </a:lnTo>
                          <a:lnTo>
                            <a:pt x="201" y="186"/>
                          </a:lnTo>
                          <a:lnTo>
                            <a:pt x="180" y="176"/>
                          </a:lnTo>
                          <a:lnTo>
                            <a:pt x="187" y="171"/>
                          </a:lnTo>
                          <a:lnTo>
                            <a:pt x="171" y="167"/>
                          </a:lnTo>
                          <a:lnTo>
                            <a:pt x="173" y="157"/>
                          </a:lnTo>
                          <a:lnTo>
                            <a:pt x="161" y="157"/>
                          </a:lnTo>
                          <a:lnTo>
                            <a:pt x="150" y="132"/>
                          </a:lnTo>
                          <a:lnTo>
                            <a:pt x="133" y="117"/>
                          </a:lnTo>
                          <a:lnTo>
                            <a:pt x="133" y="117"/>
                          </a:lnTo>
                          <a:close/>
                          <a:moveTo>
                            <a:pt x="262" y="48"/>
                          </a:moveTo>
                          <a:lnTo>
                            <a:pt x="260" y="36"/>
                          </a:lnTo>
                          <a:lnTo>
                            <a:pt x="253" y="28"/>
                          </a:lnTo>
                          <a:lnTo>
                            <a:pt x="245" y="18"/>
                          </a:lnTo>
                          <a:lnTo>
                            <a:pt x="236" y="12"/>
                          </a:lnTo>
                          <a:lnTo>
                            <a:pt x="229" y="8"/>
                          </a:lnTo>
                          <a:lnTo>
                            <a:pt x="218" y="0"/>
                          </a:lnTo>
                          <a:lnTo>
                            <a:pt x="212" y="6"/>
                          </a:lnTo>
                          <a:lnTo>
                            <a:pt x="227" y="13"/>
                          </a:lnTo>
                          <a:lnTo>
                            <a:pt x="238" y="23"/>
                          </a:lnTo>
                          <a:lnTo>
                            <a:pt x="247" y="31"/>
                          </a:lnTo>
                          <a:lnTo>
                            <a:pt x="252" y="40"/>
                          </a:lnTo>
                          <a:lnTo>
                            <a:pt x="255" y="54"/>
                          </a:lnTo>
                          <a:lnTo>
                            <a:pt x="262" y="48"/>
                          </a:lnTo>
                          <a:lnTo>
                            <a:pt x="262" y="48"/>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11" name="North Korea">
                      <a:extLst>
                        <a:ext uri="{FF2B5EF4-FFF2-40B4-BE49-F238E27FC236}">
                          <a16:creationId xmlns:a16="http://schemas.microsoft.com/office/drawing/2014/main" id="{E27A99C2-9A78-4D78-9E04-B065055559BE}"/>
                        </a:ext>
                      </a:extLst>
                    </p:cNvPr>
                    <p:cNvSpPr>
                      <a:spLocks/>
                    </p:cNvSpPr>
                    <p:nvPr/>
                  </p:nvSpPr>
                  <p:spPr bwMode="auto">
                    <a:xfrm>
                      <a:off x="8142542" y="3179825"/>
                      <a:ext cx="133500" cy="175658"/>
                    </a:xfrm>
                    <a:custGeom>
                      <a:avLst/>
                      <a:gdLst>
                        <a:gd name="T0" fmla="*/ 90 w 95"/>
                        <a:gd name="T1" fmla="*/ 13 h 125"/>
                        <a:gd name="T2" fmla="*/ 90 w 95"/>
                        <a:gd name="T3" fmla="*/ 13 h 125"/>
                        <a:gd name="T4" fmla="*/ 70 w 95"/>
                        <a:gd name="T5" fmla="*/ 0 h 125"/>
                        <a:gd name="T6" fmla="*/ 70 w 95"/>
                        <a:gd name="T7" fmla="*/ 13 h 125"/>
                        <a:gd name="T8" fmla="*/ 46 w 95"/>
                        <a:gd name="T9" fmla="*/ 22 h 125"/>
                        <a:gd name="T10" fmla="*/ 57 w 95"/>
                        <a:gd name="T11" fmla="*/ 34 h 125"/>
                        <a:gd name="T12" fmla="*/ 39 w 95"/>
                        <a:gd name="T13" fmla="*/ 34 h 125"/>
                        <a:gd name="T14" fmla="*/ 26 w 95"/>
                        <a:gd name="T15" fmla="*/ 27 h 125"/>
                        <a:gd name="T16" fmla="*/ 22 w 95"/>
                        <a:gd name="T17" fmla="*/ 43 h 125"/>
                        <a:gd name="T18" fmla="*/ 8 w 95"/>
                        <a:gd name="T19" fmla="*/ 56 h 125"/>
                        <a:gd name="T20" fmla="*/ 0 w 95"/>
                        <a:gd name="T21" fmla="*/ 71 h 125"/>
                        <a:gd name="T22" fmla="*/ 13 w 95"/>
                        <a:gd name="T23" fmla="*/ 77 h 125"/>
                        <a:gd name="T24" fmla="*/ 25 w 95"/>
                        <a:gd name="T25" fmla="*/ 79 h 125"/>
                        <a:gd name="T26" fmla="*/ 28 w 95"/>
                        <a:gd name="T27" fmla="*/ 83 h 125"/>
                        <a:gd name="T28" fmla="*/ 29 w 95"/>
                        <a:gd name="T29" fmla="*/ 96 h 125"/>
                        <a:gd name="T30" fmla="*/ 33 w 95"/>
                        <a:gd name="T31" fmla="*/ 101 h 125"/>
                        <a:gd name="T32" fmla="*/ 30 w 95"/>
                        <a:gd name="T33" fmla="*/ 103 h 125"/>
                        <a:gd name="T34" fmla="*/ 29 w 95"/>
                        <a:gd name="T35" fmla="*/ 115 h 125"/>
                        <a:gd name="T36" fmla="*/ 37 w 95"/>
                        <a:gd name="T37" fmla="*/ 118 h 125"/>
                        <a:gd name="T38" fmla="*/ 43 w 95"/>
                        <a:gd name="T39" fmla="*/ 120 h 125"/>
                        <a:gd name="T40" fmla="*/ 46 w 95"/>
                        <a:gd name="T41" fmla="*/ 125 h 125"/>
                        <a:gd name="T42" fmla="*/ 51 w 95"/>
                        <a:gd name="T43" fmla="*/ 123 h 125"/>
                        <a:gd name="T44" fmla="*/ 51 w 95"/>
                        <a:gd name="T45" fmla="*/ 118 h 125"/>
                        <a:gd name="T46" fmla="*/ 62 w 95"/>
                        <a:gd name="T47" fmla="*/ 123 h 125"/>
                        <a:gd name="T48" fmla="*/ 63 w 95"/>
                        <a:gd name="T49" fmla="*/ 120 h 125"/>
                        <a:gd name="T50" fmla="*/ 72 w 95"/>
                        <a:gd name="T51" fmla="*/ 121 h 125"/>
                        <a:gd name="T52" fmla="*/ 74 w 95"/>
                        <a:gd name="T53" fmla="*/ 111 h 125"/>
                        <a:gd name="T54" fmla="*/ 87 w 95"/>
                        <a:gd name="T55" fmla="*/ 109 h 125"/>
                        <a:gd name="T56" fmla="*/ 95 w 95"/>
                        <a:gd name="T57" fmla="*/ 108 h 125"/>
                        <a:gd name="T58" fmla="*/ 95 w 95"/>
                        <a:gd name="T59" fmla="*/ 102 h 125"/>
                        <a:gd name="T60" fmla="*/ 79 w 95"/>
                        <a:gd name="T61" fmla="*/ 91 h 125"/>
                        <a:gd name="T62" fmla="*/ 69 w 95"/>
                        <a:gd name="T63" fmla="*/ 88 h 125"/>
                        <a:gd name="T64" fmla="*/ 70 w 95"/>
                        <a:gd name="T65" fmla="*/ 85 h 125"/>
                        <a:gd name="T66" fmla="*/ 65 w 95"/>
                        <a:gd name="T67" fmla="*/ 75 h 125"/>
                        <a:gd name="T68" fmla="*/ 71 w 95"/>
                        <a:gd name="T69" fmla="*/ 68 h 125"/>
                        <a:gd name="T70" fmla="*/ 81 w 95"/>
                        <a:gd name="T71" fmla="*/ 64 h 125"/>
                        <a:gd name="T72" fmla="*/ 85 w 95"/>
                        <a:gd name="T73" fmla="*/ 58 h 125"/>
                        <a:gd name="T74" fmla="*/ 86 w 95"/>
                        <a:gd name="T75" fmla="*/ 53 h 125"/>
                        <a:gd name="T76" fmla="*/ 93 w 95"/>
                        <a:gd name="T77" fmla="*/ 48 h 125"/>
                        <a:gd name="T78" fmla="*/ 83 w 95"/>
                        <a:gd name="T79" fmla="*/ 32 h 125"/>
                        <a:gd name="T80" fmla="*/ 84 w 95"/>
                        <a:gd name="T81" fmla="*/ 23 h 125"/>
                        <a:gd name="T82" fmla="*/ 87 w 95"/>
                        <a:gd name="T83" fmla="*/ 16 h 125"/>
                        <a:gd name="T84" fmla="*/ 95 w 95"/>
                        <a:gd name="T85" fmla="*/ 18 h 125"/>
                        <a:gd name="T86" fmla="*/ 95 w 95"/>
                        <a:gd name="T87" fmla="*/ 18 h 125"/>
                        <a:gd name="T88" fmla="*/ 95 w 95"/>
                        <a:gd name="T89" fmla="*/ 18 h 125"/>
                        <a:gd name="T90" fmla="*/ 95 w 95"/>
                        <a:gd name="T91" fmla="*/ 18 h 125"/>
                        <a:gd name="T92" fmla="*/ 90 w 95"/>
                        <a:gd name="T93" fmla="*/ 13 h 125"/>
                        <a:gd name="T94" fmla="*/ 90 w 95"/>
                        <a:gd name="T95" fmla="*/ 1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125">
                          <a:moveTo>
                            <a:pt x="90" y="13"/>
                          </a:moveTo>
                          <a:lnTo>
                            <a:pt x="90" y="13"/>
                          </a:lnTo>
                          <a:lnTo>
                            <a:pt x="70" y="0"/>
                          </a:lnTo>
                          <a:lnTo>
                            <a:pt x="70" y="13"/>
                          </a:lnTo>
                          <a:lnTo>
                            <a:pt x="46" y="22"/>
                          </a:lnTo>
                          <a:lnTo>
                            <a:pt x="57" y="34"/>
                          </a:lnTo>
                          <a:lnTo>
                            <a:pt x="39" y="34"/>
                          </a:lnTo>
                          <a:lnTo>
                            <a:pt x="26" y="27"/>
                          </a:lnTo>
                          <a:lnTo>
                            <a:pt x="22" y="43"/>
                          </a:lnTo>
                          <a:lnTo>
                            <a:pt x="8" y="56"/>
                          </a:lnTo>
                          <a:lnTo>
                            <a:pt x="0" y="71"/>
                          </a:lnTo>
                          <a:lnTo>
                            <a:pt x="13" y="77"/>
                          </a:lnTo>
                          <a:lnTo>
                            <a:pt x="25" y="79"/>
                          </a:lnTo>
                          <a:lnTo>
                            <a:pt x="28" y="83"/>
                          </a:lnTo>
                          <a:lnTo>
                            <a:pt x="29" y="96"/>
                          </a:lnTo>
                          <a:lnTo>
                            <a:pt x="33" y="101"/>
                          </a:lnTo>
                          <a:lnTo>
                            <a:pt x="30" y="103"/>
                          </a:lnTo>
                          <a:lnTo>
                            <a:pt x="29" y="115"/>
                          </a:lnTo>
                          <a:lnTo>
                            <a:pt x="37" y="118"/>
                          </a:lnTo>
                          <a:lnTo>
                            <a:pt x="43" y="120"/>
                          </a:lnTo>
                          <a:lnTo>
                            <a:pt x="46" y="125"/>
                          </a:lnTo>
                          <a:lnTo>
                            <a:pt x="51" y="123"/>
                          </a:lnTo>
                          <a:lnTo>
                            <a:pt x="51" y="118"/>
                          </a:lnTo>
                          <a:lnTo>
                            <a:pt x="62" y="123"/>
                          </a:lnTo>
                          <a:lnTo>
                            <a:pt x="63" y="120"/>
                          </a:lnTo>
                          <a:lnTo>
                            <a:pt x="72" y="121"/>
                          </a:lnTo>
                          <a:lnTo>
                            <a:pt x="74" y="111"/>
                          </a:lnTo>
                          <a:lnTo>
                            <a:pt x="87" y="109"/>
                          </a:lnTo>
                          <a:lnTo>
                            <a:pt x="95" y="108"/>
                          </a:lnTo>
                          <a:lnTo>
                            <a:pt x="95" y="102"/>
                          </a:lnTo>
                          <a:lnTo>
                            <a:pt x="79" y="91"/>
                          </a:lnTo>
                          <a:lnTo>
                            <a:pt x="69" y="88"/>
                          </a:lnTo>
                          <a:lnTo>
                            <a:pt x="70" y="85"/>
                          </a:lnTo>
                          <a:lnTo>
                            <a:pt x="65" y="75"/>
                          </a:lnTo>
                          <a:lnTo>
                            <a:pt x="71" y="68"/>
                          </a:lnTo>
                          <a:lnTo>
                            <a:pt x="81" y="64"/>
                          </a:lnTo>
                          <a:lnTo>
                            <a:pt x="85" y="58"/>
                          </a:lnTo>
                          <a:lnTo>
                            <a:pt x="86" y="53"/>
                          </a:lnTo>
                          <a:lnTo>
                            <a:pt x="93" y="48"/>
                          </a:lnTo>
                          <a:lnTo>
                            <a:pt x="83" y="32"/>
                          </a:lnTo>
                          <a:lnTo>
                            <a:pt x="84" y="23"/>
                          </a:lnTo>
                          <a:lnTo>
                            <a:pt x="87" y="16"/>
                          </a:lnTo>
                          <a:lnTo>
                            <a:pt x="95" y="18"/>
                          </a:lnTo>
                          <a:lnTo>
                            <a:pt x="95" y="18"/>
                          </a:lnTo>
                          <a:lnTo>
                            <a:pt x="95" y="18"/>
                          </a:lnTo>
                          <a:lnTo>
                            <a:pt x="95" y="18"/>
                          </a:lnTo>
                          <a:lnTo>
                            <a:pt x="90" y="13"/>
                          </a:lnTo>
                          <a:lnTo>
                            <a:pt x="90" y="13"/>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12" name="Russia">
                      <a:extLst>
                        <a:ext uri="{FF2B5EF4-FFF2-40B4-BE49-F238E27FC236}">
                          <a16:creationId xmlns:a16="http://schemas.microsoft.com/office/drawing/2014/main" id="{B833C573-E501-445D-A3F1-D6974D182D68}"/>
                        </a:ext>
                      </a:extLst>
                    </p:cNvPr>
                    <p:cNvSpPr>
                      <a:spLocks noEditPoints="1"/>
                    </p:cNvSpPr>
                    <p:nvPr/>
                  </p:nvSpPr>
                  <p:spPr bwMode="auto">
                    <a:xfrm>
                      <a:off x="5250511" y="2058425"/>
                      <a:ext cx="3641036" cy="1180421"/>
                    </a:xfrm>
                    <a:custGeom>
                      <a:avLst/>
                      <a:gdLst>
                        <a:gd name="T0" fmla="*/ 955 w 2591"/>
                        <a:gd name="T1" fmla="*/ 40 h 840"/>
                        <a:gd name="T2" fmla="*/ 261 w 2591"/>
                        <a:gd name="T3" fmla="*/ 10 h 840"/>
                        <a:gd name="T4" fmla="*/ 999 w 2591"/>
                        <a:gd name="T5" fmla="*/ 29 h 840"/>
                        <a:gd name="T6" fmla="*/ 1046 w 2591"/>
                        <a:gd name="T7" fmla="*/ 80 h 840"/>
                        <a:gd name="T8" fmla="*/ 899 w 2591"/>
                        <a:gd name="T9" fmla="*/ 127 h 840"/>
                        <a:gd name="T10" fmla="*/ 771 w 2591"/>
                        <a:gd name="T11" fmla="*/ 176 h 840"/>
                        <a:gd name="T12" fmla="*/ 798 w 2591"/>
                        <a:gd name="T13" fmla="*/ 236 h 840"/>
                        <a:gd name="T14" fmla="*/ 746 w 2591"/>
                        <a:gd name="T15" fmla="*/ 195 h 840"/>
                        <a:gd name="T16" fmla="*/ 668 w 2591"/>
                        <a:gd name="T17" fmla="*/ 204 h 840"/>
                        <a:gd name="T18" fmla="*/ 586 w 2591"/>
                        <a:gd name="T19" fmla="*/ 224 h 840"/>
                        <a:gd name="T20" fmla="*/ 400 w 2591"/>
                        <a:gd name="T21" fmla="*/ 253 h 840"/>
                        <a:gd name="T22" fmla="*/ 350 w 2591"/>
                        <a:gd name="T23" fmla="*/ 268 h 840"/>
                        <a:gd name="T24" fmla="*/ 250 w 2591"/>
                        <a:gd name="T25" fmla="*/ 328 h 840"/>
                        <a:gd name="T26" fmla="*/ 291 w 2591"/>
                        <a:gd name="T27" fmla="*/ 254 h 840"/>
                        <a:gd name="T28" fmla="*/ 117 w 2591"/>
                        <a:gd name="T29" fmla="*/ 249 h 840"/>
                        <a:gd name="T30" fmla="*/ 121 w 2591"/>
                        <a:gd name="T31" fmla="*/ 400 h 840"/>
                        <a:gd name="T32" fmla="*/ 142 w 2591"/>
                        <a:gd name="T33" fmla="*/ 496 h 840"/>
                        <a:gd name="T34" fmla="*/ 228 w 2591"/>
                        <a:gd name="T35" fmla="*/ 553 h 840"/>
                        <a:gd name="T36" fmla="*/ 240 w 2591"/>
                        <a:gd name="T37" fmla="*/ 584 h 840"/>
                        <a:gd name="T38" fmla="*/ 346 w 2591"/>
                        <a:gd name="T39" fmla="*/ 637 h 840"/>
                        <a:gd name="T40" fmla="*/ 379 w 2591"/>
                        <a:gd name="T41" fmla="*/ 699 h 840"/>
                        <a:gd name="T42" fmla="*/ 430 w 2591"/>
                        <a:gd name="T43" fmla="*/ 789 h 840"/>
                        <a:gd name="T44" fmla="*/ 573 w 2591"/>
                        <a:gd name="T45" fmla="*/ 840 h 840"/>
                        <a:gd name="T46" fmla="*/ 558 w 2591"/>
                        <a:gd name="T47" fmla="*/ 715 h 840"/>
                        <a:gd name="T48" fmla="*/ 567 w 2591"/>
                        <a:gd name="T49" fmla="*/ 597 h 840"/>
                        <a:gd name="T50" fmla="*/ 730 w 2591"/>
                        <a:gd name="T51" fmla="*/ 591 h 840"/>
                        <a:gd name="T52" fmla="*/ 893 w 2591"/>
                        <a:gd name="T53" fmla="*/ 518 h 840"/>
                        <a:gd name="T54" fmla="*/ 1106 w 2591"/>
                        <a:gd name="T55" fmla="*/ 604 h 840"/>
                        <a:gd name="T56" fmla="*/ 1277 w 2591"/>
                        <a:gd name="T57" fmla="*/ 648 h 840"/>
                        <a:gd name="T58" fmla="*/ 1427 w 2591"/>
                        <a:gd name="T59" fmla="*/ 589 h 840"/>
                        <a:gd name="T60" fmla="*/ 1639 w 2591"/>
                        <a:gd name="T61" fmla="*/ 652 h 840"/>
                        <a:gd name="T62" fmla="*/ 1824 w 2591"/>
                        <a:gd name="T63" fmla="*/ 633 h 840"/>
                        <a:gd name="T64" fmla="*/ 1901 w 2591"/>
                        <a:gd name="T65" fmla="*/ 572 h 840"/>
                        <a:gd name="T66" fmla="*/ 2139 w 2591"/>
                        <a:gd name="T67" fmla="*/ 671 h 840"/>
                        <a:gd name="T68" fmla="*/ 2148 w 2591"/>
                        <a:gd name="T69" fmla="*/ 811 h 840"/>
                        <a:gd name="T70" fmla="*/ 2214 w 2591"/>
                        <a:gd name="T71" fmla="*/ 789 h 840"/>
                        <a:gd name="T72" fmla="*/ 2122 w 2591"/>
                        <a:gd name="T73" fmla="*/ 540 h 840"/>
                        <a:gd name="T74" fmla="*/ 2172 w 2591"/>
                        <a:gd name="T75" fmla="*/ 419 h 840"/>
                        <a:gd name="T76" fmla="*/ 2325 w 2591"/>
                        <a:gd name="T77" fmla="*/ 358 h 840"/>
                        <a:gd name="T78" fmla="*/ 2428 w 2591"/>
                        <a:gd name="T79" fmla="*/ 564 h 840"/>
                        <a:gd name="T80" fmla="*/ 2483 w 2591"/>
                        <a:gd name="T81" fmla="*/ 496 h 840"/>
                        <a:gd name="T82" fmla="*/ 2511 w 2591"/>
                        <a:gd name="T83" fmla="*/ 414 h 840"/>
                        <a:gd name="T84" fmla="*/ 2524 w 2591"/>
                        <a:gd name="T85" fmla="*/ 324 h 840"/>
                        <a:gd name="T86" fmla="*/ 2228 w 2591"/>
                        <a:gd name="T87" fmla="*/ 210 h 840"/>
                        <a:gd name="T88" fmla="*/ 2027 w 2591"/>
                        <a:gd name="T89" fmla="*/ 185 h 840"/>
                        <a:gd name="T90" fmla="*/ 1657 w 2591"/>
                        <a:gd name="T91" fmla="*/ 170 h 840"/>
                        <a:gd name="T92" fmla="*/ 1426 w 2591"/>
                        <a:gd name="T93" fmla="*/ 130 h 840"/>
                        <a:gd name="T94" fmla="*/ 1217 w 2591"/>
                        <a:gd name="T95" fmla="*/ 122 h 840"/>
                        <a:gd name="T96" fmla="*/ 1119 w 2591"/>
                        <a:gd name="T97" fmla="*/ 71 h 840"/>
                        <a:gd name="T98" fmla="*/ 588 w 2591"/>
                        <a:gd name="T99" fmla="*/ 71 h 840"/>
                        <a:gd name="T100" fmla="*/ 424 w 2591"/>
                        <a:gd name="T101" fmla="*/ 159 h 840"/>
                        <a:gd name="T102" fmla="*/ 1581 w 2591"/>
                        <a:gd name="T103" fmla="*/ 85 h 840"/>
                        <a:gd name="T104" fmla="*/ 1712 w 2591"/>
                        <a:gd name="T105" fmla="*/ 103 h 840"/>
                        <a:gd name="T106" fmla="*/ 1679 w 2591"/>
                        <a:gd name="T107" fmla="*/ 138 h 840"/>
                        <a:gd name="T108" fmla="*/ 52 w 2591"/>
                        <a:gd name="T109" fmla="*/ 525 h 840"/>
                        <a:gd name="T110" fmla="*/ 2185 w 2591"/>
                        <a:gd name="T111" fmla="*/ 551 h 840"/>
                        <a:gd name="T112" fmla="*/ 2293 w 2591"/>
                        <a:gd name="T113" fmla="*/ 70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1" h="840">
                          <a:moveTo>
                            <a:pt x="981" y="37"/>
                          </a:moveTo>
                          <a:lnTo>
                            <a:pt x="964" y="22"/>
                          </a:lnTo>
                          <a:lnTo>
                            <a:pt x="914" y="7"/>
                          </a:lnTo>
                          <a:lnTo>
                            <a:pt x="878" y="0"/>
                          </a:lnTo>
                          <a:lnTo>
                            <a:pt x="855" y="2"/>
                          </a:lnTo>
                          <a:lnTo>
                            <a:pt x="835" y="14"/>
                          </a:lnTo>
                          <a:lnTo>
                            <a:pt x="857" y="16"/>
                          </a:lnTo>
                          <a:lnTo>
                            <a:pt x="882" y="29"/>
                          </a:lnTo>
                          <a:lnTo>
                            <a:pt x="912" y="35"/>
                          </a:lnTo>
                          <a:lnTo>
                            <a:pt x="955" y="40"/>
                          </a:lnTo>
                          <a:lnTo>
                            <a:pt x="981" y="37"/>
                          </a:lnTo>
                          <a:close/>
                          <a:moveTo>
                            <a:pt x="314" y="10"/>
                          </a:moveTo>
                          <a:lnTo>
                            <a:pt x="317" y="8"/>
                          </a:lnTo>
                          <a:lnTo>
                            <a:pt x="296" y="4"/>
                          </a:lnTo>
                          <a:lnTo>
                            <a:pt x="286" y="7"/>
                          </a:lnTo>
                          <a:lnTo>
                            <a:pt x="281" y="11"/>
                          </a:lnTo>
                          <a:lnTo>
                            <a:pt x="275" y="6"/>
                          </a:lnTo>
                          <a:lnTo>
                            <a:pt x="256" y="7"/>
                          </a:lnTo>
                          <a:lnTo>
                            <a:pt x="232" y="10"/>
                          </a:lnTo>
                          <a:lnTo>
                            <a:pt x="261" y="10"/>
                          </a:lnTo>
                          <a:lnTo>
                            <a:pt x="258" y="14"/>
                          </a:lnTo>
                          <a:lnTo>
                            <a:pt x="273" y="18"/>
                          </a:lnTo>
                          <a:lnTo>
                            <a:pt x="287" y="16"/>
                          </a:lnTo>
                          <a:lnTo>
                            <a:pt x="287" y="14"/>
                          </a:lnTo>
                          <a:lnTo>
                            <a:pt x="299" y="13"/>
                          </a:lnTo>
                          <a:lnTo>
                            <a:pt x="314" y="10"/>
                          </a:lnTo>
                          <a:close/>
                          <a:moveTo>
                            <a:pt x="1062" y="47"/>
                          </a:moveTo>
                          <a:lnTo>
                            <a:pt x="1057" y="41"/>
                          </a:lnTo>
                          <a:lnTo>
                            <a:pt x="1010" y="30"/>
                          </a:lnTo>
                          <a:lnTo>
                            <a:pt x="999" y="29"/>
                          </a:lnTo>
                          <a:lnTo>
                            <a:pt x="991" y="31"/>
                          </a:lnTo>
                          <a:lnTo>
                            <a:pt x="995" y="54"/>
                          </a:lnTo>
                          <a:lnTo>
                            <a:pt x="1062" y="47"/>
                          </a:lnTo>
                          <a:close/>
                          <a:moveTo>
                            <a:pt x="1119" y="71"/>
                          </a:moveTo>
                          <a:lnTo>
                            <a:pt x="1085" y="68"/>
                          </a:lnTo>
                          <a:lnTo>
                            <a:pt x="1098" y="63"/>
                          </a:lnTo>
                          <a:lnTo>
                            <a:pt x="1067" y="57"/>
                          </a:lnTo>
                          <a:lnTo>
                            <a:pt x="1045" y="65"/>
                          </a:lnTo>
                          <a:lnTo>
                            <a:pt x="1041" y="72"/>
                          </a:lnTo>
                          <a:lnTo>
                            <a:pt x="1046" y="80"/>
                          </a:lnTo>
                          <a:lnTo>
                            <a:pt x="1020" y="80"/>
                          </a:lnTo>
                          <a:lnTo>
                            <a:pt x="1001" y="89"/>
                          </a:lnTo>
                          <a:lnTo>
                            <a:pt x="985" y="85"/>
                          </a:lnTo>
                          <a:lnTo>
                            <a:pt x="950" y="87"/>
                          </a:lnTo>
                          <a:lnTo>
                            <a:pt x="951" y="92"/>
                          </a:lnTo>
                          <a:lnTo>
                            <a:pt x="917" y="95"/>
                          </a:lnTo>
                          <a:lnTo>
                            <a:pt x="898" y="104"/>
                          </a:lnTo>
                          <a:lnTo>
                            <a:pt x="883" y="104"/>
                          </a:lnTo>
                          <a:lnTo>
                            <a:pt x="878" y="117"/>
                          </a:lnTo>
                          <a:lnTo>
                            <a:pt x="899" y="127"/>
                          </a:lnTo>
                          <a:lnTo>
                            <a:pt x="870" y="129"/>
                          </a:lnTo>
                          <a:lnTo>
                            <a:pt x="835" y="128"/>
                          </a:lnTo>
                          <a:lnTo>
                            <a:pt x="813" y="132"/>
                          </a:lnTo>
                          <a:lnTo>
                            <a:pt x="831" y="153"/>
                          </a:lnTo>
                          <a:lnTo>
                            <a:pt x="857" y="169"/>
                          </a:lnTo>
                          <a:lnTo>
                            <a:pt x="821" y="157"/>
                          </a:lnTo>
                          <a:lnTo>
                            <a:pt x="792" y="158"/>
                          </a:lnTo>
                          <a:lnTo>
                            <a:pt x="772" y="166"/>
                          </a:lnTo>
                          <a:lnTo>
                            <a:pt x="789" y="180"/>
                          </a:lnTo>
                          <a:lnTo>
                            <a:pt x="771" y="176"/>
                          </a:lnTo>
                          <a:lnTo>
                            <a:pt x="763" y="157"/>
                          </a:lnTo>
                          <a:lnTo>
                            <a:pt x="747" y="147"/>
                          </a:lnTo>
                          <a:lnTo>
                            <a:pt x="740" y="147"/>
                          </a:lnTo>
                          <a:lnTo>
                            <a:pt x="754" y="161"/>
                          </a:lnTo>
                          <a:lnTo>
                            <a:pt x="736" y="174"/>
                          </a:lnTo>
                          <a:lnTo>
                            <a:pt x="767" y="190"/>
                          </a:lnTo>
                          <a:lnTo>
                            <a:pt x="768" y="211"/>
                          </a:lnTo>
                          <a:lnTo>
                            <a:pt x="779" y="221"/>
                          </a:lnTo>
                          <a:lnTo>
                            <a:pt x="797" y="223"/>
                          </a:lnTo>
                          <a:lnTo>
                            <a:pt x="798" y="236"/>
                          </a:lnTo>
                          <a:lnTo>
                            <a:pt x="815" y="248"/>
                          </a:lnTo>
                          <a:lnTo>
                            <a:pt x="807" y="257"/>
                          </a:lnTo>
                          <a:lnTo>
                            <a:pt x="809" y="268"/>
                          </a:lnTo>
                          <a:lnTo>
                            <a:pt x="795" y="272"/>
                          </a:lnTo>
                          <a:lnTo>
                            <a:pt x="793" y="280"/>
                          </a:lnTo>
                          <a:lnTo>
                            <a:pt x="774" y="277"/>
                          </a:lnTo>
                          <a:lnTo>
                            <a:pt x="787" y="248"/>
                          </a:lnTo>
                          <a:lnTo>
                            <a:pt x="785" y="235"/>
                          </a:lnTo>
                          <a:lnTo>
                            <a:pt x="760" y="222"/>
                          </a:lnTo>
                          <a:lnTo>
                            <a:pt x="746" y="195"/>
                          </a:lnTo>
                          <a:lnTo>
                            <a:pt x="732" y="181"/>
                          </a:lnTo>
                          <a:lnTo>
                            <a:pt x="719" y="175"/>
                          </a:lnTo>
                          <a:lnTo>
                            <a:pt x="722" y="159"/>
                          </a:lnTo>
                          <a:lnTo>
                            <a:pt x="711" y="149"/>
                          </a:lnTo>
                          <a:lnTo>
                            <a:pt x="668" y="143"/>
                          </a:lnTo>
                          <a:lnTo>
                            <a:pt x="661" y="147"/>
                          </a:lnTo>
                          <a:lnTo>
                            <a:pt x="663" y="165"/>
                          </a:lnTo>
                          <a:lnTo>
                            <a:pt x="647" y="183"/>
                          </a:lnTo>
                          <a:lnTo>
                            <a:pt x="652" y="188"/>
                          </a:lnTo>
                          <a:lnTo>
                            <a:pt x="668" y="204"/>
                          </a:lnTo>
                          <a:lnTo>
                            <a:pt x="669" y="213"/>
                          </a:lnTo>
                          <a:lnTo>
                            <a:pt x="689" y="215"/>
                          </a:lnTo>
                          <a:lnTo>
                            <a:pt x="692" y="220"/>
                          </a:lnTo>
                          <a:lnTo>
                            <a:pt x="713" y="230"/>
                          </a:lnTo>
                          <a:lnTo>
                            <a:pt x="709" y="240"/>
                          </a:lnTo>
                          <a:lnTo>
                            <a:pt x="640" y="218"/>
                          </a:lnTo>
                          <a:lnTo>
                            <a:pt x="616" y="212"/>
                          </a:lnTo>
                          <a:lnTo>
                            <a:pt x="568" y="206"/>
                          </a:lnTo>
                          <a:lnTo>
                            <a:pt x="564" y="212"/>
                          </a:lnTo>
                          <a:lnTo>
                            <a:pt x="586" y="224"/>
                          </a:lnTo>
                          <a:lnTo>
                            <a:pt x="576" y="237"/>
                          </a:lnTo>
                          <a:lnTo>
                            <a:pt x="552" y="226"/>
                          </a:lnTo>
                          <a:lnTo>
                            <a:pt x="533" y="233"/>
                          </a:lnTo>
                          <a:lnTo>
                            <a:pt x="505" y="234"/>
                          </a:lnTo>
                          <a:lnTo>
                            <a:pt x="497" y="240"/>
                          </a:lnTo>
                          <a:lnTo>
                            <a:pt x="477" y="239"/>
                          </a:lnTo>
                          <a:lnTo>
                            <a:pt x="486" y="226"/>
                          </a:lnTo>
                          <a:lnTo>
                            <a:pt x="474" y="226"/>
                          </a:lnTo>
                          <a:lnTo>
                            <a:pt x="428" y="242"/>
                          </a:lnTo>
                          <a:lnTo>
                            <a:pt x="400" y="253"/>
                          </a:lnTo>
                          <a:lnTo>
                            <a:pt x="401" y="266"/>
                          </a:lnTo>
                          <a:lnTo>
                            <a:pt x="379" y="270"/>
                          </a:lnTo>
                          <a:lnTo>
                            <a:pt x="364" y="263"/>
                          </a:lnTo>
                          <a:lnTo>
                            <a:pt x="360" y="252"/>
                          </a:lnTo>
                          <a:lnTo>
                            <a:pt x="379" y="249"/>
                          </a:lnTo>
                          <a:lnTo>
                            <a:pt x="365" y="238"/>
                          </a:lnTo>
                          <a:lnTo>
                            <a:pt x="319" y="231"/>
                          </a:lnTo>
                          <a:lnTo>
                            <a:pt x="336" y="244"/>
                          </a:lnTo>
                          <a:lnTo>
                            <a:pt x="332" y="255"/>
                          </a:lnTo>
                          <a:lnTo>
                            <a:pt x="350" y="268"/>
                          </a:lnTo>
                          <a:lnTo>
                            <a:pt x="346" y="282"/>
                          </a:lnTo>
                          <a:lnTo>
                            <a:pt x="328" y="275"/>
                          </a:lnTo>
                          <a:lnTo>
                            <a:pt x="314" y="274"/>
                          </a:lnTo>
                          <a:lnTo>
                            <a:pt x="284" y="295"/>
                          </a:lnTo>
                          <a:lnTo>
                            <a:pt x="300" y="310"/>
                          </a:lnTo>
                          <a:lnTo>
                            <a:pt x="287" y="315"/>
                          </a:lnTo>
                          <a:lnTo>
                            <a:pt x="245" y="302"/>
                          </a:lnTo>
                          <a:lnTo>
                            <a:pt x="237" y="310"/>
                          </a:lnTo>
                          <a:lnTo>
                            <a:pt x="250" y="319"/>
                          </a:lnTo>
                          <a:lnTo>
                            <a:pt x="250" y="328"/>
                          </a:lnTo>
                          <a:lnTo>
                            <a:pt x="236" y="324"/>
                          </a:lnTo>
                          <a:lnTo>
                            <a:pt x="214" y="317"/>
                          </a:lnTo>
                          <a:lnTo>
                            <a:pt x="207" y="296"/>
                          </a:lnTo>
                          <a:lnTo>
                            <a:pt x="203" y="285"/>
                          </a:lnTo>
                          <a:lnTo>
                            <a:pt x="173" y="270"/>
                          </a:lnTo>
                          <a:lnTo>
                            <a:pt x="184" y="268"/>
                          </a:lnTo>
                          <a:lnTo>
                            <a:pt x="259" y="283"/>
                          </a:lnTo>
                          <a:lnTo>
                            <a:pt x="283" y="278"/>
                          </a:lnTo>
                          <a:lnTo>
                            <a:pt x="297" y="268"/>
                          </a:lnTo>
                          <a:lnTo>
                            <a:pt x="291" y="254"/>
                          </a:lnTo>
                          <a:lnTo>
                            <a:pt x="276" y="244"/>
                          </a:lnTo>
                          <a:lnTo>
                            <a:pt x="210" y="222"/>
                          </a:lnTo>
                          <a:lnTo>
                            <a:pt x="167" y="216"/>
                          </a:lnTo>
                          <a:lnTo>
                            <a:pt x="138" y="205"/>
                          </a:lnTo>
                          <a:lnTo>
                            <a:pt x="125" y="212"/>
                          </a:lnTo>
                          <a:lnTo>
                            <a:pt x="125" y="212"/>
                          </a:lnTo>
                          <a:lnTo>
                            <a:pt x="101" y="220"/>
                          </a:lnTo>
                          <a:lnTo>
                            <a:pt x="89" y="222"/>
                          </a:lnTo>
                          <a:lnTo>
                            <a:pt x="90" y="235"/>
                          </a:lnTo>
                          <a:lnTo>
                            <a:pt x="117" y="249"/>
                          </a:lnTo>
                          <a:lnTo>
                            <a:pt x="107" y="265"/>
                          </a:lnTo>
                          <a:lnTo>
                            <a:pt x="131" y="288"/>
                          </a:lnTo>
                          <a:lnTo>
                            <a:pt x="125" y="306"/>
                          </a:lnTo>
                          <a:lnTo>
                            <a:pt x="143" y="321"/>
                          </a:lnTo>
                          <a:lnTo>
                            <a:pt x="140" y="335"/>
                          </a:lnTo>
                          <a:lnTo>
                            <a:pt x="167" y="350"/>
                          </a:lnTo>
                          <a:lnTo>
                            <a:pt x="163" y="360"/>
                          </a:lnTo>
                          <a:lnTo>
                            <a:pt x="151" y="373"/>
                          </a:lnTo>
                          <a:lnTo>
                            <a:pt x="121" y="400"/>
                          </a:lnTo>
                          <a:lnTo>
                            <a:pt x="121" y="400"/>
                          </a:lnTo>
                          <a:lnTo>
                            <a:pt x="142" y="410"/>
                          </a:lnTo>
                          <a:lnTo>
                            <a:pt x="125" y="423"/>
                          </a:lnTo>
                          <a:lnTo>
                            <a:pt x="125" y="423"/>
                          </a:lnTo>
                          <a:lnTo>
                            <a:pt x="128" y="426"/>
                          </a:lnTo>
                          <a:lnTo>
                            <a:pt x="118" y="439"/>
                          </a:lnTo>
                          <a:lnTo>
                            <a:pt x="128" y="460"/>
                          </a:lnTo>
                          <a:lnTo>
                            <a:pt x="121" y="466"/>
                          </a:lnTo>
                          <a:lnTo>
                            <a:pt x="131" y="472"/>
                          </a:lnTo>
                          <a:lnTo>
                            <a:pt x="134" y="482"/>
                          </a:lnTo>
                          <a:lnTo>
                            <a:pt x="142" y="496"/>
                          </a:lnTo>
                          <a:lnTo>
                            <a:pt x="161" y="502"/>
                          </a:lnTo>
                          <a:lnTo>
                            <a:pt x="165" y="507"/>
                          </a:lnTo>
                          <a:lnTo>
                            <a:pt x="173" y="504"/>
                          </a:lnTo>
                          <a:lnTo>
                            <a:pt x="192" y="509"/>
                          </a:lnTo>
                          <a:lnTo>
                            <a:pt x="196" y="521"/>
                          </a:lnTo>
                          <a:lnTo>
                            <a:pt x="193" y="526"/>
                          </a:lnTo>
                          <a:lnTo>
                            <a:pt x="207" y="541"/>
                          </a:lnTo>
                          <a:lnTo>
                            <a:pt x="216" y="545"/>
                          </a:lnTo>
                          <a:lnTo>
                            <a:pt x="215" y="549"/>
                          </a:lnTo>
                          <a:lnTo>
                            <a:pt x="228" y="553"/>
                          </a:lnTo>
                          <a:lnTo>
                            <a:pt x="234" y="559"/>
                          </a:lnTo>
                          <a:lnTo>
                            <a:pt x="228" y="564"/>
                          </a:lnTo>
                          <a:lnTo>
                            <a:pt x="214" y="564"/>
                          </a:lnTo>
                          <a:lnTo>
                            <a:pt x="211" y="565"/>
                          </a:lnTo>
                          <a:lnTo>
                            <a:pt x="216" y="573"/>
                          </a:lnTo>
                          <a:lnTo>
                            <a:pt x="224" y="588"/>
                          </a:lnTo>
                          <a:lnTo>
                            <a:pt x="224" y="588"/>
                          </a:lnTo>
                          <a:lnTo>
                            <a:pt x="230" y="588"/>
                          </a:lnTo>
                          <a:lnTo>
                            <a:pt x="234" y="583"/>
                          </a:lnTo>
                          <a:lnTo>
                            <a:pt x="240" y="584"/>
                          </a:lnTo>
                          <a:lnTo>
                            <a:pt x="258" y="582"/>
                          </a:lnTo>
                          <a:lnTo>
                            <a:pt x="272" y="595"/>
                          </a:lnTo>
                          <a:lnTo>
                            <a:pt x="269" y="600"/>
                          </a:lnTo>
                          <a:lnTo>
                            <a:pt x="271" y="606"/>
                          </a:lnTo>
                          <a:lnTo>
                            <a:pt x="286" y="607"/>
                          </a:lnTo>
                          <a:lnTo>
                            <a:pt x="294" y="618"/>
                          </a:lnTo>
                          <a:lnTo>
                            <a:pt x="295" y="622"/>
                          </a:lnTo>
                          <a:lnTo>
                            <a:pt x="319" y="631"/>
                          </a:lnTo>
                          <a:lnTo>
                            <a:pt x="332" y="627"/>
                          </a:lnTo>
                          <a:lnTo>
                            <a:pt x="346" y="637"/>
                          </a:lnTo>
                          <a:lnTo>
                            <a:pt x="356" y="637"/>
                          </a:lnTo>
                          <a:lnTo>
                            <a:pt x="385" y="645"/>
                          </a:lnTo>
                          <a:lnTo>
                            <a:pt x="386" y="651"/>
                          </a:lnTo>
                          <a:lnTo>
                            <a:pt x="382" y="663"/>
                          </a:lnTo>
                          <a:lnTo>
                            <a:pt x="388" y="676"/>
                          </a:lnTo>
                          <a:lnTo>
                            <a:pt x="387" y="684"/>
                          </a:lnTo>
                          <a:lnTo>
                            <a:pt x="370" y="686"/>
                          </a:lnTo>
                          <a:lnTo>
                            <a:pt x="362" y="692"/>
                          </a:lnTo>
                          <a:lnTo>
                            <a:pt x="363" y="703"/>
                          </a:lnTo>
                          <a:lnTo>
                            <a:pt x="379" y="699"/>
                          </a:lnTo>
                          <a:lnTo>
                            <a:pt x="381" y="704"/>
                          </a:lnTo>
                          <a:lnTo>
                            <a:pt x="355" y="714"/>
                          </a:lnTo>
                          <a:lnTo>
                            <a:pt x="367" y="722"/>
                          </a:lnTo>
                          <a:lnTo>
                            <a:pt x="355" y="742"/>
                          </a:lnTo>
                          <a:lnTo>
                            <a:pt x="342" y="746"/>
                          </a:lnTo>
                          <a:lnTo>
                            <a:pt x="361" y="760"/>
                          </a:lnTo>
                          <a:lnTo>
                            <a:pt x="384" y="768"/>
                          </a:lnTo>
                          <a:lnTo>
                            <a:pt x="412" y="788"/>
                          </a:lnTo>
                          <a:lnTo>
                            <a:pt x="413" y="785"/>
                          </a:lnTo>
                          <a:lnTo>
                            <a:pt x="430" y="789"/>
                          </a:lnTo>
                          <a:lnTo>
                            <a:pt x="459" y="792"/>
                          </a:lnTo>
                          <a:lnTo>
                            <a:pt x="487" y="803"/>
                          </a:lnTo>
                          <a:lnTo>
                            <a:pt x="491" y="808"/>
                          </a:lnTo>
                          <a:lnTo>
                            <a:pt x="502" y="804"/>
                          </a:lnTo>
                          <a:lnTo>
                            <a:pt x="521" y="809"/>
                          </a:lnTo>
                          <a:lnTo>
                            <a:pt x="529" y="818"/>
                          </a:lnTo>
                          <a:lnTo>
                            <a:pt x="542" y="823"/>
                          </a:lnTo>
                          <a:lnTo>
                            <a:pt x="548" y="824"/>
                          </a:lnTo>
                          <a:lnTo>
                            <a:pt x="564" y="838"/>
                          </a:lnTo>
                          <a:lnTo>
                            <a:pt x="573" y="840"/>
                          </a:lnTo>
                          <a:lnTo>
                            <a:pt x="575" y="834"/>
                          </a:lnTo>
                          <a:lnTo>
                            <a:pt x="584" y="825"/>
                          </a:lnTo>
                          <a:lnTo>
                            <a:pt x="584" y="825"/>
                          </a:lnTo>
                          <a:lnTo>
                            <a:pt x="557" y="798"/>
                          </a:lnTo>
                          <a:lnTo>
                            <a:pt x="555" y="782"/>
                          </a:lnTo>
                          <a:lnTo>
                            <a:pt x="534" y="761"/>
                          </a:lnTo>
                          <a:lnTo>
                            <a:pt x="547" y="737"/>
                          </a:lnTo>
                          <a:lnTo>
                            <a:pt x="564" y="732"/>
                          </a:lnTo>
                          <a:lnTo>
                            <a:pt x="569" y="718"/>
                          </a:lnTo>
                          <a:lnTo>
                            <a:pt x="558" y="715"/>
                          </a:lnTo>
                          <a:lnTo>
                            <a:pt x="558" y="704"/>
                          </a:lnTo>
                          <a:lnTo>
                            <a:pt x="542" y="688"/>
                          </a:lnTo>
                          <a:lnTo>
                            <a:pt x="528" y="689"/>
                          </a:lnTo>
                          <a:lnTo>
                            <a:pt x="509" y="673"/>
                          </a:lnTo>
                          <a:lnTo>
                            <a:pt x="515" y="655"/>
                          </a:lnTo>
                          <a:lnTo>
                            <a:pt x="509" y="650"/>
                          </a:lnTo>
                          <a:lnTo>
                            <a:pt x="517" y="625"/>
                          </a:lnTo>
                          <a:lnTo>
                            <a:pt x="539" y="638"/>
                          </a:lnTo>
                          <a:lnTo>
                            <a:pt x="537" y="621"/>
                          </a:lnTo>
                          <a:lnTo>
                            <a:pt x="567" y="597"/>
                          </a:lnTo>
                          <a:lnTo>
                            <a:pt x="595" y="596"/>
                          </a:lnTo>
                          <a:lnTo>
                            <a:pt x="639" y="612"/>
                          </a:lnTo>
                          <a:lnTo>
                            <a:pt x="664" y="621"/>
                          </a:lnTo>
                          <a:lnTo>
                            <a:pt x="680" y="612"/>
                          </a:lnTo>
                          <a:lnTo>
                            <a:pt x="708" y="611"/>
                          </a:lnTo>
                          <a:lnTo>
                            <a:pt x="736" y="623"/>
                          </a:lnTo>
                          <a:lnTo>
                            <a:pt x="738" y="616"/>
                          </a:lnTo>
                          <a:lnTo>
                            <a:pt x="764" y="618"/>
                          </a:lnTo>
                          <a:lnTo>
                            <a:pt x="765" y="606"/>
                          </a:lnTo>
                          <a:lnTo>
                            <a:pt x="730" y="591"/>
                          </a:lnTo>
                          <a:lnTo>
                            <a:pt x="743" y="579"/>
                          </a:lnTo>
                          <a:lnTo>
                            <a:pt x="737" y="573"/>
                          </a:lnTo>
                          <a:lnTo>
                            <a:pt x="752" y="567"/>
                          </a:lnTo>
                          <a:lnTo>
                            <a:pt x="734" y="552"/>
                          </a:lnTo>
                          <a:lnTo>
                            <a:pt x="739" y="544"/>
                          </a:lnTo>
                          <a:lnTo>
                            <a:pt x="802" y="536"/>
                          </a:lnTo>
                          <a:lnTo>
                            <a:pt x="808" y="531"/>
                          </a:lnTo>
                          <a:lnTo>
                            <a:pt x="849" y="522"/>
                          </a:lnTo>
                          <a:lnTo>
                            <a:pt x="860" y="513"/>
                          </a:lnTo>
                          <a:lnTo>
                            <a:pt x="893" y="518"/>
                          </a:lnTo>
                          <a:lnTo>
                            <a:pt x="909" y="541"/>
                          </a:lnTo>
                          <a:lnTo>
                            <a:pt x="926" y="535"/>
                          </a:lnTo>
                          <a:lnTo>
                            <a:pt x="952" y="544"/>
                          </a:lnTo>
                          <a:lnTo>
                            <a:pt x="956" y="556"/>
                          </a:lnTo>
                          <a:lnTo>
                            <a:pt x="973" y="554"/>
                          </a:lnTo>
                          <a:lnTo>
                            <a:pt x="1006" y="534"/>
                          </a:lnTo>
                          <a:lnTo>
                            <a:pt x="1004" y="540"/>
                          </a:lnTo>
                          <a:lnTo>
                            <a:pt x="1034" y="558"/>
                          </a:lnTo>
                          <a:lnTo>
                            <a:pt x="1102" y="616"/>
                          </a:lnTo>
                          <a:lnTo>
                            <a:pt x="1106" y="604"/>
                          </a:lnTo>
                          <a:lnTo>
                            <a:pt x="1137" y="617"/>
                          </a:lnTo>
                          <a:lnTo>
                            <a:pt x="1160" y="611"/>
                          </a:lnTo>
                          <a:lnTo>
                            <a:pt x="1173" y="615"/>
                          </a:lnTo>
                          <a:lnTo>
                            <a:pt x="1187" y="629"/>
                          </a:lnTo>
                          <a:lnTo>
                            <a:pt x="1202" y="633"/>
                          </a:lnTo>
                          <a:lnTo>
                            <a:pt x="1215" y="643"/>
                          </a:lnTo>
                          <a:lnTo>
                            <a:pt x="1237" y="639"/>
                          </a:lnTo>
                          <a:lnTo>
                            <a:pt x="1253" y="653"/>
                          </a:lnTo>
                          <a:lnTo>
                            <a:pt x="1259" y="651"/>
                          </a:lnTo>
                          <a:lnTo>
                            <a:pt x="1277" y="648"/>
                          </a:lnTo>
                          <a:lnTo>
                            <a:pt x="1301" y="628"/>
                          </a:lnTo>
                          <a:lnTo>
                            <a:pt x="1324" y="617"/>
                          </a:lnTo>
                          <a:lnTo>
                            <a:pt x="1343" y="624"/>
                          </a:lnTo>
                          <a:lnTo>
                            <a:pt x="1363" y="624"/>
                          </a:lnTo>
                          <a:lnTo>
                            <a:pt x="1380" y="635"/>
                          </a:lnTo>
                          <a:lnTo>
                            <a:pt x="1398" y="636"/>
                          </a:lnTo>
                          <a:lnTo>
                            <a:pt x="1428" y="642"/>
                          </a:lnTo>
                          <a:lnTo>
                            <a:pt x="1438" y="626"/>
                          </a:lnTo>
                          <a:lnTo>
                            <a:pt x="1423" y="612"/>
                          </a:lnTo>
                          <a:lnTo>
                            <a:pt x="1427" y="589"/>
                          </a:lnTo>
                          <a:lnTo>
                            <a:pt x="1453" y="598"/>
                          </a:lnTo>
                          <a:lnTo>
                            <a:pt x="1471" y="601"/>
                          </a:lnTo>
                          <a:lnTo>
                            <a:pt x="1496" y="606"/>
                          </a:lnTo>
                          <a:lnTo>
                            <a:pt x="1510" y="623"/>
                          </a:lnTo>
                          <a:lnTo>
                            <a:pt x="1540" y="634"/>
                          </a:lnTo>
                          <a:lnTo>
                            <a:pt x="1555" y="629"/>
                          </a:lnTo>
                          <a:lnTo>
                            <a:pt x="1577" y="626"/>
                          </a:lnTo>
                          <a:lnTo>
                            <a:pt x="1596" y="629"/>
                          </a:lnTo>
                          <a:lnTo>
                            <a:pt x="1621" y="640"/>
                          </a:lnTo>
                          <a:lnTo>
                            <a:pt x="1639" y="652"/>
                          </a:lnTo>
                          <a:lnTo>
                            <a:pt x="1656" y="652"/>
                          </a:lnTo>
                          <a:lnTo>
                            <a:pt x="1681" y="656"/>
                          </a:lnTo>
                          <a:lnTo>
                            <a:pt x="1694" y="649"/>
                          </a:lnTo>
                          <a:lnTo>
                            <a:pt x="1716" y="646"/>
                          </a:lnTo>
                          <a:lnTo>
                            <a:pt x="1733" y="630"/>
                          </a:lnTo>
                          <a:lnTo>
                            <a:pt x="1746" y="633"/>
                          </a:lnTo>
                          <a:lnTo>
                            <a:pt x="1760" y="640"/>
                          </a:lnTo>
                          <a:lnTo>
                            <a:pt x="1780" y="638"/>
                          </a:lnTo>
                          <a:lnTo>
                            <a:pt x="1807" y="647"/>
                          </a:lnTo>
                          <a:lnTo>
                            <a:pt x="1824" y="633"/>
                          </a:lnTo>
                          <a:lnTo>
                            <a:pt x="1817" y="622"/>
                          </a:lnTo>
                          <a:lnTo>
                            <a:pt x="1817" y="598"/>
                          </a:lnTo>
                          <a:lnTo>
                            <a:pt x="1821" y="591"/>
                          </a:lnTo>
                          <a:lnTo>
                            <a:pt x="1812" y="578"/>
                          </a:lnTo>
                          <a:lnTo>
                            <a:pt x="1798" y="573"/>
                          </a:lnTo>
                          <a:lnTo>
                            <a:pt x="1805" y="562"/>
                          </a:lnTo>
                          <a:lnTo>
                            <a:pt x="1823" y="557"/>
                          </a:lnTo>
                          <a:lnTo>
                            <a:pt x="1847" y="556"/>
                          </a:lnTo>
                          <a:lnTo>
                            <a:pt x="1878" y="564"/>
                          </a:lnTo>
                          <a:lnTo>
                            <a:pt x="1901" y="572"/>
                          </a:lnTo>
                          <a:lnTo>
                            <a:pt x="1929" y="594"/>
                          </a:lnTo>
                          <a:lnTo>
                            <a:pt x="1944" y="605"/>
                          </a:lnTo>
                          <a:lnTo>
                            <a:pt x="1960" y="619"/>
                          </a:lnTo>
                          <a:lnTo>
                            <a:pt x="1983" y="641"/>
                          </a:lnTo>
                          <a:lnTo>
                            <a:pt x="2019" y="648"/>
                          </a:lnTo>
                          <a:lnTo>
                            <a:pt x="2053" y="665"/>
                          </a:lnTo>
                          <a:lnTo>
                            <a:pt x="2075" y="687"/>
                          </a:lnTo>
                          <a:lnTo>
                            <a:pt x="2103" y="687"/>
                          </a:lnTo>
                          <a:lnTo>
                            <a:pt x="2113" y="677"/>
                          </a:lnTo>
                          <a:lnTo>
                            <a:pt x="2139" y="671"/>
                          </a:lnTo>
                          <a:lnTo>
                            <a:pt x="2144" y="691"/>
                          </a:lnTo>
                          <a:lnTo>
                            <a:pt x="2142" y="700"/>
                          </a:lnTo>
                          <a:lnTo>
                            <a:pt x="2153" y="726"/>
                          </a:lnTo>
                          <a:lnTo>
                            <a:pt x="2155" y="748"/>
                          </a:lnTo>
                          <a:lnTo>
                            <a:pt x="2130" y="744"/>
                          </a:lnTo>
                          <a:lnTo>
                            <a:pt x="2118" y="752"/>
                          </a:lnTo>
                          <a:lnTo>
                            <a:pt x="2136" y="772"/>
                          </a:lnTo>
                          <a:lnTo>
                            <a:pt x="2150" y="799"/>
                          </a:lnTo>
                          <a:lnTo>
                            <a:pt x="2141" y="800"/>
                          </a:lnTo>
                          <a:lnTo>
                            <a:pt x="2148" y="811"/>
                          </a:lnTo>
                          <a:lnTo>
                            <a:pt x="2148" y="811"/>
                          </a:lnTo>
                          <a:lnTo>
                            <a:pt x="2153" y="816"/>
                          </a:lnTo>
                          <a:lnTo>
                            <a:pt x="2153" y="816"/>
                          </a:lnTo>
                          <a:lnTo>
                            <a:pt x="2153" y="816"/>
                          </a:lnTo>
                          <a:lnTo>
                            <a:pt x="2153" y="816"/>
                          </a:lnTo>
                          <a:lnTo>
                            <a:pt x="2152" y="808"/>
                          </a:lnTo>
                          <a:lnTo>
                            <a:pt x="2167" y="791"/>
                          </a:lnTo>
                          <a:lnTo>
                            <a:pt x="2186" y="803"/>
                          </a:lnTo>
                          <a:lnTo>
                            <a:pt x="2198" y="802"/>
                          </a:lnTo>
                          <a:lnTo>
                            <a:pt x="2214" y="789"/>
                          </a:lnTo>
                          <a:lnTo>
                            <a:pt x="2218" y="775"/>
                          </a:lnTo>
                          <a:lnTo>
                            <a:pt x="2226" y="748"/>
                          </a:lnTo>
                          <a:lnTo>
                            <a:pt x="2233" y="721"/>
                          </a:lnTo>
                          <a:lnTo>
                            <a:pt x="2228" y="705"/>
                          </a:lnTo>
                          <a:lnTo>
                            <a:pt x="2231" y="672"/>
                          </a:lnTo>
                          <a:lnTo>
                            <a:pt x="2213" y="634"/>
                          </a:lnTo>
                          <a:lnTo>
                            <a:pt x="2192" y="607"/>
                          </a:lnTo>
                          <a:lnTo>
                            <a:pt x="2186" y="584"/>
                          </a:lnTo>
                          <a:lnTo>
                            <a:pt x="2170" y="565"/>
                          </a:lnTo>
                          <a:lnTo>
                            <a:pt x="2122" y="540"/>
                          </a:lnTo>
                          <a:lnTo>
                            <a:pt x="2101" y="538"/>
                          </a:lnTo>
                          <a:lnTo>
                            <a:pt x="2100" y="549"/>
                          </a:lnTo>
                          <a:lnTo>
                            <a:pt x="2078" y="545"/>
                          </a:lnTo>
                          <a:lnTo>
                            <a:pt x="2057" y="531"/>
                          </a:lnTo>
                          <a:lnTo>
                            <a:pt x="2027" y="528"/>
                          </a:lnTo>
                          <a:lnTo>
                            <a:pt x="2045" y="476"/>
                          </a:lnTo>
                          <a:lnTo>
                            <a:pt x="2059" y="433"/>
                          </a:lnTo>
                          <a:lnTo>
                            <a:pt x="2107" y="425"/>
                          </a:lnTo>
                          <a:lnTo>
                            <a:pt x="2163" y="429"/>
                          </a:lnTo>
                          <a:lnTo>
                            <a:pt x="2172" y="419"/>
                          </a:lnTo>
                          <a:lnTo>
                            <a:pt x="2201" y="422"/>
                          </a:lnTo>
                          <a:lnTo>
                            <a:pt x="2218" y="438"/>
                          </a:lnTo>
                          <a:lnTo>
                            <a:pt x="2242" y="436"/>
                          </a:lnTo>
                          <a:lnTo>
                            <a:pt x="2273" y="430"/>
                          </a:lnTo>
                          <a:lnTo>
                            <a:pt x="2244" y="417"/>
                          </a:lnTo>
                          <a:lnTo>
                            <a:pt x="2244" y="380"/>
                          </a:lnTo>
                          <a:lnTo>
                            <a:pt x="2278" y="373"/>
                          </a:lnTo>
                          <a:lnTo>
                            <a:pt x="2324" y="399"/>
                          </a:lnTo>
                          <a:lnTo>
                            <a:pt x="2337" y="376"/>
                          </a:lnTo>
                          <a:lnTo>
                            <a:pt x="2325" y="358"/>
                          </a:lnTo>
                          <a:lnTo>
                            <a:pt x="2342" y="356"/>
                          </a:lnTo>
                          <a:lnTo>
                            <a:pt x="2367" y="386"/>
                          </a:lnTo>
                          <a:lnTo>
                            <a:pt x="2358" y="404"/>
                          </a:lnTo>
                          <a:lnTo>
                            <a:pt x="2355" y="426"/>
                          </a:lnTo>
                          <a:lnTo>
                            <a:pt x="2356" y="454"/>
                          </a:lnTo>
                          <a:lnTo>
                            <a:pt x="2335" y="459"/>
                          </a:lnTo>
                          <a:lnTo>
                            <a:pt x="2345" y="469"/>
                          </a:lnTo>
                          <a:lnTo>
                            <a:pt x="2345" y="482"/>
                          </a:lnTo>
                          <a:lnTo>
                            <a:pt x="2369" y="513"/>
                          </a:lnTo>
                          <a:lnTo>
                            <a:pt x="2428" y="564"/>
                          </a:lnTo>
                          <a:lnTo>
                            <a:pt x="2467" y="596"/>
                          </a:lnTo>
                          <a:lnTo>
                            <a:pt x="2489" y="612"/>
                          </a:lnTo>
                          <a:lnTo>
                            <a:pt x="2495" y="592"/>
                          </a:lnTo>
                          <a:lnTo>
                            <a:pt x="2478" y="568"/>
                          </a:lnTo>
                          <a:lnTo>
                            <a:pt x="2499" y="563"/>
                          </a:lnTo>
                          <a:lnTo>
                            <a:pt x="2480" y="536"/>
                          </a:lnTo>
                          <a:lnTo>
                            <a:pt x="2498" y="525"/>
                          </a:lnTo>
                          <a:lnTo>
                            <a:pt x="2481" y="515"/>
                          </a:lnTo>
                          <a:lnTo>
                            <a:pt x="2467" y="496"/>
                          </a:lnTo>
                          <a:lnTo>
                            <a:pt x="2483" y="496"/>
                          </a:lnTo>
                          <a:lnTo>
                            <a:pt x="2450" y="464"/>
                          </a:lnTo>
                          <a:lnTo>
                            <a:pt x="2425" y="459"/>
                          </a:lnTo>
                          <a:lnTo>
                            <a:pt x="2413" y="450"/>
                          </a:lnTo>
                          <a:lnTo>
                            <a:pt x="2410" y="429"/>
                          </a:lnTo>
                          <a:lnTo>
                            <a:pt x="2397" y="414"/>
                          </a:lnTo>
                          <a:lnTo>
                            <a:pt x="2424" y="417"/>
                          </a:lnTo>
                          <a:lnTo>
                            <a:pt x="2429" y="408"/>
                          </a:lnTo>
                          <a:lnTo>
                            <a:pt x="2446" y="416"/>
                          </a:lnTo>
                          <a:lnTo>
                            <a:pt x="2469" y="399"/>
                          </a:lnTo>
                          <a:lnTo>
                            <a:pt x="2511" y="414"/>
                          </a:lnTo>
                          <a:lnTo>
                            <a:pt x="2506" y="404"/>
                          </a:lnTo>
                          <a:lnTo>
                            <a:pt x="2513" y="391"/>
                          </a:lnTo>
                          <a:lnTo>
                            <a:pt x="2519" y="376"/>
                          </a:lnTo>
                          <a:lnTo>
                            <a:pt x="2530" y="373"/>
                          </a:lnTo>
                          <a:lnTo>
                            <a:pt x="2554" y="357"/>
                          </a:lnTo>
                          <a:lnTo>
                            <a:pt x="2591" y="362"/>
                          </a:lnTo>
                          <a:lnTo>
                            <a:pt x="2588" y="356"/>
                          </a:lnTo>
                          <a:lnTo>
                            <a:pt x="2573" y="347"/>
                          </a:lnTo>
                          <a:lnTo>
                            <a:pt x="2558" y="341"/>
                          </a:lnTo>
                          <a:lnTo>
                            <a:pt x="2524" y="324"/>
                          </a:lnTo>
                          <a:lnTo>
                            <a:pt x="2494" y="313"/>
                          </a:lnTo>
                          <a:lnTo>
                            <a:pt x="2517" y="314"/>
                          </a:lnTo>
                          <a:lnTo>
                            <a:pt x="2524" y="305"/>
                          </a:lnTo>
                          <a:lnTo>
                            <a:pt x="2524" y="305"/>
                          </a:lnTo>
                          <a:lnTo>
                            <a:pt x="2401" y="224"/>
                          </a:lnTo>
                          <a:lnTo>
                            <a:pt x="2366" y="214"/>
                          </a:lnTo>
                          <a:lnTo>
                            <a:pt x="2308" y="205"/>
                          </a:lnTo>
                          <a:lnTo>
                            <a:pt x="2278" y="206"/>
                          </a:lnTo>
                          <a:lnTo>
                            <a:pt x="2221" y="201"/>
                          </a:lnTo>
                          <a:lnTo>
                            <a:pt x="2228" y="210"/>
                          </a:lnTo>
                          <a:lnTo>
                            <a:pt x="2259" y="222"/>
                          </a:lnTo>
                          <a:lnTo>
                            <a:pt x="2250" y="229"/>
                          </a:lnTo>
                          <a:lnTo>
                            <a:pt x="2198" y="211"/>
                          </a:lnTo>
                          <a:lnTo>
                            <a:pt x="2172" y="213"/>
                          </a:lnTo>
                          <a:lnTo>
                            <a:pt x="2138" y="209"/>
                          </a:lnTo>
                          <a:lnTo>
                            <a:pt x="2112" y="210"/>
                          </a:lnTo>
                          <a:lnTo>
                            <a:pt x="2097" y="214"/>
                          </a:lnTo>
                          <a:lnTo>
                            <a:pt x="2070" y="208"/>
                          </a:lnTo>
                          <a:lnTo>
                            <a:pt x="2051" y="194"/>
                          </a:lnTo>
                          <a:lnTo>
                            <a:pt x="2027" y="185"/>
                          </a:lnTo>
                          <a:lnTo>
                            <a:pt x="1992" y="183"/>
                          </a:lnTo>
                          <a:lnTo>
                            <a:pt x="1937" y="186"/>
                          </a:lnTo>
                          <a:lnTo>
                            <a:pt x="1877" y="171"/>
                          </a:lnTo>
                          <a:lnTo>
                            <a:pt x="1848" y="160"/>
                          </a:lnTo>
                          <a:lnTo>
                            <a:pt x="1698" y="147"/>
                          </a:lnTo>
                          <a:lnTo>
                            <a:pt x="1691" y="155"/>
                          </a:lnTo>
                          <a:lnTo>
                            <a:pt x="1725" y="173"/>
                          </a:lnTo>
                          <a:lnTo>
                            <a:pt x="1697" y="170"/>
                          </a:lnTo>
                          <a:lnTo>
                            <a:pt x="1693" y="176"/>
                          </a:lnTo>
                          <a:lnTo>
                            <a:pt x="1657" y="170"/>
                          </a:lnTo>
                          <a:lnTo>
                            <a:pt x="1638" y="175"/>
                          </a:lnTo>
                          <a:lnTo>
                            <a:pt x="1604" y="167"/>
                          </a:lnTo>
                          <a:lnTo>
                            <a:pt x="1615" y="187"/>
                          </a:lnTo>
                          <a:lnTo>
                            <a:pt x="1581" y="179"/>
                          </a:lnTo>
                          <a:lnTo>
                            <a:pt x="1544" y="164"/>
                          </a:lnTo>
                          <a:lnTo>
                            <a:pt x="1543" y="155"/>
                          </a:lnTo>
                          <a:lnTo>
                            <a:pt x="1521" y="143"/>
                          </a:lnTo>
                          <a:lnTo>
                            <a:pt x="1484" y="134"/>
                          </a:lnTo>
                          <a:lnTo>
                            <a:pt x="1461" y="134"/>
                          </a:lnTo>
                          <a:lnTo>
                            <a:pt x="1426" y="130"/>
                          </a:lnTo>
                          <a:lnTo>
                            <a:pt x="1444" y="145"/>
                          </a:lnTo>
                          <a:lnTo>
                            <a:pt x="1380" y="141"/>
                          </a:lnTo>
                          <a:lnTo>
                            <a:pt x="1365" y="133"/>
                          </a:lnTo>
                          <a:lnTo>
                            <a:pt x="1315" y="130"/>
                          </a:lnTo>
                          <a:lnTo>
                            <a:pt x="1296" y="133"/>
                          </a:lnTo>
                          <a:lnTo>
                            <a:pt x="1296" y="138"/>
                          </a:lnTo>
                          <a:lnTo>
                            <a:pt x="1273" y="126"/>
                          </a:lnTo>
                          <a:lnTo>
                            <a:pt x="1265" y="129"/>
                          </a:lnTo>
                          <a:lnTo>
                            <a:pt x="1238" y="125"/>
                          </a:lnTo>
                          <a:lnTo>
                            <a:pt x="1217" y="122"/>
                          </a:lnTo>
                          <a:lnTo>
                            <a:pt x="1221" y="116"/>
                          </a:lnTo>
                          <a:lnTo>
                            <a:pt x="1246" y="106"/>
                          </a:lnTo>
                          <a:lnTo>
                            <a:pt x="1255" y="100"/>
                          </a:lnTo>
                          <a:lnTo>
                            <a:pt x="1245" y="91"/>
                          </a:lnTo>
                          <a:lnTo>
                            <a:pt x="1225" y="84"/>
                          </a:lnTo>
                          <a:lnTo>
                            <a:pt x="1182" y="75"/>
                          </a:lnTo>
                          <a:lnTo>
                            <a:pt x="1142" y="75"/>
                          </a:lnTo>
                          <a:lnTo>
                            <a:pt x="1135" y="80"/>
                          </a:lnTo>
                          <a:lnTo>
                            <a:pt x="1119" y="71"/>
                          </a:lnTo>
                          <a:lnTo>
                            <a:pt x="1119" y="71"/>
                          </a:lnTo>
                          <a:close/>
                          <a:moveTo>
                            <a:pt x="513" y="188"/>
                          </a:moveTo>
                          <a:lnTo>
                            <a:pt x="477" y="172"/>
                          </a:lnTo>
                          <a:lnTo>
                            <a:pt x="465" y="156"/>
                          </a:lnTo>
                          <a:lnTo>
                            <a:pt x="478" y="138"/>
                          </a:lnTo>
                          <a:lnTo>
                            <a:pt x="488" y="119"/>
                          </a:lnTo>
                          <a:lnTo>
                            <a:pt x="520" y="102"/>
                          </a:lnTo>
                          <a:lnTo>
                            <a:pt x="556" y="93"/>
                          </a:lnTo>
                          <a:lnTo>
                            <a:pt x="599" y="84"/>
                          </a:lnTo>
                          <a:lnTo>
                            <a:pt x="604" y="78"/>
                          </a:lnTo>
                          <a:lnTo>
                            <a:pt x="588" y="71"/>
                          </a:lnTo>
                          <a:lnTo>
                            <a:pt x="564" y="73"/>
                          </a:lnTo>
                          <a:lnTo>
                            <a:pt x="545" y="80"/>
                          </a:lnTo>
                          <a:lnTo>
                            <a:pt x="501" y="84"/>
                          </a:lnTo>
                          <a:lnTo>
                            <a:pt x="464" y="95"/>
                          </a:lnTo>
                          <a:lnTo>
                            <a:pt x="439" y="105"/>
                          </a:lnTo>
                          <a:lnTo>
                            <a:pt x="448" y="113"/>
                          </a:lnTo>
                          <a:lnTo>
                            <a:pt x="423" y="130"/>
                          </a:lnTo>
                          <a:lnTo>
                            <a:pt x="438" y="132"/>
                          </a:lnTo>
                          <a:lnTo>
                            <a:pt x="417" y="149"/>
                          </a:lnTo>
                          <a:lnTo>
                            <a:pt x="424" y="159"/>
                          </a:lnTo>
                          <a:lnTo>
                            <a:pt x="411" y="163"/>
                          </a:lnTo>
                          <a:lnTo>
                            <a:pt x="418" y="173"/>
                          </a:lnTo>
                          <a:lnTo>
                            <a:pt x="447" y="179"/>
                          </a:lnTo>
                          <a:lnTo>
                            <a:pt x="455" y="187"/>
                          </a:lnTo>
                          <a:lnTo>
                            <a:pt x="506" y="190"/>
                          </a:lnTo>
                          <a:lnTo>
                            <a:pt x="513" y="188"/>
                          </a:lnTo>
                          <a:lnTo>
                            <a:pt x="513" y="188"/>
                          </a:lnTo>
                          <a:close/>
                          <a:moveTo>
                            <a:pt x="1686" y="97"/>
                          </a:moveTo>
                          <a:lnTo>
                            <a:pt x="1620" y="86"/>
                          </a:lnTo>
                          <a:lnTo>
                            <a:pt x="1581" y="85"/>
                          </a:lnTo>
                          <a:lnTo>
                            <a:pt x="1568" y="89"/>
                          </a:lnTo>
                          <a:lnTo>
                            <a:pt x="1581" y="102"/>
                          </a:lnTo>
                          <a:lnTo>
                            <a:pt x="1628" y="113"/>
                          </a:lnTo>
                          <a:lnTo>
                            <a:pt x="1645" y="110"/>
                          </a:lnTo>
                          <a:lnTo>
                            <a:pt x="1697" y="110"/>
                          </a:lnTo>
                          <a:lnTo>
                            <a:pt x="1686" y="97"/>
                          </a:lnTo>
                          <a:close/>
                          <a:moveTo>
                            <a:pt x="1780" y="105"/>
                          </a:moveTo>
                          <a:lnTo>
                            <a:pt x="1736" y="100"/>
                          </a:lnTo>
                          <a:lnTo>
                            <a:pt x="1707" y="98"/>
                          </a:lnTo>
                          <a:lnTo>
                            <a:pt x="1712" y="103"/>
                          </a:lnTo>
                          <a:lnTo>
                            <a:pt x="1751" y="111"/>
                          </a:lnTo>
                          <a:lnTo>
                            <a:pt x="1777" y="113"/>
                          </a:lnTo>
                          <a:lnTo>
                            <a:pt x="1780" y="105"/>
                          </a:lnTo>
                          <a:lnTo>
                            <a:pt x="1780" y="105"/>
                          </a:lnTo>
                          <a:close/>
                          <a:moveTo>
                            <a:pt x="1734" y="141"/>
                          </a:moveTo>
                          <a:lnTo>
                            <a:pt x="1724" y="135"/>
                          </a:lnTo>
                          <a:lnTo>
                            <a:pt x="1693" y="128"/>
                          </a:lnTo>
                          <a:lnTo>
                            <a:pt x="1679" y="130"/>
                          </a:lnTo>
                          <a:lnTo>
                            <a:pt x="1675" y="138"/>
                          </a:lnTo>
                          <a:lnTo>
                            <a:pt x="1679" y="138"/>
                          </a:lnTo>
                          <a:lnTo>
                            <a:pt x="1712" y="141"/>
                          </a:lnTo>
                          <a:lnTo>
                            <a:pt x="1734" y="141"/>
                          </a:lnTo>
                          <a:close/>
                          <a:moveTo>
                            <a:pt x="2341" y="186"/>
                          </a:moveTo>
                          <a:lnTo>
                            <a:pt x="2319" y="173"/>
                          </a:lnTo>
                          <a:lnTo>
                            <a:pt x="2313" y="181"/>
                          </a:lnTo>
                          <a:lnTo>
                            <a:pt x="2327" y="187"/>
                          </a:lnTo>
                          <a:lnTo>
                            <a:pt x="2341" y="186"/>
                          </a:lnTo>
                          <a:close/>
                          <a:moveTo>
                            <a:pt x="54" y="537"/>
                          </a:moveTo>
                          <a:lnTo>
                            <a:pt x="52" y="532"/>
                          </a:lnTo>
                          <a:lnTo>
                            <a:pt x="52" y="525"/>
                          </a:lnTo>
                          <a:lnTo>
                            <a:pt x="45" y="521"/>
                          </a:lnTo>
                          <a:lnTo>
                            <a:pt x="26" y="518"/>
                          </a:lnTo>
                          <a:lnTo>
                            <a:pt x="2" y="525"/>
                          </a:lnTo>
                          <a:lnTo>
                            <a:pt x="0" y="535"/>
                          </a:lnTo>
                          <a:lnTo>
                            <a:pt x="21" y="537"/>
                          </a:lnTo>
                          <a:lnTo>
                            <a:pt x="54" y="537"/>
                          </a:lnTo>
                          <a:close/>
                          <a:moveTo>
                            <a:pt x="2256" y="619"/>
                          </a:moveTo>
                          <a:lnTo>
                            <a:pt x="2229" y="595"/>
                          </a:lnTo>
                          <a:lnTo>
                            <a:pt x="2211" y="573"/>
                          </a:lnTo>
                          <a:lnTo>
                            <a:pt x="2185" y="551"/>
                          </a:lnTo>
                          <a:lnTo>
                            <a:pt x="2167" y="536"/>
                          </a:lnTo>
                          <a:lnTo>
                            <a:pt x="2162" y="539"/>
                          </a:lnTo>
                          <a:lnTo>
                            <a:pt x="2178" y="549"/>
                          </a:lnTo>
                          <a:lnTo>
                            <a:pt x="2172" y="560"/>
                          </a:lnTo>
                          <a:lnTo>
                            <a:pt x="2197" y="592"/>
                          </a:lnTo>
                          <a:lnTo>
                            <a:pt x="2226" y="614"/>
                          </a:lnTo>
                          <a:lnTo>
                            <a:pt x="2250" y="645"/>
                          </a:lnTo>
                          <a:lnTo>
                            <a:pt x="2258" y="662"/>
                          </a:lnTo>
                          <a:lnTo>
                            <a:pt x="2279" y="687"/>
                          </a:lnTo>
                          <a:lnTo>
                            <a:pt x="2293" y="709"/>
                          </a:lnTo>
                          <a:lnTo>
                            <a:pt x="2311" y="729"/>
                          </a:lnTo>
                          <a:lnTo>
                            <a:pt x="2310" y="711"/>
                          </a:lnTo>
                          <a:lnTo>
                            <a:pt x="2334" y="725"/>
                          </a:lnTo>
                          <a:lnTo>
                            <a:pt x="2323" y="709"/>
                          </a:lnTo>
                          <a:lnTo>
                            <a:pt x="2287" y="685"/>
                          </a:lnTo>
                          <a:lnTo>
                            <a:pt x="2274" y="651"/>
                          </a:lnTo>
                          <a:lnTo>
                            <a:pt x="2307" y="659"/>
                          </a:lnTo>
                          <a:lnTo>
                            <a:pt x="2256" y="619"/>
                          </a:lnTo>
                          <a:lnTo>
                            <a:pt x="2256" y="619"/>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13" name="Thailand">
                      <a:extLst>
                        <a:ext uri="{FF2B5EF4-FFF2-40B4-BE49-F238E27FC236}">
                          <a16:creationId xmlns:a16="http://schemas.microsoft.com/office/drawing/2014/main" id="{6DAED692-1B6D-4CA6-8239-69F639465076}"/>
                        </a:ext>
                      </a:extLst>
                    </p:cNvPr>
                    <p:cNvSpPr>
                      <a:spLocks/>
                    </p:cNvSpPr>
                    <p:nvPr/>
                  </p:nvSpPr>
                  <p:spPr bwMode="auto">
                    <a:xfrm>
                      <a:off x="7590274" y="3933046"/>
                      <a:ext cx="257163" cy="491842"/>
                    </a:xfrm>
                    <a:custGeom>
                      <a:avLst/>
                      <a:gdLst>
                        <a:gd name="T0" fmla="*/ 183 w 183"/>
                        <a:gd name="T1" fmla="*/ 135 h 350"/>
                        <a:gd name="T2" fmla="*/ 161 w 183"/>
                        <a:gd name="T3" fmla="*/ 94 h 350"/>
                        <a:gd name="T4" fmla="*/ 138 w 183"/>
                        <a:gd name="T5" fmla="*/ 51 h 350"/>
                        <a:gd name="T6" fmla="*/ 119 w 183"/>
                        <a:gd name="T7" fmla="*/ 59 h 350"/>
                        <a:gd name="T8" fmla="*/ 100 w 183"/>
                        <a:gd name="T9" fmla="*/ 55 h 350"/>
                        <a:gd name="T10" fmla="*/ 77 w 183"/>
                        <a:gd name="T11" fmla="*/ 47 h 350"/>
                        <a:gd name="T12" fmla="*/ 64 w 183"/>
                        <a:gd name="T13" fmla="*/ 21 h 350"/>
                        <a:gd name="T14" fmla="*/ 51 w 183"/>
                        <a:gd name="T15" fmla="*/ 0 h 350"/>
                        <a:gd name="T16" fmla="*/ 29 w 183"/>
                        <a:gd name="T17" fmla="*/ 16 h 350"/>
                        <a:gd name="T18" fmla="*/ 9 w 183"/>
                        <a:gd name="T19" fmla="*/ 43 h 350"/>
                        <a:gd name="T20" fmla="*/ 14 w 183"/>
                        <a:gd name="T21" fmla="*/ 68 h 350"/>
                        <a:gd name="T22" fmla="*/ 40 w 183"/>
                        <a:gd name="T23" fmla="*/ 101 h 350"/>
                        <a:gd name="T24" fmla="*/ 28 w 183"/>
                        <a:gd name="T25" fmla="*/ 126 h 350"/>
                        <a:gd name="T26" fmla="*/ 51 w 183"/>
                        <a:gd name="T27" fmla="*/ 157 h 350"/>
                        <a:gd name="T28" fmla="*/ 55 w 183"/>
                        <a:gd name="T29" fmla="*/ 181 h 350"/>
                        <a:gd name="T30" fmla="*/ 56 w 183"/>
                        <a:gd name="T31" fmla="*/ 225 h 350"/>
                        <a:gd name="T32" fmla="*/ 42 w 183"/>
                        <a:gd name="T33" fmla="*/ 271 h 350"/>
                        <a:gd name="T34" fmla="*/ 46 w 183"/>
                        <a:gd name="T35" fmla="*/ 299 h 350"/>
                        <a:gd name="T36" fmla="*/ 59 w 183"/>
                        <a:gd name="T37" fmla="*/ 298 h 350"/>
                        <a:gd name="T38" fmla="*/ 75 w 183"/>
                        <a:gd name="T39" fmla="*/ 322 h 350"/>
                        <a:gd name="T40" fmla="*/ 88 w 183"/>
                        <a:gd name="T41" fmla="*/ 328 h 350"/>
                        <a:gd name="T42" fmla="*/ 108 w 183"/>
                        <a:gd name="T43" fmla="*/ 350 h 350"/>
                        <a:gd name="T44" fmla="*/ 127 w 183"/>
                        <a:gd name="T45" fmla="*/ 337 h 350"/>
                        <a:gd name="T46" fmla="*/ 103 w 183"/>
                        <a:gd name="T47" fmla="*/ 322 h 350"/>
                        <a:gd name="T48" fmla="*/ 86 w 183"/>
                        <a:gd name="T49" fmla="*/ 288 h 350"/>
                        <a:gd name="T50" fmla="*/ 62 w 183"/>
                        <a:gd name="T51" fmla="*/ 266 h 350"/>
                        <a:gd name="T52" fmla="*/ 65 w 183"/>
                        <a:gd name="T53" fmla="*/ 228 h 350"/>
                        <a:gd name="T54" fmla="*/ 72 w 183"/>
                        <a:gd name="T55" fmla="*/ 167 h 350"/>
                        <a:gd name="T56" fmla="*/ 90 w 183"/>
                        <a:gd name="T57" fmla="*/ 185 h 350"/>
                        <a:gd name="T58" fmla="*/ 127 w 183"/>
                        <a:gd name="T59" fmla="*/ 195 h 350"/>
                        <a:gd name="T60" fmla="*/ 130 w 183"/>
                        <a:gd name="T61" fmla="*/ 147 h 350"/>
                        <a:gd name="T62" fmla="*/ 177 w 183"/>
                        <a:gd name="T63" fmla="*/ 146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3" h="350">
                          <a:moveTo>
                            <a:pt x="177" y="146"/>
                          </a:moveTo>
                          <a:lnTo>
                            <a:pt x="183" y="135"/>
                          </a:lnTo>
                          <a:lnTo>
                            <a:pt x="181" y="115"/>
                          </a:lnTo>
                          <a:lnTo>
                            <a:pt x="161" y="94"/>
                          </a:lnTo>
                          <a:lnTo>
                            <a:pt x="156" y="71"/>
                          </a:lnTo>
                          <a:lnTo>
                            <a:pt x="138" y="51"/>
                          </a:lnTo>
                          <a:lnTo>
                            <a:pt x="122" y="50"/>
                          </a:lnTo>
                          <a:lnTo>
                            <a:pt x="119" y="59"/>
                          </a:lnTo>
                          <a:lnTo>
                            <a:pt x="107" y="59"/>
                          </a:lnTo>
                          <a:lnTo>
                            <a:pt x="100" y="55"/>
                          </a:lnTo>
                          <a:lnTo>
                            <a:pt x="81" y="69"/>
                          </a:lnTo>
                          <a:lnTo>
                            <a:pt x="77" y="47"/>
                          </a:lnTo>
                          <a:lnTo>
                            <a:pt x="78" y="22"/>
                          </a:lnTo>
                          <a:lnTo>
                            <a:pt x="64" y="21"/>
                          </a:lnTo>
                          <a:lnTo>
                            <a:pt x="60" y="7"/>
                          </a:lnTo>
                          <a:lnTo>
                            <a:pt x="51" y="0"/>
                          </a:lnTo>
                          <a:lnTo>
                            <a:pt x="40" y="5"/>
                          </a:lnTo>
                          <a:lnTo>
                            <a:pt x="29" y="16"/>
                          </a:lnTo>
                          <a:lnTo>
                            <a:pt x="14" y="17"/>
                          </a:lnTo>
                          <a:lnTo>
                            <a:pt x="9" y="43"/>
                          </a:lnTo>
                          <a:lnTo>
                            <a:pt x="0" y="46"/>
                          </a:lnTo>
                          <a:lnTo>
                            <a:pt x="14" y="68"/>
                          </a:lnTo>
                          <a:lnTo>
                            <a:pt x="29" y="85"/>
                          </a:lnTo>
                          <a:lnTo>
                            <a:pt x="40" y="101"/>
                          </a:lnTo>
                          <a:lnTo>
                            <a:pt x="35" y="121"/>
                          </a:lnTo>
                          <a:lnTo>
                            <a:pt x="28" y="126"/>
                          </a:lnTo>
                          <a:lnTo>
                            <a:pt x="35" y="137"/>
                          </a:lnTo>
                          <a:lnTo>
                            <a:pt x="51" y="157"/>
                          </a:lnTo>
                          <a:lnTo>
                            <a:pt x="55" y="170"/>
                          </a:lnTo>
                          <a:lnTo>
                            <a:pt x="55" y="181"/>
                          </a:lnTo>
                          <a:lnTo>
                            <a:pt x="66" y="202"/>
                          </a:lnTo>
                          <a:lnTo>
                            <a:pt x="56" y="225"/>
                          </a:lnTo>
                          <a:lnTo>
                            <a:pt x="47" y="249"/>
                          </a:lnTo>
                          <a:lnTo>
                            <a:pt x="42" y="271"/>
                          </a:lnTo>
                          <a:lnTo>
                            <a:pt x="42" y="286"/>
                          </a:lnTo>
                          <a:lnTo>
                            <a:pt x="46" y="299"/>
                          </a:lnTo>
                          <a:lnTo>
                            <a:pt x="49" y="285"/>
                          </a:lnTo>
                          <a:lnTo>
                            <a:pt x="59" y="298"/>
                          </a:lnTo>
                          <a:lnTo>
                            <a:pt x="71" y="311"/>
                          </a:lnTo>
                          <a:lnTo>
                            <a:pt x="75" y="322"/>
                          </a:lnTo>
                          <a:lnTo>
                            <a:pt x="85" y="331"/>
                          </a:lnTo>
                          <a:lnTo>
                            <a:pt x="88" y="328"/>
                          </a:lnTo>
                          <a:lnTo>
                            <a:pt x="105" y="338"/>
                          </a:lnTo>
                          <a:lnTo>
                            <a:pt x="108" y="350"/>
                          </a:lnTo>
                          <a:lnTo>
                            <a:pt x="122" y="347"/>
                          </a:lnTo>
                          <a:lnTo>
                            <a:pt x="127" y="337"/>
                          </a:lnTo>
                          <a:lnTo>
                            <a:pt x="116" y="325"/>
                          </a:lnTo>
                          <a:lnTo>
                            <a:pt x="103" y="322"/>
                          </a:lnTo>
                          <a:lnTo>
                            <a:pt x="91" y="309"/>
                          </a:lnTo>
                          <a:lnTo>
                            <a:pt x="86" y="288"/>
                          </a:lnTo>
                          <a:lnTo>
                            <a:pt x="76" y="266"/>
                          </a:lnTo>
                          <a:lnTo>
                            <a:pt x="62" y="266"/>
                          </a:lnTo>
                          <a:lnTo>
                            <a:pt x="60" y="248"/>
                          </a:lnTo>
                          <a:lnTo>
                            <a:pt x="65" y="228"/>
                          </a:lnTo>
                          <a:lnTo>
                            <a:pt x="73" y="193"/>
                          </a:lnTo>
                          <a:lnTo>
                            <a:pt x="72" y="167"/>
                          </a:lnTo>
                          <a:lnTo>
                            <a:pt x="91" y="166"/>
                          </a:lnTo>
                          <a:lnTo>
                            <a:pt x="90" y="185"/>
                          </a:lnTo>
                          <a:lnTo>
                            <a:pt x="107" y="185"/>
                          </a:lnTo>
                          <a:lnTo>
                            <a:pt x="127" y="195"/>
                          </a:lnTo>
                          <a:lnTo>
                            <a:pt x="119" y="167"/>
                          </a:lnTo>
                          <a:lnTo>
                            <a:pt x="130" y="147"/>
                          </a:lnTo>
                          <a:lnTo>
                            <a:pt x="157" y="143"/>
                          </a:lnTo>
                          <a:lnTo>
                            <a:pt x="177" y="146"/>
                          </a:lnTo>
                          <a:lnTo>
                            <a:pt x="177" y="146"/>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14" name="Tajikistan">
                      <a:extLst>
                        <a:ext uri="{FF2B5EF4-FFF2-40B4-BE49-F238E27FC236}">
                          <a16:creationId xmlns:a16="http://schemas.microsoft.com/office/drawing/2014/main" id="{84F0D5F5-33A4-4E97-906A-31866DF87B19}"/>
                        </a:ext>
                      </a:extLst>
                    </p:cNvPr>
                    <p:cNvSpPr>
                      <a:spLocks/>
                    </p:cNvSpPr>
                    <p:nvPr/>
                  </p:nvSpPr>
                  <p:spPr bwMode="auto">
                    <a:xfrm>
                      <a:off x="6603779" y="3245873"/>
                      <a:ext cx="223436" cy="140526"/>
                    </a:xfrm>
                    <a:custGeom>
                      <a:avLst/>
                      <a:gdLst>
                        <a:gd name="T0" fmla="*/ 62 w 159"/>
                        <a:gd name="T1" fmla="*/ 16 h 100"/>
                        <a:gd name="T2" fmla="*/ 55 w 159"/>
                        <a:gd name="T3" fmla="*/ 17 h 100"/>
                        <a:gd name="T4" fmla="*/ 50 w 159"/>
                        <a:gd name="T5" fmla="*/ 10 h 100"/>
                        <a:gd name="T6" fmla="*/ 51 w 159"/>
                        <a:gd name="T7" fmla="*/ 0 h 100"/>
                        <a:gd name="T8" fmla="*/ 27 w 159"/>
                        <a:gd name="T9" fmla="*/ 5 h 100"/>
                        <a:gd name="T10" fmla="*/ 25 w 159"/>
                        <a:gd name="T11" fmla="*/ 20 h 100"/>
                        <a:gd name="T12" fmla="*/ 19 w 159"/>
                        <a:gd name="T13" fmla="*/ 33 h 100"/>
                        <a:gd name="T14" fmla="*/ 2 w 159"/>
                        <a:gd name="T15" fmla="*/ 32 h 100"/>
                        <a:gd name="T16" fmla="*/ 0 w 159"/>
                        <a:gd name="T17" fmla="*/ 42 h 100"/>
                        <a:gd name="T18" fmla="*/ 16 w 159"/>
                        <a:gd name="T19" fmla="*/ 48 h 100"/>
                        <a:gd name="T20" fmla="*/ 25 w 159"/>
                        <a:gd name="T21" fmla="*/ 66 h 100"/>
                        <a:gd name="T22" fmla="*/ 20 w 159"/>
                        <a:gd name="T23" fmla="*/ 90 h 100"/>
                        <a:gd name="T24" fmla="*/ 27 w 159"/>
                        <a:gd name="T25" fmla="*/ 94 h 100"/>
                        <a:gd name="T26" fmla="*/ 40 w 159"/>
                        <a:gd name="T27" fmla="*/ 85 h 100"/>
                        <a:gd name="T28" fmla="*/ 47 w 159"/>
                        <a:gd name="T29" fmla="*/ 90 h 100"/>
                        <a:gd name="T30" fmla="*/ 51 w 159"/>
                        <a:gd name="T31" fmla="*/ 79 h 100"/>
                        <a:gd name="T32" fmla="*/ 62 w 159"/>
                        <a:gd name="T33" fmla="*/ 80 h 100"/>
                        <a:gd name="T34" fmla="*/ 65 w 159"/>
                        <a:gd name="T35" fmla="*/ 76 h 100"/>
                        <a:gd name="T36" fmla="*/ 64 w 159"/>
                        <a:gd name="T37" fmla="*/ 67 h 100"/>
                        <a:gd name="T38" fmla="*/ 70 w 159"/>
                        <a:gd name="T39" fmla="*/ 58 h 100"/>
                        <a:gd name="T40" fmla="*/ 83 w 159"/>
                        <a:gd name="T41" fmla="*/ 64 h 100"/>
                        <a:gd name="T42" fmla="*/ 83 w 159"/>
                        <a:gd name="T43" fmla="*/ 71 h 100"/>
                        <a:gd name="T44" fmla="*/ 88 w 159"/>
                        <a:gd name="T45" fmla="*/ 72 h 100"/>
                        <a:gd name="T46" fmla="*/ 92 w 159"/>
                        <a:gd name="T47" fmla="*/ 92 h 100"/>
                        <a:gd name="T48" fmla="*/ 101 w 159"/>
                        <a:gd name="T49" fmla="*/ 100 h 100"/>
                        <a:gd name="T50" fmla="*/ 107 w 159"/>
                        <a:gd name="T51" fmla="*/ 96 h 100"/>
                        <a:gd name="T52" fmla="*/ 115 w 159"/>
                        <a:gd name="T53" fmla="*/ 93 h 100"/>
                        <a:gd name="T54" fmla="*/ 125 w 159"/>
                        <a:gd name="T55" fmla="*/ 82 h 100"/>
                        <a:gd name="T56" fmla="*/ 139 w 159"/>
                        <a:gd name="T57" fmla="*/ 84 h 100"/>
                        <a:gd name="T58" fmla="*/ 159 w 159"/>
                        <a:gd name="T59" fmla="*/ 84 h 100"/>
                        <a:gd name="T60" fmla="*/ 152 w 159"/>
                        <a:gd name="T61" fmla="*/ 70 h 100"/>
                        <a:gd name="T62" fmla="*/ 150 w 159"/>
                        <a:gd name="T63" fmla="*/ 60 h 100"/>
                        <a:gd name="T64" fmla="*/ 137 w 159"/>
                        <a:gd name="T65" fmla="*/ 56 h 100"/>
                        <a:gd name="T66" fmla="*/ 131 w 159"/>
                        <a:gd name="T67" fmla="*/ 57 h 100"/>
                        <a:gd name="T68" fmla="*/ 120 w 159"/>
                        <a:gd name="T69" fmla="*/ 36 h 100"/>
                        <a:gd name="T70" fmla="*/ 84 w 159"/>
                        <a:gd name="T71" fmla="*/ 39 h 100"/>
                        <a:gd name="T72" fmla="*/ 57 w 159"/>
                        <a:gd name="T73" fmla="*/ 31 h 100"/>
                        <a:gd name="T74" fmla="*/ 38 w 159"/>
                        <a:gd name="T75" fmla="*/ 33 h 100"/>
                        <a:gd name="T76" fmla="*/ 35 w 159"/>
                        <a:gd name="T77" fmla="*/ 19 h 100"/>
                        <a:gd name="T78" fmla="*/ 57 w 159"/>
                        <a:gd name="T79" fmla="*/ 24 h 100"/>
                        <a:gd name="T80" fmla="*/ 62 w 159"/>
                        <a:gd name="T81" fmla="*/ 16 h 100"/>
                        <a:gd name="T82" fmla="*/ 62 w 159"/>
                        <a:gd name="T83"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00">
                          <a:moveTo>
                            <a:pt x="62" y="16"/>
                          </a:moveTo>
                          <a:lnTo>
                            <a:pt x="55" y="17"/>
                          </a:lnTo>
                          <a:lnTo>
                            <a:pt x="50" y="10"/>
                          </a:lnTo>
                          <a:lnTo>
                            <a:pt x="51" y="0"/>
                          </a:lnTo>
                          <a:lnTo>
                            <a:pt x="27" y="5"/>
                          </a:lnTo>
                          <a:lnTo>
                            <a:pt x="25" y="20"/>
                          </a:lnTo>
                          <a:lnTo>
                            <a:pt x="19" y="33"/>
                          </a:lnTo>
                          <a:lnTo>
                            <a:pt x="2" y="32"/>
                          </a:lnTo>
                          <a:lnTo>
                            <a:pt x="0" y="42"/>
                          </a:lnTo>
                          <a:lnTo>
                            <a:pt x="16" y="48"/>
                          </a:lnTo>
                          <a:lnTo>
                            <a:pt x="25" y="66"/>
                          </a:lnTo>
                          <a:lnTo>
                            <a:pt x="20" y="90"/>
                          </a:lnTo>
                          <a:lnTo>
                            <a:pt x="27" y="94"/>
                          </a:lnTo>
                          <a:lnTo>
                            <a:pt x="40" y="85"/>
                          </a:lnTo>
                          <a:lnTo>
                            <a:pt x="47" y="90"/>
                          </a:lnTo>
                          <a:lnTo>
                            <a:pt x="51" y="79"/>
                          </a:lnTo>
                          <a:lnTo>
                            <a:pt x="62" y="80"/>
                          </a:lnTo>
                          <a:lnTo>
                            <a:pt x="65" y="76"/>
                          </a:lnTo>
                          <a:lnTo>
                            <a:pt x="64" y="67"/>
                          </a:lnTo>
                          <a:lnTo>
                            <a:pt x="70" y="58"/>
                          </a:lnTo>
                          <a:lnTo>
                            <a:pt x="83" y="64"/>
                          </a:lnTo>
                          <a:lnTo>
                            <a:pt x="83" y="71"/>
                          </a:lnTo>
                          <a:lnTo>
                            <a:pt x="88" y="72"/>
                          </a:lnTo>
                          <a:lnTo>
                            <a:pt x="92" y="92"/>
                          </a:lnTo>
                          <a:lnTo>
                            <a:pt x="101" y="100"/>
                          </a:lnTo>
                          <a:lnTo>
                            <a:pt x="107" y="96"/>
                          </a:lnTo>
                          <a:lnTo>
                            <a:pt x="115" y="93"/>
                          </a:lnTo>
                          <a:lnTo>
                            <a:pt x="125" y="82"/>
                          </a:lnTo>
                          <a:lnTo>
                            <a:pt x="139" y="84"/>
                          </a:lnTo>
                          <a:lnTo>
                            <a:pt x="159" y="84"/>
                          </a:lnTo>
                          <a:lnTo>
                            <a:pt x="152" y="70"/>
                          </a:lnTo>
                          <a:lnTo>
                            <a:pt x="150" y="60"/>
                          </a:lnTo>
                          <a:lnTo>
                            <a:pt x="137" y="56"/>
                          </a:lnTo>
                          <a:lnTo>
                            <a:pt x="131" y="57"/>
                          </a:lnTo>
                          <a:lnTo>
                            <a:pt x="120" y="36"/>
                          </a:lnTo>
                          <a:lnTo>
                            <a:pt x="84" y="39"/>
                          </a:lnTo>
                          <a:lnTo>
                            <a:pt x="57" y="31"/>
                          </a:lnTo>
                          <a:lnTo>
                            <a:pt x="38" y="33"/>
                          </a:lnTo>
                          <a:lnTo>
                            <a:pt x="35" y="19"/>
                          </a:lnTo>
                          <a:lnTo>
                            <a:pt x="57" y="24"/>
                          </a:lnTo>
                          <a:lnTo>
                            <a:pt x="62" y="16"/>
                          </a:lnTo>
                          <a:lnTo>
                            <a:pt x="62" y="16"/>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15" name="Timor-Leste">
                      <a:extLst>
                        <a:ext uri="{FF2B5EF4-FFF2-40B4-BE49-F238E27FC236}">
                          <a16:creationId xmlns:a16="http://schemas.microsoft.com/office/drawing/2014/main" id="{5C043430-8DCD-435F-A8DB-3680728442B1}"/>
                        </a:ext>
                      </a:extLst>
                    </p:cNvPr>
                    <p:cNvSpPr>
                      <a:spLocks/>
                    </p:cNvSpPr>
                    <p:nvPr/>
                  </p:nvSpPr>
                  <p:spPr bwMode="auto">
                    <a:xfrm>
                      <a:off x="8436242" y="4890031"/>
                      <a:ext cx="70263" cy="37943"/>
                    </a:xfrm>
                    <a:custGeom>
                      <a:avLst/>
                      <a:gdLst>
                        <a:gd name="T0" fmla="*/ 1 w 50"/>
                        <a:gd name="T1" fmla="*/ 27 h 27"/>
                        <a:gd name="T2" fmla="*/ 19 w 50"/>
                        <a:gd name="T3" fmla="*/ 20 h 27"/>
                        <a:gd name="T4" fmla="*/ 42 w 50"/>
                        <a:gd name="T5" fmla="*/ 10 h 27"/>
                        <a:gd name="T6" fmla="*/ 50 w 50"/>
                        <a:gd name="T7" fmla="*/ 3 h 27"/>
                        <a:gd name="T8" fmla="*/ 43 w 50"/>
                        <a:gd name="T9" fmla="*/ 0 h 27"/>
                        <a:gd name="T10" fmla="*/ 35 w 50"/>
                        <a:gd name="T11" fmla="*/ 3 h 27"/>
                        <a:gd name="T12" fmla="*/ 20 w 50"/>
                        <a:gd name="T13" fmla="*/ 4 h 27"/>
                        <a:gd name="T14" fmla="*/ 3 w 50"/>
                        <a:gd name="T15" fmla="*/ 10 h 27"/>
                        <a:gd name="T16" fmla="*/ 0 w 50"/>
                        <a:gd name="T17" fmla="*/ 15 h 27"/>
                        <a:gd name="T18" fmla="*/ 2 w 50"/>
                        <a:gd name="T19" fmla="*/ 20 h 27"/>
                        <a:gd name="T20" fmla="*/ 1 w 50"/>
                        <a:gd name="T21" fmla="*/ 27 h 27"/>
                        <a:gd name="T22" fmla="*/ 1 w 50"/>
                        <a:gd name="T23"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27">
                          <a:moveTo>
                            <a:pt x="1" y="27"/>
                          </a:moveTo>
                          <a:lnTo>
                            <a:pt x="19" y="20"/>
                          </a:lnTo>
                          <a:lnTo>
                            <a:pt x="42" y="10"/>
                          </a:lnTo>
                          <a:lnTo>
                            <a:pt x="50" y="3"/>
                          </a:lnTo>
                          <a:lnTo>
                            <a:pt x="43" y="0"/>
                          </a:lnTo>
                          <a:lnTo>
                            <a:pt x="35" y="3"/>
                          </a:lnTo>
                          <a:lnTo>
                            <a:pt x="20" y="4"/>
                          </a:lnTo>
                          <a:lnTo>
                            <a:pt x="3" y="10"/>
                          </a:lnTo>
                          <a:lnTo>
                            <a:pt x="0" y="15"/>
                          </a:lnTo>
                          <a:lnTo>
                            <a:pt x="2" y="20"/>
                          </a:lnTo>
                          <a:lnTo>
                            <a:pt x="1" y="27"/>
                          </a:lnTo>
                          <a:lnTo>
                            <a:pt x="1" y="27"/>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16" name="Taiwan">
                      <a:extLst>
                        <a:ext uri="{FF2B5EF4-FFF2-40B4-BE49-F238E27FC236}">
                          <a16:creationId xmlns:a16="http://schemas.microsoft.com/office/drawing/2014/main" id="{A89DDAA7-CF88-4A07-B5E1-44C98821FF6E}"/>
                        </a:ext>
                      </a:extLst>
                    </p:cNvPr>
                    <p:cNvSpPr>
                      <a:spLocks/>
                    </p:cNvSpPr>
                    <p:nvPr/>
                  </p:nvSpPr>
                  <p:spPr bwMode="auto">
                    <a:xfrm>
                      <a:off x="8221236" y="3770036"/>
                      <a:ext cx="42158" cy="111016"/>
                    </a:xfrm>
                    <a:custGeom>
                      <a:avLst/>
                      <a:gdLst>
                        <a:gd name="T0" fmla="*/ 25 w 30"/>
                        <a:gd name="T1" fmla="*/ 60 h 79"/>
                        <a:gd name="T2" fmla="*/ 30 w 30"/>
                        <a:gd name="T3" fmla="*/ 21 h 79"/>
                        <a:gd name="T4" fmla="*/ 30 w 30"/>
                        <a:gd name="T5" fmla="*/ 7 h 79"/>
                        <a:gd name="T6" fmla="*/ 19 w 30"/>
                        <a:gd name="T7" fmla="*/ 0 h 79"/>
                        <a:gd name="T8" fmla="*/ 7 w 30"/>
                        <a:gd name="T9" fmla="*/ 18 h 79"/>
                        <a:gd name="T10" fmla="*/ 0 w 30"/>
                        <a:gd name="T11" fmla="*/ 41 h 79"/>
                        <a:gd name="T12" fmla="*/ 5 w 30"/>
                        <a:gd name="T13" fmla="*/ 59 h 79"/>
                        <a:gd name="T14" fmla="*/ 20 w 30"/>
                        <a:gd name="T15" fmla="*/ 79 h 79"/>
                        <a:gd name="T16" fmla="*/ 25 w 30"/>
                        <a:gd name="T17" fmla="*/ 60 h 79"/>
                        <a:gd name="T18" fmla="*/ 25 w 30"/>
                        <a:gd name="T19" fmla="*/ 6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79">
                          <a:moveTo>
                            <a:pt x="25" y="60"/>
                          </a:moveTo>
                          <a:lnTo>
                            <a:pt x="30" y="21"/>
                          </a:lnTo>
                          <a:lnTo>
                            <a:pt x="30" y="7"/>
                          </a:lnTo>
                          <a:lnTo>
                            <a:pt x="19" y="0"/>
                          </a:lnTo>
                          <a:lnTo>
                            <a:pt x="7" y="18"/>
                          </a:lnTo>
                          <a:lnTo>
                            <a:pt x="0" y="41"/>
                          </a:lnTo>
                          <a:lnTo>
                            <a:pt x="5" y="59"/>
                          </a:lnTo>
                          <a:lnTo>
                            <a:pt x="20" y="79"/>
                          </a:lnTo>
                          <a:lnTo>
                            <a:pt x="25" y="60"/>
                          </a:lnTo>
                          <a:lnTo>
                            <a:pt x="25" y="6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17" name="Vietnam">
                      <a:extLst>
                        <a:ext uri="{FF2B5EF4-FFF2-40B4-BE49-F238E27FC236}">
                          <a16:creationId xmlns:a16="http://schemas.microsoft.com/office/drawing/2014/main" id="{B0CEBB96-3BCB-4638-91B4-B894D2124520}"/>
                        </a:ext>
                      </a:extLst>
                    </p:cNvPr>
                    <p:cNvSpPr>
                      <a:spLocks/>
                    </p:cNvSpPr>
                    <p:nvPr/>
                  </p:nvSpPr>
                  <p:spPr bwMode="auto">
                    <a:xfrm>
                      <a:off x="7709721" y="3834678"/>
                      <a:ext cx="255758" cy="493248"/>
                    </a:xfrm>
                    <a:custGeom>
                      <a:avLst/>
                      <a:gdLst>
                        <a:gd name="T0" fmla="*/ 125 w 182"/>
                        <a:gd name="T1" fmla="*/ 43 h 351"/>
                        <a:gd name="T2" fmla="*/ 103 w 182"/>
                        <a:gd name="T3" fmla="*/ 37 h 351"/>
                        <a:gd name="T4" fmla="*/ 92 w 182"/>
                        <a:gd name="T5" fmla="*/ 27 h 351"/>
                        <a:gd name="T6" fmla="*/ 93 w 182"/>
                        <a:gd name="T7" fmla="*/ 13 h 351"/>
                        <a:gd name="T8" fmla="*/ 73 w 182"/>
                        <a:gd name="T9" fmla="*/ 9 h 351"/>
                        <a:gd name="T10" fmla="*/ 62 w 182"/>
                        <a:gd name="T11" fmla="*/ 0 h 351"/>
                        <a:gd name="T12" fmla="*/ 46 w 182"/>
                        <a:gd name="T13" fmla="*/ 13 h 351"/>
                        <a:gd name="T14" fmla="*/ 27 w 182"/>
                        <a:gd name="T15" fmla="*/ 16 h 351"/>
                        <a:gd name="T16" fmla="*/ 11 w 182"/>
                        <a:gd name="T17" fmla="*/ 16 h 351"/>
                        <a:gd name="T18" fmla="*/ 0 w 182"/>
                        <a:gd name="T19" fmla="*/ 21 h 351"/>
                        <a:gd name="T20" fmla="*/ 15 w 182"/>
                        <a:gd name="T21" fmla="*/ 40 h 351"/>
                        <a:gd name="T22" fmla="*/ 28 w 182"/>
                        <a:gd name="T23" fmla="*/ 61 h 351"/>
                        <a:gd name="T24" fmla="*/ 54 w 182"/>
                        <a:gd name="T25" fmla="*/ 61 h 351"/>
                        <a:gd name="T26" fmla="*/ 65 w 182"/>
                        <a:gd name="T27" fmla="*/ 82 h 351"/>
                        <a:gd name="T28" fmla="*/ 53 w 182"/>
                        <a:gd name="T29" fmla="*/ 88 h 351"/>
                        <a:gd name="T30" fmla="*/ 48 w 182"/>
                        <a:gd name="T31" fmla="*/ 97 h 351"/>
                        <a:gd name="T32" fmla="*/ 75 w 182"/>
                        <a:gd name="T33" fmla="*/ 112 h 351"/>
                        <a:gd name="T34" fmla="*/ 97 w 182"/>
                        <a:gd name="T35" fmla="*/ 140 h 351"/>
                        <a:gd name="T36" fmla="*/ 112 w 182"/>
                        <a:gd name="T37" fmla="*/ 160 h 351"/>
                        <a:gd name="T38" fmla="*/ 130 w 182"/>
                        <a:gd name="T39" fmla="*/ 177 h 351"/>
                        <a:gd name="T40" fmla="*/ 138 w 182"/>
                        <a:gd name="T41" fmla="*/ 194 h 351"/>
                        <a:gd name="T42" fmla="*/ 137 w 182"/>
                        <a:gd name="T43" fmla="*/ 217 h 351"/>
                        <a:gd name="T44" fmla="*/ 143 w 182"/>
                        <a:gd name="T45" fmla="*/ 233 h 351"/>
                        <a:gd name="T46" fmla="*/ 144 w 182"/>
                        <a:gd name="T47" fmla="*/ 262 h 351"/>
                        <a:gd name="T48" fmla="*/ 111 w 182"/>
                        <a:gd name="T49" fmla="*/ 280 h 351"/>
                        <a:gd name="T50" fmla="*/ 121 w 182"/>
                        <a:gd name="T51" fmla="*/ 295 h 351"/>
                        <a:gd name="T52" fmla="*/ 99 w 182"/>
                        <a:gd name="T53" fmla="*/ 297 h 351"/>
                        <a:gd name="T54" fmla="*/ 82 w 182"/>
                        <a:gd name="T55" fmla="*/ 306 h 351"/>
                        <a:gd name="T56" fmla="*/ 98 w 182"/>
                        <a:gd name="T57" fmla="*/ 319 h 351"/>
                        <a:gd name="T58" fmla="*/ 94 w 182"/>
                        <a:gd name="T59" fmla="*/ 336 h 351"/>
                        <a:gd name="T60" fmla="*/ 102 w 182"/>
                        <a:gd name="T61" fmla="*/ 351 h 351"/>
                        <a:gd name="T62" fmla="*/ 127 w 182"/>
                        <a:gd name="T63" fmla="*/ 328 h 351"/>
                        <a:gd name="T64" fmla="*/ 142 w 182"/>
                        <a:gd name="T65" fmla="*/ 309 h 351"/>
                        <a:gd name="T66" fmla="*/ 166 w 182"/>
                        <a:gd name="T67" fmla="*/ 293 h 351"/>
                        <a:gd name="T68" fmla="*/ 182 w 182"/>
                        <a:gd name="T69" fmla="*/ 278 h 351"/>
                        <a:gd name="T70" fmla="*/ 180 w 182"/>
                        <a:gd name="T71" fmla="*/ 236 h 351"/>
                        <a:gd name="T72" fmla="*/ 165 w 182"/>
                        <a:gd name="T73" fmla="*/ 192 h 351"/>
                        <a:gd name="T74" fmla="*/ 150 w 182"/>
                        <a:gd name="T75" fmla="*/ 173 h 351"/>
                        <a:gd name="T76" fmla="*/ 128 w 182"/>
                        <a:gd name="T77" fmla="*/ 158 h 351"/>
                        <a:gd name="T78" fmla="*/ 105 w 182"/>
                        <a:gd name="T79" fmla="*/ 127 h 351"/>
                        <a:gd name="T80" fmla="*/ 85 w 182"/>
                        <a:gd name="T81" fmla="*/ 102 h 351"/>
                        <a:gd name="T82" fmla="*/ 87 w 182"/>
                        <a:gd name="T83" fmla="*/ 86 h 351"/>
                        <a:gd name="T84" fmla="*/ 100 w 182"/>
                        <a:gd name="T85" fmla="*/ 63 h 351"/>
                        <a:gd name="T86" fmla="*/ 125 w 182"/>
                        <a:gd name="T87" fmla="*/ 43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2" h="351">
                          <a:moveTo>
                            <a:pt x="125" y="43"/>
                          </a:moveTo>
                          <a:lnTo>
                            <a:pt x="103" y="37"/>
                          </a:lnTo>
                          <a:lnTo>
                            <a:pt x="92" y="27"/>
                          </a:lnTo>
                          <a:lnTo>
                            <a:pt x="93" y="13"/>
                          </a:lnTo>
                          <a:lnTo>
                            <a:pt x="73" y="9"/>
                          </a:lnTo>
                          <a:lnTo>
                            <a:pt x="62" y="0"/>
                          </a:lnTo>
                          <a:lnTo>
                            <a:pt x="46" y="13"/>
                          </a:lnTo>
                          <a:lnTo>
                            <a:pt x="27" y="16"/>
                          </a:lnTo>
                          <a:lnTo>
                            <a:pt x="11" y="16"/>
                          </a:lnTo>
                          <a:lnTo>
                            <a:pt x="0" y="21"/>
                          </a:lnTo>
                          <a:lnTo>
                            <a:pt x="15" y="40"/>
                          </a:lnTo>
                          <a:lnTo>
                            <a:pt x="28" y="61"/>
                          </a:lnTo>
                          <a:lnTo>
                            <a:pt x="54" y="61"/>
                          </a:lnTo>
                          <a:lnTo>
                            <a:pt x="65" y="82"/>
                          </a:lnTo>
                          <a:lnTo>
                            <a:pt x="53" y="88"/>
                          </a:lnTo>
                          <a:lnTo>
                            <a:pt x="48" y="97"/>
                          </a:lnTo>
                          <a:lnTo>
                            <a:pt x="75" y="112"/>
                          </a:lnTo>
                          <a:lnTo>
                            <a:pt x="97" y="140"/>
                          </a:lnTo>
                          <a:lnTo>
                            <a:pt x="112" y="160"/>
                          </a:lnTo>
                          <a:lnTo>
                            <a:pt x="130" y="177"/>
                          </a:lnTo>
                          <a:lnTo>
                            <a:pt x="138" y="194"/>
                          </a:lnTo>
                          <a:lnTo>
                            <a:pt x="137" y="217"/>
                          </a:lnTo>
                          <a:lnTo>
                            <a:pt x="143" y="233"/>
                          </a:lnTo>
                          <a:lnTo>
                            <a:pt x="144" y="262"/>
                          </a:lnTo>
                          <a:lnTo>
                            <a:pt x="111" y="280"/>
                          </a:lnTo>
                          <a:lnTo>
                            <a:pt x="121" y="295"/>
                          </a:lnTo>
                          <a:lnTo>
                            <a:pt x="99" y="297"/>
                          </a:lnTo>
                          <a:lnTo>
                            <a:pt x="82" y="306"/>
                          </a:lnTo>
                          <a:lnTo>
                            <a:pt x="98" y="319"/>
                          </a:lnTo>
                          <a:lnTo>
                            <a:pt x="94" y="336"/>
                          </a:lnTo>
                          <a:lnTo>
                            <a:pt x="102" y="351"/>
                          </a:lnTo>
                          <a:lnTo>
                            <a:pt x="127" y="328"/>
                          </a:lnTo>
                          <a:lnTo>
                            <a:pt x="142" y="309"/>
                          </a:lnTo>
                          <a:lnTo>
                            <a:pt x="166" y="293"/>
                          </a:lnTo>
                          <a:lnTo>
                            <a:pt x="182" y="278"/>
                          </a:lnTo>
                          <a:lnTo>
                            <a:pt x="180" y="236"/>
                          </a:lnTo>
                          <a:lnTo>
                            <a:pt x="165" y="192"/>
                          </a:lnTo>
                          <a:lnTo>
                            <a:pt x="150" y="173"/>
                          </a:lnTo>
                          <a:lnTo>
                            <a:pt x="128" y="158"/>
                          </a:lnTo>
                          <a:lnTo>
                            <a:pt x="105" y="127"/>
                          </a:lnTo>
                          <a:lnTo>
                            <a:pt x="85" y="102"/>
                          </a:lnTo>
                          <a:lnTo>
                            <a:pt x="87" y="86"/>
                          </a:lnTo>
                          <a:lnTo>
                            <a:pt x="100" y="63"/>
                          </a:lnTo>
                          <a:lnTo>
                            <a:pt x="125" y="43"/>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18" name="Hong-Kong">
                      <a:extLst>
                        <a:ext uri="{FF2B5EF4-FFF2-40B4-BE49-F238E27FC236}">
                          <a16:creationId xmlns:a16="http://schemas.microsoft.com/office/drawing/2014/main" id="{E20AF43D-1144-4C8D-9850-1D18D59ACB85}"/>
                        </a:ext>
                      </a:extLst>
                    </p:cNvPr>
                    <p:cNvSpPr>
                      <a:spLocks noEditPoints="1"/>
                    </p:cNvSpPr>
                    <p:nvPr/>
                  </p:nvSpPr>
                  <p:spPr bwMode="auto">
                    <a:xfrm>
                      <a:off x="8048389" y="3859972"/>
                      <a:ext cx="14053" cy="14053"/>
                    </a:xfrm>
                    <a:custGeom>
                      <a:avLst/>
                      <a:gdLst>
                        <a:gd name="T0" fmla="*/ 9 w 10"/>
                        <a:gd name="T1" fmla="*/ 10 h 10"/>
                        <a:gd name="T2" fmla="*/ 9 w 10"/>
                        <a:gd name="T3" fmla="*/ 9 h 10"/>
                        <a:gd name="T4" fmla="*/ 9 w 10"/>
                        <a:gd name="T5" fmla="*/ 8 h 10"/>
                        <a:gd name="T6" fmla="*/ 7 w 10"/>
                        <a:gd name="T7" fmla="*/ 7 h 10"/>
                        <a:gd name="T8" fmla="*/ 6 w 10"/>
                        <a:gd name="T9" fmla="*/ 7 h 10"/>
                        <a:gd name="T10" fmla="*/ 6 w 10"/>
                        <a:gd name="T11" fmla="*/ 8 h 10"/>
                        <a:gd name="T12" fmla="*/ 8 w 10"/>
                        <a:gd name="T13" fmla="*/ 10 h 10"/>
                        <a:gd name="T14" fmla="*/ 9 w 10"/>
                        <a:gd name="T15" fmla="*/ 10 h 10"/>
                        <a:gd name="T16" fmla="*/ 9 w 10"/>
                        <a:gd name="T17" fmla="*/ 10 h 10"/>
                        <a:gd name="T18" fmla="*/ 3 w 10"/>
                        <a:gd name="T19" fmla="*/ 10 h 10"/>
                        <a:gd name="T20" fmla="*/ 3 w 10"/>
                        <a:gd name="T21" fmla="*/ 8 h 10"/>
                        <a:gd name="T22" fmla="*/ 4 w 10"/>
                        <a:gd name="T23" fmla="*/ 6 h 10"/>
                        <a:gd name="T24" fmla="*/ 0 w 10"/>
                        <a:gd name="T25" fmla="*/ 8 h 10"/>
                        <a:gd name="T26" fmla="*/ 0 w 10"/>
                        <a:gd name="T27" fmla="*/ 9 h 10"/>
                        <a:gd name="T28" fmla="*/ 0 w 10"/>
                        <a:gd name="T29" fmla="*/ 9 h 10"/>
                        <a:gd name="T30" fmla="*/ 1 w 10"/>
                        <a:gd name="T31" fmla="*/ 10 h 10"/>
                        <a:gd name="T32" fmla="*/ 3 w 10"/>
                        <a:gd name="T33" fmla="*/ 10 h 10"/>
                        <a:gd name="T34" fmla="*/ 3 w 10"/>
                        <a:gd name="T35" fmla="*/ 10 h 10"/>
                        <a:gd name="T36" fmla="*/ 10 w 10"/>
                        <a:gd name="T37" fmla="*/ 5 h 10"/>
                        <a:gd name="T38" fmla="*/ 9 w 10"/>
                        <a:gd name="T39" fmla="*/ 4 h 10"/>
                        <a:gd name="T40" fmla="*/ 9 w 10"/>
                        <a:gd name="T41" fmla="*/ 3 h 10"/>
                        <a:gd name="T42" fmla="*/ 8 w 10"/>
                        <a:gd name="T43" fmla="*/ 2 h 10"/>
                        <a:gd name="T44" fmla="*/ 8 w 10"/>
                        <a:gd name="T45" fmla="*/ 1 h 10"/>
                        <a:gd name="T46" fmla="*/ 8 w 10"/>
                        <a:gd name="T47" fmla="*/ 1 h 10"/>
                        <a:gd name="T48" fmla="*/ 7 w 10"/>
                        <a:gd name="T49" fmla="*/ 1 h 10"/>
                        <a:gd name="T50" fmla="*/ 6 w 10"/>
                        <a:gd name="T51" fmla="*/ 0 h 10"/>
                        <a:gd name="T52" fmla="*/ 4 w 10"/>
                        <a:gd name="T53" fmla="*/ 0 h 10"/>
                        <a:gd name="T54" fmla="*/ 4 w 10"/>
                        <a:gd name="T55" fmla="*/ 1 h 10"/>
                        <a:gd name="T56" fmla="*/ 3 w 10"/>
                        <a:gd name="T57" fmla="*/ 1 h 10"/>
                        <a:gd name="T58" fmla="*/ 2 w 10"/>
                        <a:gd name="T59" fmla="*/ 2 h 10"/>
                        <a:gd name="T60" fmla="*/ 2 w 10"/>
                        <a:gd name="T61" fmla="*/ 2 h 10"/>
                        <a:gd name="T62" fmla="*/ 2 w 10"/>
                        <a:gd name="T63" fmla="*/ 2 h 10"/>
                        <a:gd name="T64" fmla="*/ 0 w 10"/>
                        <a:gd name="T65" fmla="*/ 4 h 10"/>
                        <a:gd name="T66" fmla="*/ 0 w 10"/>
                        <a:gd name="T67" fmla="*/ 5 h 10"/>
                        <a:gd name="T68" fmla="*/ 1 w 10"/>
                        <a:gd name="T69" fmla="*/ 6 h 10"/>
                        <a:gd name="T70" fmla="*/ 3 w 10"/>
                        <a:gd name="T71" fmla="*/ 5 h 10"/>
                        <a:gd name="T72" fmla="*/ 6 w 10"/>
                        <a:gd name="T73" fmla="*/ 6 h 10"/>
                        <a:gd name="T74" fmla="*/ 9 w 10"/>
                        <a:gd name="T75" fmla="*/ 7 h 10"/>
                        <a:gd name="T76" fmla="*/ 9 w 10"/>
                        <a:gd name="T77" fmla="*/ 6 h 10"/>
                        <a:gd name="T78" fmla="*/ 9 w 10"/>
                        <a:gd name="T79" fmla="*/ 5 h 10"/>
                        <a:gd name="T80" fmla="*/ 10 w 10"/>
                        <a:gd name="T81" fmla="*/ 5 h 10"/>
                        <a:gd name="T82" fmla="*/ 10 w 10"/>
                        <a:gd name="T83"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 h="10">
                          <a:moveTo>
                            <a:pt x="9" y="10"/>
                          </a:moveTo>
                          <a:lnTo>
                            <a:pt x="9" y="9"/>
                          </a:lnTo>
                          <a:lnTo>
                            <a:pt x="9" y="8"/>
                          </a:lnTo>
                          <a:lnTo>
                            <a:pt x="7" y="7"/>
                          </a:lnTo>
                          <a:lnTo>
                            <a:pt x="6" y="7"/>
                          </a:lnTo>
                          <a:lnTo>
                            <a:pt x="6" y="8"/>
                          </a:lnTo>
                          <a:lnTo>
                            <a:pt x="8" y="10"/>
                          </a:lnTo>
                          <a:lnTo>
                            <a:pt x="9" y="10"/>
                          </a:lnTo>
                          <a:lnTo>
                            <a:pt x="9" y="10"/>
                          </a:lnTo>
                          <a:close/>
                          <a:moveTo>
                            <a:pt x="3" y="10"/>
                          </a:moveTo>
                          <a:lnTo>
                            <a:pt x="3" y="8"/>
                          </a:lnTo>
                          <a:lnTo>
                            <a:pt x="4" y="6"/>
                          </a:lnTo>
                          <a:lnTo>
                            <a:pt x="0" y="8"/>
                          </a:lnTo>
                          <a:lnTo>
                            <a:pt x="0" y="9"/>
                          </a:lnTo>
                          <a:lnTo>
                            <a:pt x="0" y="9"/>
                          </a:lnTo>
                          <a:lnTo>
                            <a:pt x="1" y="10"/>
                          </a:lnTo>
                          <a:lnTo>
                            <a:pt x="3" y="10"/>
                          </a:lnTo>
                          <a:lnTo>
                            <a:pt x="3" y="10"/>
                          </a:lnTo>
                          <a:close/>
                          <a:moveTo>
                            <a:pt x="10" y="5"/>
                          </a:moveTo>
                          <a:lnTo>
                            <a:pt x="9" y="4"/>
                          </a:lnTo>
                          <a:lnTo>
                            <a:pt x="9" y="3"/>
                          </a:lnTo>
                          <a:lnTo>
                            <a:pt x="8" y="2"/>
                          </a:lnTo>
                          <a:lnTo>
                            <a:pt x="8" y="1"/>
                          </a:lnTo>
                          <a:lnTo>
                            <a:pt x="8" y="1"/>
                          </a:lnTo>
                          <a:lnTo>
                            <a:pt x="7" y="1"/>
                          </a:lnTo>
                          <a:lnTo>
                            <a:pt x="6" y="0"/>
                          </a:lnTo>
                          <a:lnTo>
                            <a:pt x="4" y="0"/>
                          </a:lnTo>
                          <a:lnTo>
                            <a:pt x="4" y="1"/>
                          </a:lnTo>
                          <a:lnTo>
                            <a:pt x="3" y="1"/>
                          </a:lnTo>
                          <a:lnTo>
                            <a:pt x="2" y="2"/>
                          </a:lnTo>
                          <a:lnTo>
                            <a:pt x="2" y="2"/>
                          </a:lnTo>
                          <a:lnTo>
                            <a:pt x="2" y="2"/>
                          </a:lnTo>
                          <a:lnTo>
                            <a:pt x="0" y="4"/>
                          </a:lnTo>
                          <a:lnTo>
                            <a:pt x="0" y="5"/>
                          </a:lnTo>
                          <a:lnTo>
                            <a:pt x="1" y="6"/>
                          </a:lnTo>
                          <a:lnTo>
                            <a:pt x="3" y="5"/>
                          </a:lnTo>
                          <a:lnTo>
                            <a:pt x="6" y="6"/>
                          </a:lnTo>
                          <a:lnTo>
                            <a:pt x="9" y="7"/>
                          </a:lnTo>
                          <a:lnTo>
                            <a:pt x="9" y="6"/>
                          </a:lnTo>
                          <a:lnTo>
                            <a:pt x="9" y="5"/>
                          </a:lnTo>
                          <a:lnTo>
                            <a:pt x="10" y="5"/>
                          </a:lnTo>
                          <a:lnTo>
                            <a:pt x="10" y="5"/>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19" name="Maldives">
                      <a:extLst>
                        <a:ext uri="{FF2B5EF4-FFF2-40B4-BE49-F238E27FC236}">
                          <a16:creationId xmlns:a16="http://schemas.microsoft.com/office/drawing/2014/main" id="{4160ECD4-C2AF-4CCC-BE85-537578054F29}"/>
                        </a:ext>
                      </a:extLst>
                    </p:cNvPr>
                    <p:cNvSpPr>
                      <a:spLocks noEditPoints="1"/>
                    </p:cNvSpPr>
                    <p:nvPr/>
                  </p:nvSpPr>
                  <p:spPr bwMode="auto">
                    <a:xfrm>
                      <a:off x="6926990" y="4472667"/>
                      <a:ext cx="2811" cy="33726"/>
                    </a:xfrm>
                    <a:custGeom>
                      <a:avLst/>
                      <a:gdLst>
                        <a:gd name="T0" fmla="*/ 0 w 2"/>
                        <a:gd name="T1" fmla="*/ 24 h 24"/>
                        <a:gd name="T2" fmla="*/ 1 w 2"/>
                        <a:gd name="T3" fmla="*/ 24 h 24"/>
                        <a:gd name="T4" fmla="*/ 1 w 2"/>
                        <a:gd name="T5" fmla="*/ 23 h 24"/>
                        <a:gd name="T6" fmla="*/ 0 w 2"/>
                        <a:gd name="T7" fmla="*/ 23 h 24"/>
                        <a:gd name="T8" fmla="*/ 0 w 2"/>
                        <a:gd name="T9" fmla="*/ 23 h 24"/>
                        <a:gd name="T10" fmla="*/ 0 w 2"/>
                        <a:gd name="T11" fmla="*/ 24 h 24"/>
                        <a:gd name="T12" fmla="*/ 0 w 2"/>
                        <a:gd name="T13" fmla="*/ 24 h 24"/>
                        <a:gd name="T14" fmla="*/ 0 w 2"/>
                        <a:gd name="T15" fmla="*/ 24 h 24"/>
                        <a:gd name="T16" fmla="*/ 0 w 2"/>
                        <a:gd name="T17" fmla="*/ 24 h 24"/>
                        <a:gd name="T18" fmla="*/ 2 w 2"/>
                        <a:gd name="T19" fmla="*/ 2 h 24"/>
                        <a:gd name="T20" fmla="*/ 2 w 2"/>
                        <a:gd name="T21" fmla="*/ 1 h 24"/>
                        <a:gd name="T22" fmla="*/ 2 w 2"/>
                        <a:gd name="T23" fmla="*/ 1 h 24"/>
                        <a:gd name="T24" fmla="*/ 2 w 2"/>
                        <a:gd name="T25" fmla="*/ 0 h 24"/>
                        <a:gd name="T26" fmla="*/ 2 w 2"/>
                        <a:gd name="T27" fmla="*/ 0 h 24"/>
                        <a:gd name="T28" fmla="*/ 2 w 2"/>
                        <a:gd name="T29" fmla="*/ 0 h 24"/>
                        <a:gd name="T30" fmla="*/ 2 w 2"/>
                        <a:gd name="T31" fmla="*/ 0 h 24"/>
                        <a:gd name="T32" fmla="*/ 1 w 2"/>
                        <a:gd name="T33" fmla="*/ 1 h 24"/>
                        <a:gd name="T34" fmla="*/ 1 w 2"/>
                        <a:gd name="T35" fmla="*/ 1 h 24"/>
                        <a:gd name="T36" fmla="*/ 1 w 2"/>
                        <a:gd name="T37" fmla="*/ 1 h 24"/>
                        <a:gd name="T38" fmla="*/ 1 w 2"/>
                        <a:gd name="T39" fmla="*/ 2 h 24"/>
                        <a:gd name="T40" fmla="*/ 1 w 2"/>
                        <a:gd name="T41" fmla="*/ 2 h 24"/>
                        <a:gd name="T42" fmla="*/ 2 w 2"/>
                        <a:gd name="T43" fmla="*/ 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 h="24">
                          <a:moveTo>
                            <a:pt x="0" y="24"/>
                          </a:moveTo>
                          <a:lnTo>
                            <a:pt x="1" y="24"/>
                          </a:lnTo>
                          <a:lnTo>
                            <a:pt x="1" y="23"/>
                          </a:lnTo>
                          <a:lnTo>
                            <a:pt x="0" y="23"/>
                          </a:lnTo>
                          <a:lnTo>
                            <a:pt x="0" y="23"/>
                          </a:lnTo>
                          <a:lnTo>
                            <a:pt x="0" y="24"/>
                          </a:lnTo>
                          <a:lnTo>
                            <a:pt x="0" y="24"/>
                          </a:lnTo>
                          <a:lnTo>
                            <a:pt x="0" y="24"/>
                          </a:lnTo>
                          <a:lnTo>
                            <a:pt x="0" y="24"/>
                          </a:lnTo>
                          <a:close/>
                          <a:moveTo>
                            <a:pt x="2" y="2"/>
                          </a:moveTo>
                          <a:lnTo>
                            <a:pt x="2" y="1"/>
                          </a:lnTo>
                          <a:lnTo>
                            <a:pt x="2" y="1"/>
                          </a:lnTo>
                          <a:lnTo>
                            <a:pt x="2" y="0"/>
                          </a:lnTo>
                          <a:lnTo>
                            <a:pt x="2" y="0"/>
                          </a:lnTo>
                          <a:lnTo>
                            <a:pt x="2" y="0"/>
                          </a:lnTo>
                          <a:lnTo>
                            <a:pt x="2" y="0"/>
                          </a:lnTo>
                          <a:lnTo>
                            <a:pt x="1" y="1"/>
                          </a:lnTo>
                          <a:lnTo>
                            <a:pt x="1" y="1"/>
                          </a:lnTo>
                          <a:lnTo>
                            <a:pt x="1" y="1"/>
                          </a:lnTo>
                          <a:lnTo>
                            <a:pt x="1" y="2"/>
                          </a:lnTo>
                          <a:lnTo>
                            <a:pt x="1" y="2"/>
                          </a:lnTo>
                          <a:lnTo>
                            <a:pt x="2" y="2"/>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20" name="Marshall Islands">
                      <a:extLst>
                        <a:ext uri="{FF2B5EF4-FFF2-40B4-BE49-F238E27FC236}">
                          <a16:creationId xmlns:a16="http://schemas.microsoft.com/office/drawing/2014/main" id="{2D9A31A6-2E71-4526-9ACF-2907A7ED0A19}"/>
                        </a:ext>
                      </a:extLst>
                    </p:cNvPr>
                    <p:cNvSpPr>
                      <a:spLocks/>
                    </p:cNvSpPr>
                    <p:nvPr/>
                  </p:nvSpPr>
                  <p:spPr bwMode="auto">
                    <a:xfrm>
                      <a:off x="9686926" y="4631462"/>
                      <a:ext cx="0" cy="1406"/>
                    </a:xfrm>
                    <a:custGeom>
                      <a:avLst/>
                      <a:gdLst>
                        <a:gd name="T0" fmla="*/ 0 h 1"/>
                        <a:gd name="T1" fmla="*/ 0 h 1"/>
                        <a:gd name="T2" fmla="*/ 0 h 1"/>
                        <a:gd name="T3" fmla="*/ 0 h 1"/>
                        <a:gd name="T4" fmla="*/ 0 h 1"/>
                        <a:gd name="T5" fmla="*/ 0 h 1"/>
                        <a:gd name="T6" fmla="*/ 1 h 1"/>
                        <a:gd name="T7" fmla="*/ 0 h 1"/>
                        <a:gd name="T8"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1">
                          <a:moveTo>
                            <a:pt x="0" y="0"/>
                          </a:moveTo>
                          <a:lnTo>
                            <a:pt x="0" y="0"/>
                          </a:lnTo>
                          <a:lnTo>
                            <a:pt x="0" y="0"/>
                          </a:lnTo>
                          <a:lnTo>
                            <a:pt x="0" y="0"/>
                          </a:lnTo>
                          <a:lnTo>
                            <a:pt x="0" y="0"/>
                          </a:lnTo>
                          <a:lnTo>
                            <a:pt x="0" y="0"/>
                          </a:lnTo>
                          <a:lnTo>
                            <a:pt x="0" y="1"/>
                          </a:lnTo>
                          <a:lnTo>
                            <a:pt x="0" y="0"/>
                          </a:lnTo>
                          <a:lnTo>
                            <a:pt x="0" y="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21" name="Singapore">
                      <a:extLst>
                        <a:ext uri="{FF2B5EF4-FFF2-40B4-BE49-F238E27FC236}">
                          <a16:creationId xmlns:a16="http://schemas.microsoft.com/office/drawing/2014/main" id="{BA30CF4D-170E-4B25-8C2E-8F0170E09B26}"/>
                        </a:ext>
                      </a:extLst>
                    </p:cNvPr>
                    <p:cNvSpPr>
                      <a:spLocks/>
                    </p:cNvSpPr>
                    <p:nvPr/>
                  </p:nvSpPr>
                  <p:spPr bwMode="auto">
                    <a:xfrm>
                      <a:off x="7820737" y="4566820"/>
                      <a:ext cx="8432" cy="4216"/>
                    </a:xfrm>
                    <a:custGeom>
                      <a:avLst/>
                      <a:gdLst>
                        <a:gd name="T0" fmla="*/ 6 w 6"/>
                        <a:gd name="T1" fmla="*/ 3 h 3"/>
                        <a:gd name="T2" fmla="*/ 6 w 6"/>
                        <a:gd name="T3" fmla="*/ 2 h 3"/>
                        <a:gd name="T4" fmla="*/ 6 w 6"/>
                        <a:gd name="T5" fmla="*/ 1 h 3"/>
                        <a:gd name="T6" fmla="*/ 5 w 6"/>
                        <a:gd name="T7" fmla="*/ 1 h 3"/>
                        <a:gd name="T8" fmla="*/ 3 w 6"/>
                        <a:gd name="T9" fmla="*/ 0 h 3"/>
                        <a:gd name="T10" fmla="*/ 1 w 6"/>
                        <a:gd name="T11" fmla="*/ 0 h 3"/>
                        <a:gd name="T12" fmla="*/ 0 w 6"/>
                        <a:gd name="T13" fmla="*/ 3 h 3"/>
                        <a:gd name="T14" fmla="*/ 3 w 6"/>
                        <a:gd name="T15" fmla="*/ 3 h 3"/>
                        <a:gd name="T16" fmla="*/ 6 w 6"/>
                        <a:gd name="T17" fmla="*/ 3 h 3"/>
                        <a:gd name="T18" fmla="*/ 6 w 6"/>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
                          <a:moveTo>
                            <a:pt x="6" y="3"/>
                          </a:moveTo>
                          <a:lnTo>
                            <a:pt x="6" y="2"/>
                          </a:lnTo>
                          <a:lnTo>
                            <a:pt x="6" y="1"/>
                          </a:lnTo>
                          <a:lnTo>
                            <a:pt x="5" y="1"/>
                          </a:lnTo>
                          <a:lnTo>
                            <a:pt x="3" y="0"/>
                          </a:lnTo>
                          <a:lnTo>
                            <a:pt x="1" y="0"/>
                          </a:lnTo>
                          <a:lnTo>
                            <a:pt x="0" y="3"/>
                          </a:lnTo>
                          <a:lnTo>
                            <a:pt x="3" y="3"/>
                          </a:lnTo>
                          <a:lnTo>
                            <a:pt x="6" y="3"/>
                          </a:lnTo>
                          <a:lnTo>
                            <a:pt x="6" y="3"/>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22" name="Solomon Islands">
                      <a:extLst>
                        <a:ext uri="{FF2B5EF4-FFF2-40B4-BE49-F238E27FC236}">
                          <a16:creationId xmlns:a16="http://schemas.microsoft.com/office/drawing/2014/main" id="{9BDD5810-6F4E-4E05-B589-8219E67E8248}"/>
                        </a:ext>
                      </a:extLst>
                    </p:cNvPr>
                    <p:cNvSpPr>
                      <a:spLocks noEditPoints="1"/>
                    </p:cNvSpPr>
                    <p:nvPr/>
                  </p:nvSpPr>
                  <p:spPr bwMode="auto">
                    <a:xfrm>
                      <a:off x="9344042" y="4835225"/>
                      <a:ext cx="311968" cy="174253"/>
                    </a:xfrm>
                    <a:custGeom>
                      <a:avLst/>
                      <a:gdLst>
                        <a:gd name="T0" fmla="*/ 220 w 222"/>
                        <a:gd name="T1" fmla="*/ 121 h 124"/>
                        <a:gd name="T2" fmla="*/ 88 w 222"/>
                        <a:gd name="T3" fmla="*/ 121 h 124"/>
                        <a:gd name="T4" fmla="*/ 80 w 222"/>
                        <a:gd name="T5" fmla="*/ 119 h 124"/>
                        <a:gd name="T6" fmla="*/ 87 w 222"/>
                        <a:gd name="T7" fmla="*/ 123 h 124"/>
                        <a:gd name="T8" fmla="*/ 210 w 222"/>
                        <a:gd name="T9" fmla="*/ 97 h 124"/>
                        <a:gd name="T10" fmla="*/ 202 w 222"/>
                        <a:gd name="T11" fmla="*/ 98 h 124"/>
                        <a:gd name="T12" fmla="*/ 207 w 222"/>
                        <a:gd name="T13" fmla="*/ 99 h 124"/>
                        <a:gd name="T14" fmla="*/ 117 w 222"/>
                        <a:gd name="T15" fmla="*/ 89 h 124"/>
                        <a:gd name="T16" fmla="*/ 112 w 222"/>
                        <a:gd name="T17" fmla="*/ 89 h 124"/>
                        <a:gd name="T18" fmla="*/ 121 w 222"/>
                        <a:gd name="T19" fmla="*/ 99 h 124"/>
                        <a:gd name="T20" fmla="*/ 129 w 222"/>
                        <a:gd name="T21" fmla="*/ 99 h 124"/>
                        <a:gd name="T22" fmla="*/ 120 w 222"/>
                        <a:gd name="T23" fmla="*/ 91 h 124"/>
                        <a:gd name="T24" fmla="*/ 114 w 222"/>
                        <a:gd name="T25" fmla="*/ 67 h 124"/>
                        <a:gd name="T26" fmla="*/ 117 w 222"/>
                        <a:gd name="T27" fmla="*/ 75 h 124"/>
                        <a:gd name="T28" fmla="*/ 76 w 222"/>
                        <a:gd name="T29" fmla="*/ 66 h 124"/>
                        <a:gd name="T30" fmla="*/ 80 w 222"/>
                        <a:gd name="T31" fmla="*/ 76 h 124"/>
                        <a:gd name="T32" fmla="*/ 101 w 222"/>
                        <a:gd name="T33" fmla="*/ 78 h 124"/>
                        <a:gd name="T34" fmla="*/ 95 w 222"/>
                        <a:gd name="T35" fmla="*/ 69 h 124"/>
                        <a:gd name="T36" fmla="*/ 89 w 222"/>
                        <a:gd name="T37" fmla="*/ 57 h 124"/>
                        <a:gd name="T38" fmla="*/ 91 w 222"/>
                        <a:gd name="T39" fmla="*/ 61 h 124"/>
                        <a:gd name="T40" fmla="*/ 90 w 222"/>
                        <a:gd name="T41" fmla="*/ 57 h 124"/>
                        <a:gd name="T42" fmla="*/ 69 w 222"/>
                        <a:gd name="T43" fmla="*/ 57 h 124"/>
                        <a:gd name="T44" fmla="*/ 67 w 222"/>
                        <a:gd name="T45" fmla="*/ 59 h 124"/>
                        <a:gd name="T46" fmla="*/ 35 w 222"/>
                        <a:gd name="T47" fmla="*/ 50 h 124"/>
                        <a:gd name="T48" fmla="*/ 37 w 222"/>
                        <a:gd name="T49" fmla="*/ 52 h 124"/>
                        <a:gd name="T50" fmla="*/ 47 w 222"/>
                        <a:gd name="T51" fmla="*/ 52 h 124"/>
                        <a:gd name="T52" fmla="*/ 47 w 222"/>
                        <a:gd name="T53" fmla="*/ 48 h 124"/>
                        <a:gd name="T54" fmla="*/ 43 w 222"/>
                        <a:gd name="T55" fmla="*/ 47 h 124"/>
                        <a:gd name="T56" fmla="*/ 47 w 222"/>
                        <a:gd name="T57" fmla="*/ 50 h 124"/>
                        <a:gd name="T58" fmla="*/ 33 w 222"/>
                        <a:gd name="T59" fmla="*/ 43 h 124"/>
                        <a:gd name="T60" fmla="*/ 32 w 222"/>
                        <a:gd name="T61" fmla="*/ 50 h 124"/>
                        <a:gd name="T62" fmla="*/ 78 w 222"/>
                        <a:gd name="T63" fmla="*/ 42 h 124"/>
                        <a:gd name="T64" fmla="*/ 103 w 222"/>
                        <a:gd name="T65" fmla="*/ 40 h 124"/>
                        <a:gd name="T66" fmla="*/ 102 w 222"/>
                        <a:gd name="T67" fmla="*/ 46 h 124"/>
                        <a:gd name="T68" fmla="*/ 110 w 222"/>
                        <a:gd name="T69" fmla="*/ 66 h 124"/>
                        <a:gd name="T70" fmla="*/ 112 w 222"/>
                        <a:gd name="T71" fmla="*/ 61 h 124"/>
                        <a:gd name="T72" fmla="*/ 106 w 222"/>
                        <a:gd name="T73" fmla="*/ 52 h 124"/>
                        <a:gd name="T74" fmla="*/ 41 w 222"/>
                        <a:gd name="T75" fmla="*/ 38 h 124"/>
                        <a:gd name="T76" fmla="*/ 33 w 222"/>
                        <a:gd name="T77" fmla="*/ 36 h 124"/>
                        <a:gd name="T78" fmla="*/ 32 w 222"/>
                        <a:gd name="T79" fmla="*/ 39 h 124"/>
                        <a:gd name="T80" fmla="*/ 40 w 222"/>
                        <a:gd name="T81" fmla="*/ 46 h 124"/>
                        <a:gd name="T82" fmla="*/ 41 w 222"/>
                        <a:gd name="T83" fmla="*/ 38 h 124"/>
                        <a:gd name="T84" fmla="*/ 16 w 222"/>
                        <a:gd name="T85" fmla="*/ 33 h 124"/>
                        <a:gd name="T86" fmla="*/ 30 w 222"/>
                        <a:gd name="T87" fmla="*/ 34 h 124"/>
                        <a:gd name="T88" fmla="*/ 24 w 222"/>
                        <a:gd name="T89" fmla="*/ 34 h 124"/>
                        <a:gd name="T90" fmla="*/ 19 w 222"/>
                        <a:gd name="T91" fmla="*/ 30 h 124"/>
                        <a:gd name="T92" fmla="*/ 16 w 222"/>
                        <a:gd name="T93" fmla="*/ 24 h 124"/>
                        <a:gd name="T94" fmla="*/ 19 w 222"/>
                        <a:gd name="T95" fmla="*/ 31 h 124"/>
                        <a:gd name="T96" fmla="*/ 76 w 222"/>
                        <a:gd name="T97" fmla="*/ 34 h 124"/>
                        <a:gd name="T98" fmla="*/ 67 w 222"/>
                        <a:gd name="T99" fmla="*/ 28 h 124"/>
                        <a:gd name="T100" fmla="*/ 60 w 222"/>
                        <a:gd name="T101" fmla="*/ 27 h 124"/>
                        <a:gd name="T102" fmla="*/ 69 w 222"/>
                        <a:gd name="T103" fmla="*/ 36 h 124"/>
                        <a:gd name="T104" fmla="*/ 84 w 222"/>
                        <a:gd name="T105" fmla="*/ 46 h 124"/>
                        <a:gd name="T106" fmla="*/ 0 w 222"/>
                        <a:gd name="T107" fmla="*/ 9 h 124"/>
                        <a:gd name="T108" fmla="*/ 36 w 222"/>
                        <a:gd name="T109" fmla="*/ 17 h 124"/>
                        <a:gd name="T110" fmla="*/ 28 w 222"/>
                        <a:gd name="T111" fmla="*/ 7 h 124"/>
                        <a:gd name="T112" fmla="*/ 18 w 222"/>
                        <a:gd name="T113" fmla="*/ 4 h 124"/>
                        <a:gd name="T114" fmla="*/ 33 w 222"/>
                        <a:gd name="T115" fmla="*/ 1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2" h="124">
                          <a:moveTo>
                            <a:pt x="222" y="121"/>
                          </a:moveTo>
                          <a:lnTo>
                            <a:pt x="222" y="120"/>
                          </a:lnTo>
                          <a:lnTo>
                            <a:pt x="221" y="118"/>
                          </a:lnTo>
                          <a:lnTo>
                            <a:pt x="220" y="118"/>
                          </a:lnTo>
                          <a:lnTo>
                            <a:pt x="219" y="119"/>
                          </a:lnTo>
                          <a:lnTo>
                            <a:pt x="220" y="121"/>
                          </a:lnTo>
                          <a:lnTo>
                            <a:pt x="220" y="121"/>
                          </a:lnTo>
                          <a:lnTo>
                            <a:pt x="222" y="121"/>
                          </a:lnTo>
                          <a:lnTo>
                            <a:pt x="222" y="121"/>
                          </a:lnTo>
                          <a:close/>
                          <a:moveTo>
                            <a:pt x="89" y="123"/>
                          </a:moveTo>
                          <a:lnTo>
                            <a:pt x="89" y="122"/>
                          </a:lnTo>
                          <a:lnTo>
                            <a:pt x="88" y="121"/>
                          </a:lnTo>
                          <a:lnTo>
                            <a:pt x="80" y="116"/>
                          </a:lnTo>
                          <a:lnTo>
                            <a:pt x="78" y="116"/>
                          </a:lnTo>
                          <a:lnTo>
                            <a:pt x="78" y="116"/>
                          </a:lnTo>
                          <a:lnTo>
                            <a:pt x="78" y="117"/>
                          </a:lnTo>
                          <a:lnTo>
                            <a:pt x="78" y="118"/>
                          </a:lnTo>
                          <a:lnTo>
                            <a:pt x="80" y="119"/>
                          </a:lnTo>
                          <a:lnTo>
                            <a:pt x="80" y="119"/>
                          </a:lnTo>
                          <a:lnTo>
                            <a:pt x="81" y="120"/>
                          </a:lnTo>
                          <a:lnTo>
                            <a:pt x="84" y="121"/>
                          </a:lnTo>
                          <a:lnTo>
                            <a:pt x="86" y="122"/>
                          </a:lnTo>
                          <a:lnTo>
                            <a:pt x="86" y="123"/>
                          </a:lnTo>
                          <a:lnTo>
                            <a:pt x="87" y="123"/>
                          </a:lnTo>
                          <a:lnTo>
                            <a:pt x="88" y="124"/>
                          </a:lnTo>
                          <a:lnTo>
                            <a:pt x="89" y="123"/>
                          </a:lnTo>
                          <a:lnTo>
                            <a:pt x="89" y="123"/>
                          </a:lnTo>
                          <a:close/>
                          <a:moveTo>
                            <a:pt x="209" y="98"/>
                          </a:moveTo>
                          <a:lnTo>
                            <a:pt x="209" y="98"/>
                          </a:lnTo>
                          <a:lnTo>
                            <a:pt x="210" y="97"/>
                          </a:lnTo>
                          <a:lnTo>
                            <a:pt x="209" y="96"/>
                          </a:lnTo>
                          <a:lnTo>
                            <a:pt x="207" y="96"/>
                          </a:lnTo>
                          <a:lnTo>
                            <a:pt x="204" y="96"/>
                          </a:lnTo>
                          <a:lnTo>
                            <a:pt x="203" y="97"/>
                          </a:lnTo>
                          <a:lnTo>
                            <a:pt x="202" y="98"/>
                          </a:lnTo>
                          <a:lnTo>
                            <a:pt x="202" y="98"/>
                          </a:lnTo>
                          <a:lnTo>
                            <a:pt x="202" y="99"/>
                          </a:lnTo>
                          <a:lnTo>
                            <a:pt x="202" y="101"/>
                          </a:lnTo>
                          <a:lnTo>
                            <a:pt x="203" y="100"/>
                          </a:lnTo>
                          <a:lnTo>
                            <a:pt x="203" y="101"/>
                          </a:lnTo>
                          <a:lnTo>
                            <a:pt x="205" y="99"/>
                          </a:lnTo>
                          <a:lnTo>
                            <a:pt x="207" y="99"/>
                          </a:lnTo>
                          <a:lnTo>
                            <a:pt x="207" y="99"/>
                          </a:lnTo>
                          <a:lnTo>
                            <a:pt x="209" y="98"/>
                          </a:lnTo>
                          <a:lnTo>
                            <a:pt x="209" y="98"/>
                          </a:lnTo>
                          <a:close/>
                          <a:moveTo>
                            <a:pt x="117" y="90"/>
                          </a:moveTo>
                          <a:lnTo>
                            <a:pt x="117" y="89"/>
                          </a:lnTo>
                          <a:lnTo>
                            <a:pt x="117" y="89"/>
                          </a:lnTo>
                          <a:lnTo>
                            <a:pt x="114" y="86"/>
                          </a:lnTo>
                          <a:lnTo>
                            <a:pt x="112" y="85"/>
                          </a:lnTo>
                          <a:lnTo>
                            <a:pt x="110" y="85"/>
                          </a:lnTo>
                          <a:lnTo>
                            <a:pt x="109" y="87"/>
                          </a:lnTo>
                          <a:lnTo>
                            <a:pt x="109" y="89"/>
                          </a:lnTo>
                          <a:lnTo>
                            <a:pt x="112" y="89"/>
                          </a:lnTo>
                          <a:lnTo>
                            <a:pt x="113" y="89"/>
                          </a:lnTo>
                          <a:lnTo>
                            <a:pt x="113" y="92"/>
                          </a:lnTo>
                          <a:lnTo>
                            <a:pt x="114" y="93"/>
                          </a:lnTo>
                          <a:lnTo>
                            <a:pt x="114" y="94"/>
                          </a:lnTo>
                          <a:lnTo>
                            <a:pt x="118" y="97"/>
                          </a:lnTo>
                          <a:lnTo>
                            <a:pt x="121" y="99"/>
                          </a:lnTo>
                          <a:lnTo>
                            <a:pt x="123" y="99"/>
                          </a:lnTo>
                          <a:lnTo>
                            <a:pt x="125" y="100"/>
                          </a:lnTo>
                          <a:lnTo>
                            <a:pt x="127" y="100"/>
                          </a:lnTo>
                          <a:lnTo>
                            <a:pt x="129" y="100"/>
                          </a:lnTo>
                          <a:lnTo>
                            <a:pt x="131" y="100"/>
                          </a:lnTo>
                          <a:lnTo>
                            <a:pt x="129" y="99"/>
                          </a:lnTo>
                          <a:lnTo>
                            <a:pt x="129" y="97"/>
                          </a:lnTo>
                          <a:lnTo>
                            <a:pt x="127" y="93"/>
                          </a:lnTo>
                          <a:lnTo>
                            <a:pt x="126" y="92"/>
                          </a:lnTo>
                          <a:lnTo>
                            <a:pt x="124" y="92"/>
                          </a:lnTo>
                          <a:lnTo>
                            <a:pt x="122" y="91"/>
                          </a:lnTo>
                          <a:lnTo>
                            <a:pt x="120" y="91"/>
                          </a:lnTo>
                          <a:lnTo>
                            <a:pt x="117" y="90"/>
                          </a:lnTo>
                          <a:lnTo>
                            <a:pt x="117" y="90"/>
                          </a:lnTo>
                          <a:close/>
                          <a:moveTo>
                            <a:pt x="117" y="72"/>
                          </a:moveTo>
                          <a:lnTo>
                            <a:pt x="114" y="66"/>
                          </a:lnTo>
                          <a:lnTo>
                            <a:pt x="114" y="66"/>
                          </a:lnTo>
                          <a:lnTo>
                            <a:pt x="114" y="67"/>
                          </a:lnTo>
                          <a:lnTo>
                            <a:pt x="114" y="69"/>
                          </a:lnTo>
                          <a:lnTo>
                            <a:pt x="114" y="71"/>
                          </a:lnTo>
                          <a:lnTo>
                            <a:pt x="114" y="73"/>
                          </a:lnTo>
                          <a:lnTo>
                            <a:pt x="114" y="74"/>
                          </a:lnTo>
                          <a:lnTo>
                            <a:pt x="115" y="73"/>
                          </a:lnTo>
                          <a:lnTo>
                            <a:pt x="117" y="75"/>
                          </a:lnTo>
                          <a:lnTo>
                            <a:pt x="117" y="74"/>
                          </a:lnTo>
                          <a:lnTo>
                            <a:pt x="117" y="72"/>
                          </a:lnTo>
                          <a:close/>
                          <a:moveTo>
                            <a:pt x="80" y="64"/>
                          </a:moveTo>
                          <a:lnTo>
                            <a:pt x="78" y="63"/>
                          </a:lnTo>
                          <a:lnTo>
                            <a:pt x="77" y="65"/>
                          </a:lnTo>
                          <a:lnTo>
                            <a:pt x="76" y="66"/>
                          </a:lnTo>
                          <a:lnTo>
                            <a:pt x="76" y="68"/>
                          </a:lnTo>
                          <a:lnTo>
                            <a:pt x="76" y="69"/>
                          </a:lnTo>
                          <a:lnTo>
                            <a:pt x="77" y="72"/>
                          </a:lnTo>
                          <a:lnTo>
                            <a:pt x="78" y="74"/>
                          </a:lnTo>
                          <a:lnTo>
                            <a:pt x="80" y="75"/>
                          </a:lnTo>
                          <a:lnTo>
                            <a:pt x="80" y="76"/>
                          </a:lnTo>
                          <a:lnTo>
                            <a:pt x="84" y="76"/>
                          </a:lnTo>
                          <a:lnTo>
                            <a:pt x="90" y="77"/>
                          </a:lnTo>
                          <a:lnTo>
                            <a:pt x="93" y="78"/>
                          </a:lnTo>
                          <a:lnTo>
                            <a:pt x="97" y="79"/>
                          </a:lnTo>
                          <a:lnTo>
                            <a:pt x="99" y="79"/>
                          </a:lnTo>
                          <a:lnTo>
                            <a:pt x="101" y="78"/>
                          </a:lnTo>
                          <a:lnTo>
                            <a:pt x="101" y="78"/>
                          </a:lnTo>
                          <a:lnTo>
                            <a:pt x="101" y="75"/>
                          </a:lnTo>
                          <a:lnTo>
                            <a:pt x="100" y="74"/>
                          </a:lnTo>
                          <a:lnTo>
                            <a:pt x="98" y="73"/>
                          </a:lnTo>
                          <a:lnTo>
                            <a:pt x="97" y="71"/>
                          </a:lnTo>
                          <a:lnTo>
                            <a:pt x="95" y="69"/>
                          </a:lnTo>
                          <a:lnTo>
                            <a:pt x="92" y="66"/>
                          </a:lnTo>
                          <a:lnTo>
                            <a:pt x="86" y="66"/>
                          </a:lnTo>
                          <a:lnTo>
                            <a:pt x="84" y="67"/>
                          </a:lnTo>
                          <a:lnTo>
                            <a:pt x="80" y="64"/>
                          </a:lnTo>
                          <a:lnTo>
                            <a:pt x="80" y="64"/>
                          </a:lnTo>
                          <a:close/>
                          <a:moveTo>
                            <a:pt x="89" y="57"/>
                          </a:moveTo>
                          <a:lnTo>
                            <a:pt x="88" y="57"/>
                          </a:lnTo>
                          <a:lnTo>
                            <a:pt x="88" y="59"/>
                          </a:lnTo>
                          <a:lnTo>
                            <a:pt x="89" y="59"/>
                          </a:lnTo>
                          <a:lnTo>
                            <a:pt x="90" y="60"/>
                          </a:lnTo>
                          <a:lnTo>
                            <a:pt x="91" y="61"/>
                          </a:lnTo>
                          <a:lnTo>
                            <a:pt x="91" y="61"/>
                          </a:lnTo>
                          <a:lnTo>
                            <a:pt x="91" y="61"/>
                          </a:lnTo>
                          <a:lnTo>
                            <a:pt x="93" y="61"/>
                          </a:lnTo>
                          <a:lnTo>
                            <a:pt x="94" y="60"/>
                          </a:lnTo>
                          <a:lnTo>
                            <a:pt x="92" y="58"/>
                          </a:lnTo>
                          <a:lnTo>
                            <a:pt x="91" y="57"/>
                          </a:lnTo>
                          <a:lnTo>
                            <a:pt x="90" y="57"/>
                          </a:lnTo>
                          <a:lnTo>
                            <a:pt x="89" y="57"/>
                          </a:lnTo>
                          <a:lnTo>
                            <a:pt x="89" y="57"/>
                          </a:lnTo>
                          <a:close/>
                          <a:moveTo>
                            <a:pt x="69" y="60"/>
                          </a:moveTo>
                          <a:lnTo>
                            <a:pt x="70" y="59"/>
                          </a:lnTo>
                          <a:lnTo>
                            <a:pt x="70" y="57"/>
                          </a:lnTo>
                          <a:lnTo>
                            <a:pt x="69" y="57"/>
                          </a:lnTo>
                          <a:lnTo>
                            <a:pt x="68" y="57"/>
                          </a:lnTo>
                          <a:lnTo>
                            <a:pt x="67" y="57"/>
                          </a:lnTo>
                          <a:lnTo>
                            <a:pt x="66" y="57"/>
                          </a:lnTo>
                          <a:lnTo>
                            <a:pt x="65" y="59"/>
                          </a:lnTo>
                          <a:lnTo>
                            <a:pt x="66" y="59"/>
                          </a:lnTo>
                          <a:lnTo>
                            <a:pt x="67" y="59"/>
                          </a:lnTo>
                          <a:lnTo>
                            <a:pt x="68" y="60"/>
                          </a:lnTo>
                          <a:lnTo>
                            <a:pt x="69" y="60"/>
                          </a:lnTo>
                          <a:lnTo>
                            <a:pt x="69" y="60"/>
                          </a:lnTo>
                          <a:close/>
                          <a:moveTo>
                            <a:pt x="37" y="52"/>
                          </a:moveTo>
                          <a:lnTo>
                            <a:pt x="37" y="51"/>
                          </a:lnTo>
                          <a:lnTo>
                            <a:pt x="35" y="50"/>
                          </a:lnTo>
                          <a:lnTo>
                            <a:pt x="35" y="50"/>
                          </a:lnTo>
                          <a:lnTo>
                            <a:pt x="33" y="50"/>
                          </a:lnTo>
                          <a:lnTo>
                            <a:pt x="33" y="51"/>
                          </a:lnTo>
                          <a:lnTo>
                            <a:pt x="35" y="52"/>
                          </a:lnTo>
                          <a:lnTo>
                            <a:pt x="37" y="52"/>
                          </a:lnTo>
                          <a:lnTo>
                            <a:pt x="37" y="52"/>
                          </a:lnTo>
                          <a:lnTo>
                            <a:pt x="37" y="52"/>
                          </a:lnTo>
                          <a:close/>
                          <a:moveTo>
                            <a:pt x="48" y="52"/>
                          </a:moveTo>
                          <a:lnTo>
                            <a:pt x="50" y="52"/>
                          </a:lnTo>
                          <a:lnTo>
                            <a:pt x="49" y="52"/>
                          </a:lnTo>
                          <a:lnTo>
                            <a:pt x="49" y="50"/>
                          </a:lnTo>
                          <a:lnTo>
                            <a:pt x="47" y="52"/>
                          </a:lnTo>
                          <a:lnTo>
                            <a:pt x="48" y="52"/>
                          </a:lnTo>
                          <a:lnTo>
                            <a:pt x="48" y="52"/>
                          </a:lnTo>
                          <a:close/>
                          <a:moveTo>
                            <a:pt x="47" y="50"/>
                          </a:moveTo>
                          <a:lnTo>
                            <a:pt x="47" y="49"/>
                          </a:lnTo>
                          <a:lnTo>
                            <a:pt x="47" y="48"/>
                          </a:lnTo>
                          <a:lnTo>
                            <a:pt x="47" y="48"/>
                          </a:lnTo>
                          <a:lnTo>
                            <a:pt x="47" y="46"/>
                          </a:lnTo>
                          <a:lnTo>
                            <a:pt x="47" y="46"/>
                          </a:lnTo>
                          <a:lnTo>
                            <a:pt x="45" y="45"/>
                          </a:lnTo>
                          <a:lnTo>
                            <a:pt x="45" y="46"/>
                          </a:lnTo>
                          <a:lnTo>
                            <a:pt x="44" y="46"/>
                          </a:lnTo>
                          <a:lnTo>
                            <a:pt x="43" y="47"/>
                          </a:lnTo>
                          <a:lnTo>
                            <a:pt x="43" y="47"/>
                          </a:lnTo>
                          <a:lnTo>
                            <a:pt x="43" y="49"/>
                          </a:lnTo>
                          <a:lnTo>
                            <a:pt x="43" y="51"/>
                          </a:lnTo>
                          <a:lnTo>
                            <a:pt x="45" y="52"/>
                          </a:lnTo>
                          <a:lnTo>
                            <a:pt x="47" y="50"/>
                          </a:lnTo>
                          <a:lnTo>
                            <a:pt x="47" y="50"/>
                          </a:lnTo>
                          <a:close/>
                          <a:moveTo>
                            <a:pt x="32" y="50"/>
                          </a:moveTo>
                          <a:lnTo>
                            <a:pt x="31" y="49"/>
                          </a:lnTo>
                          <a:lnTo>
                            <a:pt x="32" y="47"/>
                          </a:lnTo>
                          <a:lnTo>
                            <a:pt x="32" y="46"/>
                          </a:lnTo>
                          <a:lnTo>
                            <a:pt x="33" y="44"/>
                          </a:lnTo>
                          <a:lnTo>
                            <a:pt x="33" y="43"/>
                          </a:lnTo>
                          <a:lnTo>
                            <a:pt x="32" y="43"/>
                          </a:lnTo>
                          <a:lnTo>
                            <a:pt x="29" y="46"/>
                          </a:lnTo>
                          <a:lnTo>
                            <a:pt x="29" y="47"/>
                          </a:lnTo>
                          <a:lnTo>
                            <a:pt x="31" y="50"/>
                          </a:lnTo>
                          <a:lnTo>
                            <a:pt x="32" y="51"/>
                          </a:lnTo>
                          <a:lnTo>
                            <a:pt x="32" y="50"/>
                          </a:lnTo>
                          <a:lnTo>
                            <a:pt x="32" y="50"/>
                          </a:lnTo>
                          <a:close/>
                          <a:moveTo>
                            <a:pt x="80" y="45"/>
                          </a:moveTo>
                          <a:lnTo>
                            <a:pt x="80" y="44"/>
                          </a:lnTo>
                          <a:lnTo>
                            <a:pt x="80" y="43"/>
                          </a:lnTo>
                          <a:lnTo>
                            <a:pt x="78" y="42"/>
                          </a:lnTo>
                          <a:lnTo>
                            <a:pt x="78" y="42"/>
                          </a:lnTo>
                          <a:lnTo>
                            <a:pt x="77" y="44"/>
                          </a:lnTo>
                          <a:lnTo>
                            <a:pt x="78" y="44"/>
                          </a:lnTo>
                          <a:lnTo>
                            <a:pt x="79" y="46"/>
                          </a:lnTo>
                          <a:lnTo>
                            <a:pt x="80" y="45"/>
                          </a:lnTo>
                          <a:lnTo>
                            <a:pt x="80" y="45"/>
                          </a:lnTo>
                          <a:close/>
                          <a:moveTo>
                            <a:pt x="103" y="40"/>
                          </a:moveTo>
                          <a:lnTo>
                            <a:pt x="103" y="40"/>
                          </a:lnTo>
                          <a:lnTo>
                            <a:pt x="102" y="41"/>
                          </a:lnTo>
                          <a:lnTo>
                            <a:pt x="101" y="41"/>
                          </a:lnTo>
                          <a:lnTo>
                            <a:pt x="100" y="41"/>
                          </a:lnTo>
                          <a:lnTo>
                            <a:pt x="100" y="42"/>
                          </a:lnTo>
                          <a:lnTo>
                            <a:pt x="102" y="46"/>
                          </a:lnTo>
                          <a:lnTo>
                            <a:pt x="101" y="48"/>
                          </a:lnTo>
                          <a:lnTo>
                            <a:pt x="103" y="56"/>
                          </a:lnTo>
                          <a:lnTo>
                            <a:pt x="103" y="61"/>
                          </a:lnTo>
                          <a:lnTo>
                            <a:pt x="106" y="64"/>
                          </a:lnTo>
                          <a:lnTo>
                            <a:pt x="106" y="65"/>
                          </a:lnTo>
                          <a:lnTo>
                            <a:pt x="110" y="66"/>
                          </a:lnTo>
                          <a:lnTo>
                            <a:pt x="112" y="71"/>
                          </a:lnTo>
                          <a:lnTo>
                            <a:pt x="113" y="71"/>
                          </a:lnTo>
                          <a:lnTo>
                            <a:pt x="113" y="70"/>
                          </a:lnTo>
                          <a:lnTo>
                            <a:pt x="113" y="68"/>
                          </a:lnTo>
                          <a:lnTo>
                            <a:pt x="111" y="65"/>
                          </a:lnTo>
                          <a:lnTo>
                            <a:pt x="112" y="61"/>
                          </a:lnTo>
                          <a:lnTo>
                            <a:pt x="111" y="60"/>
                          </a:lnTo>
                          <a:lnTo>
                            <a:pt x="111" y="59"/>
                          </a:lnTo>
                          <a:lnTo>
                            <a:pt x="110" y="56"/>
                          </a:lnTo>
                          <a:lnTo>
                            <a:pt x="108" y="53"/>
                          </a:lnTo>
                          <a:lnTo>
                            <a:pt x="106" y="53"/>
                          </a:lnTo>
                          <a:lnTo>
                            <a:pt x="106" y="52"/>
                          </a:lnTo>
                          <a:lnTo>
                            <a:pt x="106" y="50"/>
                          </a:lnTo>
                          <a:lnTo>
                            <a:pt x="107" y="49"/>
                          </a:lnTo>
                          <a:lnTo>
                            <a:pt x="108" y="48"/>
                          </a:lnTo>
                          <a:lnTo>
                            <a:pt x="103" y="40"/>
                          </a:lnTo>
                          <a:lnTo>
                            <a:pt x="103" y="40"/>
                          </a:lnTo>
                          <a:close/>
                          <a:moveTo>
                            <a:pt x="41" y="38"/>
                          </a:moveTo>
                          <a:lnTo>
                            <a:pt x="39" y="38"/>
                          </a:lnTo>
                          <a:lnTo>
                            <a:pt x="38" y="37"/>
                          </a:lnTo>
                          <a:lnTo>
                            <a:pt x="38" y="33"/>
                          </a:lnTo>
                          <a:lnTo>
                            <a:pt x="35" y="32"/>
                          </a:lnTo>
                          <a:lnTo>
                            <a:pt x="34" y="33"/>
                          </a:lnTo>
                          <a:lnTo>
                            <a:pt x="33" y="36"/>
                          </a:lnTo>
                          <a:lnTo>
                            <a:pt x="32" y="37"/>
                          </a:lnTo>
                          <a:lnTo>
                            <a:pt x="30" y="38"/>
                          </a:lnTo>
                          <a:lnTo>
                            <a:pt x="30" y="39"/>
                          </a:lnTo>
                          <a:lnTo>
                            <a:pt x="30" y="40"/>
                          </a:lnTo>
                          <a:lnTo>
                            <a:pt x="31" y="41"/>
                          </a:lnTo>
                          <a:lnTo>
                            <a:pt x="32" y="39"/>
                          </a:lnTo>
                          <a:lnTo>
                            <a:pt x="35" y="39"/>
                          </a:lnTo>
                          <a:lnTo>
                            <a:pt x="36" y="39"/>
                          </a:lnTo>
                          <a:lnTo>
                            <a:pt x="36" y="41"/>
                          </a:lnTo>
                          <a:lnTo>
                            <a:pt x="37" y="44"/>
                          </a:lnTo>
                          <a:lnTo>
                            <a:pt x="38" y="45"/>
                          </a:lnTo>
                          <a:lnTo>
                            <a:pt x="40" y="46"/>
                          </a:lnTo>
                          <a:lnTo>
                            <a:pt x="41" y="48"/>
                          </a:lnTo>
                          <a:lnTo>
                            <a:pt x="42" y="47"/>
                          </a:lnTo>
                          <a:lnTo>
                            <a:pt x="43" y="47"/>
                          </a:lnTo>
                          <a:lnTo>
                            <a:pt x="43" y="45"/>
                          </a:lnTo>
                          <a:lnTo>
                            <a:pt x="42" y="40"/>
                          </a:lnTo>
                          <a:lnTo>
                            <a:pt x="41" y="38"/>
                          </a:lnTo>
                          <a:lnTo>
                            <a:pt x="41" y="38"/>
                          </a:lnTo>
                          <a:close/>
                          <a:moveTo>
                            <a:pt x="17" y="38"/>
                          </a:moveTo>
                          <a:lnTo>
                            <a:pt x="17" y="36"/>
                          </a:lnTo>
                          <a:lnTo>
                            <a:pt x="17" y="32"/>
                          </a:lnTo>
                          <a:lnTo>
                            <a:pt x="16" y="33"/>
                          </a:lnTo>
                          <a:lnTo>
                            <a:pt x="16" y="33"/>
                          </a:lnTo>
                          <a:lnTo>
                            <a:pt x="16" y="35"/>
                          </a:lnTo>
                          <a:lnTo>
                            <a:pt x="17" y="38"/>
                          </a:lnTo>
                          <a:lnTo>
                            <a:pt x="17" y="38"/>
                          </a:lnTo>
                          <a:close/>
                          <a:moveTo>
                            <a:pt x="29" y="36"/>
                          </a:moveTo>
                          <a:lnTo>
                            <a:pt x="30" y="35"/>
                          </a:lnTo>
                          <a:lnTo>
                            <a:pt x="30" y="34"/>
                          </a:lnTo>
                          <a:lnTo>
                            <a:pt x="30" y="32"/>
                          </a:lnTo>
                          <a:lnTo>
                            <a:pt x="29" y="30"/>
                          </a:lnTo>
                          <a:lnTo>
                            <a:pt x="28" y="29"/>
                          </a:lnTo>
                          <a:lnTo>
                            <a:pt x="26" y="30"/>
                          </a:lnTo>
                          <a:lnTo>
                            <a:pt x="24" y="32"/>
                          </a:lnTo>
                          <a:lnTo>
                            <a:pt x="24" y="34"/>
                          </a:lnTo>
                          <a:lnTo>
                            <a:pt x="26" y="36"/>
                          </a:lnTo>
                          <a:lnTo>
                            <a:pt x="28" y="36"/>
                          </a:lnTo>
                          <a:lnTo>
                            <a:pt x="29" y="36"/>
                          </a:lnTo>
                          <a:lnTo>
                            <a:pt x="29" y="36"/>
                          </a:lnTo>
                          <a:close/>
                          <a:moveTo>
                            <a:pt x="19" y="31"/>
                          </a:moveTo>
                          <a:lnTo>
                            <a:pt x="19" y="30"/>
                          </a:lnTo>
                          <a:lnTo>
                            <a:pt x="21" y="27"/>
                          </a:lnTo>
                          <a:lnTo>
                            <a:pt x="22" y="26"/>
                          </a:lnTo>
                          <a:lnTo>
                            <a:pt x="20" y="25"/>
                          </a:lnTo>
                          <a:lnTo>
                            <a:pt x="19" y="24"/>
                          </a:lnTo>
                          <a:lnTo>
                            <a:pt x="17" y="24"/>
                          </a:lnTo>
                          <a:lnTo>
                            <a:pt x="16" y="24"/>
                          </a:lnTo>
                          <a:lnTo>
                            <a:pt x="16" y="26"/>
                          </a:lnTo>
                          <a:lnTo>
                            <a:pt x="18" y="28"/>
                          </a:lnTo>
                          <a:lnTo>
                            <a:pt x="18" y="30"/>
                          </a:lnTo>
                          <a:lnTo>
                            <a:pt x="19" y="30"/>
                          </a:lnTo>
                          <a:lnTo>
                            <a:pt x="19" y="32"/>
                          </a:lnTo>
                          <a:lnTo>
                            <a:pt x="19" y="31"/>
                          </a:lnTo>
                          <a:lnTo>
                            <a:pt x="19" y="31"/>
                          </a:lnTo>
                          <a:close/>
                          <a:moveTo>
                            <a:pt x="84" y="46"/>
                          </a:moveTo>
                          <a:lnTo>
                            <a:pt x="84" y="44"/>
                          </a:lnTo>
                          <a:lnTo>
                            <a:pt x="83" y="42"/>
                          </a:lnTo>
                          <a:lnTo>
                            <a:pt x="84" y="40"/>
                          </a:lnTo>
                          <a:lnTo>
                            <a:pt x="76" y="34"/>
                          </a:lnTo>
                          <a:lnTo>
                            <a:pt x="75" y="33"/>
                          </a:lnTo>
                          <a:lnTo>
                            <a:pt x="74" y="33"/>
                          </a:lnTo>
                          <a:lnTo>
                            <a:pt x="72" y="31"/>
                          </a:lnTo>
                          <a:lnTo>
                            <a:pt x="70" y="31"/>
                          </a:lnTo>
                          <a:lnTo>
                            <a:pt x="68" y="29"/>
                          </a:lnTo>
                          <a:lnTo>
                            <a:pt x="67" y="28"/>
                          </a:lnTo>
                          <a:lnTo>
                            <a:pt x="65" y="26"/>
                          </a:lnTo>
                          <a:lnTo>
                            <a:pt x="62" y="24"/>
                          </a:lnTo>
                          <a:lnTo>
                            <a:pt x="57" y="23"/>
                          </a:lnTo>
                          <a:lnTo>
                            <a:pt x="58" y="24"/>
                          </a:lnTo>
                          <a:lnTo>
                            <a:pt x="59" y="24"/>
                          </a:lnTo>
                          <a:lnTo>
                            <a:pt x="60" y="27"/>
                          </a:lnTo>
                          <a:lnTo>
                            <a:pt x="61" y="29"/>
                          </a:lnTo>
                          <a:lnTo>
                            <a:pt x="63" y="31"/>
                          </a:lnTo>
                          <a:lnTo>
                            <a:pt x="63" y="31"/>
                          </a:lnTo>
                          <a:lnTo>
                            <a:pt x="64" y="32"/>
                          </a:lnTo>
                          <a:lnTo>
                            <a:pt x="66" y="34"/>
                          </a:lnTo>
                          <a:lnTo>
                            <a:pt x="69" y="36"/>
                          </a:lnTo>
                          <a:lnTo>
                            <a:pt x="72" y="38"/>
                          </a:lnTo>
                          <a:lnTo>
                            <a:pt x="73" y="38"/>
                          </a:lnTo>
                          <a:lnTo>
                            <a:pt x="75" y="39"/>
                          </a:lnTo>
                          <a:lnTo>
                            <a:pt x="80" y="42"/>
                          </a:lnTo>
                          <a:lnTo>
                            <a:pt x="82" y="44"/>
                          </a:lnTo>
                          <a:lnTo>
                            <a:pt x="84" y="46"/>
                          </a:lnTo>
                          <a:lnTo>
                            <a:pt x="84" y="46"/>
                          </a:lnTo>
                          <a:lnTo>
                            <a:pt x="84" y="46"/>
                          </a:lnTo>
                          <a:close/>
                          <a:moveTo>
                            <a:pt x="3" y="11"/>
                          </a:moveTo>
                          <a:lnTo>
                            <a:pt x="4" y="10"/>
                          </a:lnTo>
                          <a:lnTo>
                            <a:pt x="1" y="9"/>
                          </a:lnTo>
                          <a:lnTo>
                            <a:pt x="0" y="9"/>
                          </a:lnTo>
                          <a:lnTo>
                            <a:pt x="0" y="11"/>
                          </a:lnTo>
                          <a:lnTo>
                            <a:pt x="1" y="12"/>
                          </a:lnTo>
                          <a:lnTo>
                            <a:pt x="3" y="11"/>
                          </a:lnTo>
                          <a:lnTo>
                            <a:pt x="3" y="11"/>
                          </a:lnTo>
                          <a:close/>
                          <a:moveTo>
                            <a:pt x="37" y="17"/>
                          </a:moveTo>
                          <a:lnTo>
                            <a:pt x="36" y="17"/>
                          </a:lnTo>
                          <a:lnTo>
                            <a:pt x="35" y="17"/>
                          </a:lnTo>
                          <a:lnTo>
                            <a:pt x="33" y="16"/>
                          </a:lnTo>
                          <a:lnTo>
                            <a:pt x="32" y="13"/>
                          </a:lnTo>
                          <a:lnTo>
                            <a:pt x="31" y="12"/>
                          </a:lnTo>
                          <a:lnTo>
                            <a:pt x="30" y="9"/>
                          </a:lnTo>
                          <a:lnTo>
                            <a:pt x="28" y="7"/>
                          </a:lnTo>
                          <a:lnTo>
                            <a:pt x="23" y="4"/>
                          </a:lnTo>
                          <a:lnTo>
                            <a:pt x="20" y="1"/>
                          </a:lnTo>
                          <a:lnTo>
                            <a:pt x="18" y="0"/>
                          </a:lnTo>
                          <a:lnTo>
                            <a:pt x="17" y="1"/>
                          </a:lnTo>
                          <a:lnTo>
                            <a:pt x="17" y="3"/>
                          </a:lnTo>
                          <a:lnTo>
                            <a:pt x="18" y="4"/>
                          </a:lnTo>
                          <a:lnTo>
                            <a:pt x="21" y="7"/>
                          </a:lnTo>
                          <a:lnTo>
                            <a:pt x="25" y="13"/>
                          </a:lnTo>
                          <a:lnTo>
                            <a:pt x="29" y="17"/>
                          </a:lnTo>
                          <a:lnTo>
                            <a:pt x="32" y="18"/>
                          </a:lnTo>
                          <a:lnTo>
                            <a:pt x="33" y="18"/>
                          </a:lnTo>
                          <a:lnTo>
                            <a:pt x="33" y="18"/>
                          </a:lnTo>
                          <a:lnTo>
                            <a:pt x="33" y="19"/>
                          </a:lnTo>
                          <a:lnTo>
                            <a:pt x="35" y="20"/>
                          </a:lnTo>
                          <a:lnTo>
                            <a:pt x="37" y="18"/>
                          </a:lnTo>
                          <a:lnTo>
                            <a:pt x="37" y="17"/>
                          </a:lnTo>
                          <a:lnTo>
                            <a:pt x="37" y="17"/>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grpSp>
          <p:nvGrpSpPr>
            <p:cNvPr id="1323" name="Group 1322">
              <a:extLst>
                <a:ext uri="{FF2B5EF4-FFF2-40B4-BE49-F238E27FC236}">
                  <a16:creationId xmlns:a16="http://schemas.microsoft.com/office/drawing/2014/main" id="{2CEAEB09-A290-4CB6-B7AE-E251C67F1F39}"/>
                </a:ext>
              </a:extLst>
            </p:cNvPr>
            <p:cNvGrpSpPr/>
            <p:nvPr/>
          </p:nvGrpSpPr>
          <p:grpSpPr>
            <a:xfrm>
              <a:off x="4333123" y="1720609"/>
              <a:ext cx="2932531" cy="3624633"/>
              <a:chOff x="150812" y="1741448"/>
              <a:chExt cx="3590446" cy="4437821"/>
            </a:xfrm>
            <a:grpFill/>
          </p:grpSpPr>
          <p:sp>
            <p:nvSpPr>
              <p:cNvPr id="1324" name="Freeform 214">
                <a:extLst>
                  <a:ext uri="{FF2B5EF4-FFF2-40B4-BE49-F238E27FC236}">
                    <a16:creationId xmlns:a16="http://schemas.microsoft.com/office/drawing/2014/main" id="{07FE9822-34AC-4D83-A7BB-3ED5D5B54178}"/>
                  </a:ext>
                </a:extLst>
              </p:cNvPr>
              <p:cNvSpPr>
                <a:spLocks/>
              </p:cNvSpPr>
              <p:nvPr/>
            </p:nvSpPr>
            <p:spPr bwMode="auto">
              <a:xfrm>
                <a:off x="2975391" y="3840911"/>
                <a:ext cx="9836" cy="16863"/>
              </a:xfrm>
              <a:custGeom>
                <a:avLst/>
                <a:gdLst>
                  <a:gd name="T0" fmla="*/ 7 w 7"/>
                  <a:gd name="T1" fmla="*/ 10 h 12"/>
                  <a:gd name="T2" fmla="*/ 6 w 7"/>
                  <a:gd name="T3" fmla="*/ 7 h 12"/>
                  <a:gd name="T4" fmla="*/ 6 w 7"/>
                  <a:gd name="T5" fmla="*/ 6 h 12"/>
                  <a:gd name="T6" fmla="*/ 5 w 7"/>
                  <a:gd name="T7" fmla="*/ 5 h 12"/>
                  <a:gd name="T8" fmla="*/ 5 w 7"/>
                  <a:gd name="T9" fmla="*/ 4 h 12"/>
                  <a:gd name="T10" fmla="*/ 5 w 7"/>
                  <a:gd name="T11" fmla="*/ 3 h 12"/>
                  <a:gd name="T12" fmla="*/ 5 w 7"/>
                  <a:gd name="T13" fmla="*/ 3 h 12"/>
                  <a:gd name="T14" fmla="*/ 4 w 7"/>
                  <a:gd name="T15" fmla="*/ 1 h 12"/>
                  <a:gd name="T16" fmla="*/ 2 w 7"/>
                  <a:gd name="T17" fmla="*/ 0 h 12"/>
                  <a:gd name="T18" fmla="*/ 1 w 7"/>
                  <a:gd name="T19" fmla="*/ 0 h 12"/>
                  <a:gd name="T20" fmla="*/ 0 w 7"/>
                  <a:gd name="T21" fmla="*/ 1 h 12"/>
                  <a:gd name="T22" fmla="*/ 0 w 7"/>
                  <a:gd name="T23" fmla="*/ 2 h 12"/>
                  <a:gd name="T24" fmla="*/ 1 w 7"/>
                  <a:gd name="T25" fmla="*/ 6 h 12"/>
                  <a:gd name="T26" fmla="*/ 2 w 7"/>
                  <a:gd name="T27" fmla="*/ 6 h 12"/>
                  <a:gd name="T28" fmla="*/ 4 w 7"/>
                  <a:gd name="T29" fmla="*/ 7 h 12"/>
                  <a:gd name="T30" fmla="*/ 2 w 7"/>
                  <a:gd name="T31" fmla="*/ 9 h 12"/>
                  <a:gd name="T32" fmla="*/ 2 w 7"/>
                  <a:gd name="T33" fmla="*/ 9 h 12"/>
                  <a:gd name="T34" fmla="*/ 3 w 7"/>
                  <a:gd name="T35" fmla="*/ 10 h 12"/>
                  <a:gd name="T36" fmla="*/ 5 w 7"/>
                  <a:gd name="T37" fmla="*/ 10 h 12"/>
                  <a:gd name="T38" fmla="*/ 6 w 7"/>
                  <a:gd name="T39" fmla="*/ 12 h 12"/>
                  <a:gd name="T40" fmla="*/ 7 w 7"/>
                  <a:gd name="T41" fmla="*/ 11 h 12"/>
                  <a:gd name="T42" fmla="*/ 7 w 7"/>
                  <a:gd name="T43" fmla="*/ 10 h 12"/>
                  <a:gd name="T44" fmla="*/ 7 w 7"/>
                  <a:gd name="T45"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 h="12">
                    <a:moveTo>
                      <a:pt x="7" y="10"/>
                    </a:moveTo>
                    <a:lnTo>
                      <a:pt x="6" y="7"/>
                    </a:lnTo>
                    <a:lnTo>
                      <a:pt x="6" y="6"/>
                    </a:lnTo>
                    <a:lnTo>
                      <a:pt x="5" y="5"/>
                    </a:lnTo>
                    <a:lnTo>
                      <a:pt x="5" y="4"/>
                    </a:lnTo>
                    <a:lnTo>
                      <a:pt x="5" y="3"/>
                    </a:lnTo>
                    <a:lnTo>
                      <a:pt x="5" y="3"/>
                    </a:lnTo>
                    <a:lnTo>
                      <a:pt x="4" y="1"/>
                    </a:lnTo>
                    <a:lnTo>
                      <a:pt x="2" y="0"/>
                    </a:lnTo>
                    <a:lnTo>
                      <a:pt x="1" y="0"/>
                    </a:lnTo>
                    <a:lnTo>
                      <a:pt x="0" y="1"/>
                    </a:lnTo>
                    <a:lnTo>
                      <a:pt x="0" y="2"/>
                    </a:lnTo>
                    <a:lnTo>
                      <a:pt x="1" y="6"/>
                    </a:lnTo>
                    <a:lnTo>
                      <a:pt x="2" y="6"/>
                    </a:lnTo>
                    <a:lnTo>
                      <a:pt x="4" y="7"/>
                    </a:lnTo>
                    <a:lnTo>
                      <a:pt x="2" y="9"/>
                    </a:lnTo>
                    <a:lnTo>
                      <a:pt x="2" y="9"/>
                    </a:lnTo>
                    <a:lnTo>
                      <a:pt x="3" y="10"/>
                    </a:lnTo>
                    <a:lnTo>
                      <a:pt x="5" y="10"/>
                    </a:lnTo>
                    <a:lnTo>
                      <a:pt x="6" y="12"/>
                    </a:lnTo>
                    <a:lnTo>
                      <a:pt x="7" y="11"/>
                    </a:lnTo>
                    <a:lnTo>
                      <a:pt x="7" y="10"/>
                    </a:lnTo>
                    <a:lnTo>
                      <a:pt x="7" y="1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25" name="Freeform 215">
                <a:extLst>
                  <a:ext uri="{FF2B5EF4-FFF2-40B4-BE49-F238E27FC236}">
                    <a16:creationId xmlns:a16="http://schemas.microsoft.com/office/drawing/2014/main" id="{C04F5658-2519-410F-B5D1-B5119FAECDF5}"/>
                  </a:ext>
                </a:extLst>
              </p:cNvPr>
              <p:cNvSpPr>
                <a:spLocks noEditPoints="1"/>
              </p:cNvSpPr>
              <p:nvPr/>
            </p:nvSpPr>
            <p:spPr bwMode="auto">
              <a:xfrm>
                <a:off x="2962744" y="3786105"/>
                <a:ext cx="18268" cy="21079"/>
              </a:xfrm>
              <a:custGeom>
                <a:avLst/>
                <a:gdLst>
                  <a:gd name="T0" fmla="*/ 11 w 13"/>
                  <a:gd name="T1" fmla="*/ 15 h 15"/>
                  <a:gd name="T2" fmla="*/ 11 w 13"/>
                  <a:gd name="T3" fmla="*/ 15 h 15"/>
                  <a:gd name="T4" fmla="*/ 11 w 13"/>
                  <a:gd name="T5" fmla="*/ 13 h 15"/>
                  <a:gd name="T6" fmla="*/ 11 w 13"/>
                  <a:gd name="T7" fmla="*/ 12 h 15"/>
                  <a:gd name="T8" fmla="*/ 10 w 13"/>
                  <a:gd name="T9" fmla="*/ 13 h 15"/>
                  <a:gd name="T10" fmla="*/ 9 w 13"/>
                  <a:gd name="T11" fmla="*/ 14 h 15"/>
                  <a:gd name="T12" fmla="*/ 9 w 13"/>
                  <a:gd name="T13" fmla="*/ 15 h 15"/>
                  <a:gd name="T14" fmla="*/ 9 w 13"/>
                  <a:gd name="T15" fmla="*/ 15 h 15"/>
                  <a:gd name="T16" fmla="*/ 11 w 13"/>
                  <a:gd name="T17" fmla="*/ 15 h 15"/>
                  <a:gd name="T18" fmla="*/ 11 w 13"/>
                  <a:gd name="T19" fmla="*/ 15 h 15"/>
                  <a:gd name="T20" fmla="*/ 3 w 13"/>
                  <a:gd name="T21" fmla="*/ 12 h 15"/>
                  <a:gd name="T22" fmla="*/ 4 w 13"/>
                  <a:gd name="T23" fmla="*/ 11 h 15"/>
                  <a:gd name="T24" fmla="*/ 4 w 13"/>
                  <a:gd name="T25" fmla="*/ 8 h 15"/>
                  <a:gd name="T26" fmla="*/ 4 w 13"/>
                  <a:gd name="T27" fmla="*/ 6 h 15"/>
                  <a:gd name="T28" fmla="*/ 3 w 13"/>
                  <a:gd name="T29" fmla="*/ 6 h 15"/>
                  <a:gd name="T30" fmla="*/ 3 w 13"/>
                  <a:gd name="T31" fmla="*/ 5 h 15"/>
                  <a:gd name="T32" fmla="*/ 0 w 13"/>
                  <a:gd name="T33" fmla="*/ 4 h 15"/>
                  <a:gd name="T34" fmla="*/ 0 w 13"/>
                  <a:gd name="T35" fmla="*/ 5 h 15"/>
                  <a:gd name="T36" fmla="*/ 0 w 13"/>
                  <a:gd name="T37" fmla="*/ 6 h 15"/>
                  <a:gd name="T38" fmla="*/ 0 w 13"/>
                  <a:gd name="T39" fmla="*/ 11 h 15"/>
                  <a:gd name="T40" fmla="*/ 0 w 13"/>
                  <a:gd name="T41" fmla="*/ 13 h 15"/>
                  <a:gd name="T42" fmla="*/ 1 w 13"/>
                  <a:gd name="T43" fmla="*/ 13 h 15"/>
                  <a:gd name="T44" fmla="*/ 3 w 13"/>
                  <a:gd name="T45" fmla="*/ 12 h 15"/>
                  <a:gd name="T46" fmla="*/ 3 w 13"/>
                  <a:gd name="T47" fmla="*/ 12 h 15"/>
                  <a:gd name="T48" fmla="*/ 9 w 13"/>
                  <a:gd name="T49" fmla="*/ 8 h 15"/>
                  <a:gd name="T50" fmla="*/ 13 w 13"/>
                  <a:gd name="T51" fmla="*/ 7 h 15"/>
                  <a:gd name="T52" fmla="*/ 9 w 13"/>
                  <a:gd name="T53" fmla="*/ 4 h 15"/>
                  <a:gd name="T54" fmla="*/ 8 w 13"/>
                  <a:gd name="T55" fmla="*/ 3 h 15"/>
                  <a:gd name="T56" fmla="*/ 8 w 13"/>
                  <a:gd name="T57" fmla="*/ 2 h 15"/>
                  <a:gd name="T58" fmla="*/ 7 w 13"/>
                  <a:gd name="T59" fmla="*/ 0 h 15"/>
                  <a:gd name="T60" fmla="*/ 6 w 13"/>
                  <a:gd name="T61" fmla="*/ 1 h 15"/>
                  <a:gd name="T62" fmla="*/ 5 w 13"/>
                  <a:gd name="T63" fmla="*/ 2 h 15"/>
                  <a:gd name="T64" fmla="*/ 6 w 13"/>
                  <a:gd name="T65" fmla="*/ 4 h 15"/>
                  <a:gd name="T66" fmla="*/ 5 w 13"/>
                  <a:gd name="T67" fmla="*/ 6 h 15"/>
                  <a:gd name="T68" fmla="*/ 5 w 13"/>
                  <a:gd name="T69" fmla="*/ 8 h 15"/>
                  <a:gd name="T70" fmla="*/ 7 w 13"/>
                  <a:gd name="T71" fmla="*/ 8 h 15"/>
                  <a:gd name="T72" fmla="*/ 9 w 13"/>
                  <a:gd name="T73" fmla="*/ 8 h 15"/>
                  <a:gd name="T74" fmla="*/ 9 w 13"/>
                  <a:gd name="T7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 h="15">
                    <a:moveTo>
                      <a:pt x="11" y="15"/>
                    </a:moveTo>
                    <a:lnTo>
                      <a:pt x="11" y="15"/>
                    </a:lnTo>
                    <a:lnTo>
                      <a:pt x="11" y="13"/>
                    </a:lnTo>
                    <a:lnTo>
                      <a:pt x="11" y="12"/>
                    </a:lnTo>
                    <a:lnTo>
                      <a:pt x="10" y="13"/>
                    </a:lnTo>
                    <a:lnTo>
                      <a:pt x="9" y="14"/>
                    </a:lnTo>
                    <a:lnTo>
                      <a:pt x="9" y="15"/>
                    </a:lnTo>
                    <a:lnTo>
                      <a:pt x="9" y="15"/>
                    </a:lnTo>
                    <a:lnTo>
                      <a:pt x="11" y="15"/>
                    </a:lnTo>
                    <a:lnTo>
                      <a:pt x="11" y="15"/>
                    </a:lnTo>
                    <a:close/>
                    <a:moveTo>
                      <a:pt x="3" y="12"/>
                    </a:moveTo>
                    <a:lnTo>
                      <a:pt x="4" y="11"/>
                    </a:lnTo>
                    <a:lnTo>
                      <a:pt x="4" y="8"/>
                    </a:lnTo>
                    <a:lnTo>
                      <a:pt x="4" y="6"/>
                    </a:lnTo>
                    <a:lnTo>
                      <a:pt x="3" y="6"/>
                    </a:lnTo>
                    <a:lnTo>
                      <a:pt x="3" y="5"/>
                    </a:lnTo>
                    <a:lnTo>
                      <a:pt x="0" y="4"/>
                    </a:lnTo>
                    <a:lnTo>
                      <a:pt x="0" y="5"/>
                    </a:lnTo>
                    <a:lnTo>
                      <a:pt x="0" y="6"/>
                    </a:lnTo>
                    <a:lnTo>
                      <a:pt x="0" y="11"/>
                    </a:lnTo>
                    <a:lnTo>
                      <a:pt x="0" y="13"/>
                    </a:lnTo>
                    <a:lnTo>
                      <a:pt x="1" y="13"/>
                    </a:lnTo>
                    <a:lnTo>
                      <a:pt x="3" y="12"/>
                    </a:lnTo>
                    <a:lnTo>
                      <a:pt x="3" y="12"/>
                    </a:lnTo>
                    <a:close/>
                    <a:moveTo>
                      <a:pt x="9" y="8"/>
                    </a:moveTo>
                    <a:lnTo>
                      <a:pt x="13" y="7"/>
                    </a:lnTo>
                    <a:lnTo>
                      <a:pt x="9" y="4"/>
                    </a:lnTo>
                    <a:lnTo>
                      <a:pt x="8" y="3"/>
                    </a:lnTo>
                    <a:lnTo>
                      <a:pt x="8" y="2"/>
                    </a:lnTo>
                    <a:lnTo>
                      <a:pt x="7" y="0"/>
                    </a:lnTo>
                    <a:lnTo>
                      <a:pt x="6" y="1"/>
                    </a:lnTo>
                    <a:lnTo>
                      <a:pt x="5" y="2"/>
                    </a:lnTo>
                    <a:lnTo>
                      <a:pt x="6" y="4"/>
                    </a:lnTo>
                    <a:lnTo>
                      <a:pt x="5" y="6"/>
                    </a:lnTo>
                    <a:lnTo>
                      <a:pt x="5" y="8"/>
                    </a:lnTo>
                    <a:lnTo>
                      <a:pt x="7" y="8"/>
                    </a:lnTo>
                    <a:lnTo>
                      <a:pt x="9" y="8"/>
                    </a:lnTo>
                    <a:lnTo>
                      <a:pt x="9" y="8"/>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nvGrpSpPr>
              <p:cNvPr id="1326" name="Group 1325">
                <a:extLst>
                  <a:ext uri="{FF2B5EF4-FFF2-40B4-BE49-F238E27FC236}">
                    <a16:creationId xmlns:a16="http://schemas.microsoft.com/office/drawing/2014/main" id="{0614D1A6-84F5-47A1-8BEF-ACD17BDA783B}"/>
                  </a:ext>
                </a:extLst>
              </p:cNvPr>
              <p:cNvGrpSpPr/>
              <p:nvPr/>
            </p:nvGrpSpPr>
            <p:grpSpPr>
              <a:xfrm>
                <a:off x="150812" y="1741448"/>
                <a:ext cx="3590446" cy="4437821"/>
                <a:chOff x="150812" y="2017673"/>
                <a:chExt cx="3590446" cy="4437821"/>
              </a:xfrm>
              <a:grpFill/>
            </p:grpSpPr>
            <p:sp>
              <p:nvSpPr>
                <p:cNvPr id="1327" name="Freeform 169">
                  <a:extLst>
                    <a:ext uri="{FF2B5EF4-FFF2-40B4-BE49-F238E27FC236}">
                      <a16:creationId xmlns:a16="http://schemas.microsoft.com/office/drawing/2014/main" id="{3E2405EE-5170-44A8-8384-78AA4F6DA00D}"/>
                    </a:ext>
                  </a:extLst>
                </p:cNvPr>
                <p:cNvSpPr>
                  <a:spLocks/>
                </p:cNvSpPr>
                <p:nvPr/>
              </p:nvSpPr>
              <p:spPr bwMode="auto">
                <a:xfrm>
                  <a:off x="3156669" y="4422078"/>
                  <a:ext cx="84316" cy="123663"/>
                </a:xfrm>
                <a:custGeom>
                  <a:avLst/>
                  <a:gdLst>
                    <a:gd name="T0" fmla="*/ 41 w 60"/>
                    <a:gd name="T1" fmla="*/ 78 h 88"/>
                    <a:gd name="T2" fmla="*/ 47 w 60"/>
                    <a:gd name="T3" fmla="*/ 60 h 88"/>
                    <a:gd name="T4" fmla="*/ 60 w 60"/>
                    <a:gd name="T5" fmla="*/ 38 h 88"/>
                    <a:gd name="T6" fmla="*/ 57 w 60"/>
                    <a:gd name="T7" fmla="*/ 28 h 88"/>
                    <a:gd name="T8" fmla="*/ 35 w 60"/>
                    <a:gd name="T9" fmla="*/ 8 h 88"/>
                    <a:gd name="T10" fmla="*/ 20 w 60"/>
                    <a:gd name="T11" fmla="*/ 3 h 88"/>
                    <a:gd name="T12" fmla="*/ 13 w 60"/>
                    <a:gd name="T13" fmla="*/ 0 h 88"/>
                    <a:gd name="T14" fmla="*/ 2 w 60"/>
                    <a:gd name="T15" fmla="*/ 21 h 88"/>
                    <a:gd name="T16" fmla="*/ 3 w 60"/>
                    <a:gd name="T17" fmla="*/ 37 h 88"/>
                    <a:gd name="T18" fmla="*/ 11 w 60"/>
                    <a:gd name="T19" fmla="*/ 50 h 88"/>
                    <a:gd name="T20" fmla="*/ 7 w 60"/>
                    <a:gd name="T21" fmla="*/ 61 h 88"/>
                    <a:gd name="T22" fmla="*/ 4 w 60"/>
                    <a:gd name="T23" fmla="*/ 72 h 88"/>
                    <a:gd name="T24" fmla="*/ 0 w 60"/>
                    <a:gd name="T25" fmla="*/ 82 h 88"/>
                    <a:gd name="T26" fmla="*/ 8 w 60"/>
                    <a:gd name="T27" fmla="*/ 87 h 88"/>
                    <a:gd name="T28" fmla="*/ 15 w 60"/>
                    <a:gd name="T29" fmla="*/ 80 h 88"/>
                    <a:gd name="T30" fmla="*/ 19 w 60"/>
                    <a:gd name="T31" fmla="*/ 81 h 88"/>
                    <a:gd name="T32" fmla="*/ 22 w 60"/>
                    <a:gd name="T33" fmla="*/ 88 h 88"/>
                    <a:gd name="T34" fmla="*/ 32 w 60"/>
                    <a:gd name="T35" fmla="*/ 86 h 88"/>
                    <a:gd name="T36" fmla="*/ 41 w 60"/>
                    <a:gd name="T37"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88">
                      <a:moveTo>
                        <a:pt x="41" y="78"/>
                      </a:moveTo>
                      <a:lnTo>
                        <a:pt x="47" y="60"/>
                      </a:lnTo>
                      <a:lnTo>
                        <a:pt x="60" y="38"/>
                      </a:lnTo>
                      <a:lnTo>
                        <a:pt x="57" y="28"/>
                      </a:lnTo>
                      <a:lnTo>
                        <a:pt x="35" y="8"/>
                      </a:lnTo>
                      <a:lnTo>
                        <a:pt x="20" y="3"/>
                      </a:lnTo>
                      <a:lnTo>
                        <a:pt x="13" y="0"/>
                      </a:lnTo>
                      <a:lnTo>
                        <a:pt x="2" y="21"/>
                      </a:lnTo>
                      <a:lnTo>
                        <a:pt x="3" y="37"/>
                      </a:lnTo>
                      <a:lnTo>
                        <a:pt x="11" y="50"/>
                      </a:lnTo>
                      <a:lnTo>
                        <a:pt x="7" y="61"/>
                      </a:lnTo>
                      <a:lnTo>
                        <a:pt x="4" y="72"/>
                      </a:lnTo>
                      <a:lnTo>
                        <a:pt x="0" y="82"/>
                      </a:lnTo>
                      <a:lnTo>
                        <a:pt x="8" y="87"/>
                      </a:lnTo>
                      <a:lnTo>
                        <a:pt x="15" y="80"/>
                      </a:lnTo>
                      <a:lnTo>
                        <a:pt x="19" y="81"/>
                      </a:lnTo>
                      <a:lnTo>
                        <a:pt x="22" y="88"/>
                      </a:lnTo>
                      <a:lnTo>
                        <a:pt x="32" y="86"/>
                      </a:lnTo>
                      <a:lnTo>
                        <a:pt x="41" y="78"/>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nvGrpSpPr>
                <p:cNvPr id="1328" name="Group 1327">
                  <a:extLst>
                    <a:ext uri="{FF2B5EF4-FFF2-40B4-BE49-F238E27FC236}">
                      <a16:creationId xmlns:a16="http://schemas.microsoft.com/office/drawing/2014/main" id="{6EE8630E-11B0-4C18-90CD-09F70898F43D}"/>
                    </a:ext>
                  </a:extLst>
                </p:cNvPr>
                <p:cNvGrpSpPr/>
                <p:nvPr/>
              </p:nvGrpSpPr>
              <p:grpSpPr>
                <a:xfrm>
                  <a:off x="150812" y="2017673"/>
                  <a:ext cx="3590446" cy="4437821"/>
                  <a:chOff x="150812" y="2017673"/>
                  <a:chExt cx="3590446" cy="4437821"/>
                </a:xfrm>
                <a:grpFill/>
              </p:grpSpPr>
              <p:sp>
                <p:nvSpPr>
                  <p:cNvPr id="1329" name="Argentina">
                    <a:extLst>
                      <a:ext uri="{FF2B5EF4-FFF2-40B4-BE49-F238E27FC236}">
                        <a16:creationId xmlns:a16="http://schemas.microsoft.com/office/drawing/2014/main" id="{5C4B3B61-958D-4204-B81D-6A51FFC5A74C}"/>
                      </a:ext>
                    </a:extLst>
                  </p:cNvPr>
                  <p:cNvSpPr>
                    <a:spLocks noEditPoints="1"/>
                  </p:cNvSpPr>
                  <p:nvPr/>
                </p:nvSpPr>
                <p:spPr bwMode="auto">
                  <a:xfrm>
                    <a:off x="2774437" y="5342526"/>
                    <a:ext cx="456710" cy="1103132"/>
                  </a:xfrm>
                  <a:custGeom>
                    <a:avLst/>
                    <a:gdLst>
                      <a:gd name="T0" fmla="*/ 273 w 325"/>
                      <a:gd name="T1" fmla="*/ 773 h 785"/>
                      <a:gd name="T2" fmla="*/ 217 w 325"/>
                      <a:gd name="T3" fmla="*/ 753 h 785"/>
                      <a:gd name="T4" fmla="*/ 190 w 325"/>
                      <a:gd name="T5" fmla="*/ 726 h 785"/>
                      <a:gd name="T6" fmla="*/ 230 w 325"/>
                      <a:gd name="T7" fmla="*/ 776 h 785"/>
                      <a:gd name="T8" fmla="*/ 253 w 325"/>
                      <a:gd name="T9" fmla="*/ 785 h 785"/>
                      <a:gd name="T10" fmla="*/ 269 w 325"/>
                      <a:gd name="T11" fmla="*/ 784 h 785"/>
                      <a:gd name="T12" fmla="*/ 53 w 325"/>
                      <a:gd name="T13" fmla="*/ 0 h 785"/>
                      <a:gd name="T14" fmla="*/ 42 w 325"/>
                      <a:gd name="T15" fmla="*/ 29 h 785"/>
                      <a:gd name="T16" fmla="*/ 17 w 325"/>
                      <a:gd name="T17" fmla="*/ 65 h 785"/>
                      <a:gd name="T18" fmla="*/ 20 w 325"/>
                      <a:gd name="T19" fmla="*/ 112 h 785"/>
                      <a:gd name="T20" fmla="*/ 15 w 325"/>
                      <a:gd name="T21" fmla="*/ 136 h 785"/>
                      <a:gd name="T22" fmla="*/ 2 w 325"/>
                      <a:gd name="T23" fmla="*/ 180 h 785"/>
                      <a:gd name="T24" fmla="*/ 0 w 325"/>
                      <a:gd name="T25" fmla="*/ 227 h 785"/>
                      <a:gd name="T26" fmla="*/ 24 w 325"/>
                      <a:gd name="T27" fmla="*/ 272 h 785"/>
                      <a:gd name="T28" fmla="*/ 23 w 325"/>
                      <a:gd name="T29" fmla="*/ 318 h 785"/>
                      <a:gd name="T30" fmla="*/ 18 w 325"/>
                      <a:gd name="T31" fmla="*/ 353 h 785"/>
                      <a:gd name="T32" fmla="*/ 35 w 325"/>
                      <a:gd name="T33" fmla="*/ 399 h 785"/>
                      <a:gd name="T34" fmla="*/ 27 w 325"/>
                      <a:gd name="T35" fmla="*/ 430 h 785"/>
                      <a:gd name="T36" fmla="*/ 42 w 325"/>
                      <a:gd name="T37" fmla="*/ 482 h 785"/>
                      <a:gd name="T38" fmla="*/ 49 w 325"/>
                      <a:gd name="T39" fmla="*/ 513 h 785"/>
                      <a:gd name="T40" fmla="*/ 59 w 325"/>
                      <a:gd name="T41" fmla="*/ 531 h 785"/>
                      <a:gd name="T42" fmla="*/ 74 w 325"/>
                      <a:gd name="T43" fmla="*/ 545 h 785"/>
                      <a:gd name="T44" fmla="*/ 74 w 325"/>
                      <a:gd name="T45" fmla="*/ 563 h 785"/>
                      <a:gd name="T46" fmla="*/ 76 w 325"/>
                      <a:gd name="T47" fmla="*/ 613 h 785"/>
                      <a:gd name="T48" fmla="*/ 81 w 325"/>
                      <a:gd name="T49" fmla="*/ 639 h 785"/>
                      <a:gd name="T50" fmla="*/ 83 w 325"/>
                      <a:gd name="T51" fmla="*/ 675 h 785"/>
                      <a:gd name="T52" fmla="*/ 105 w 325"/>
                      <a:gd name="T53" fmla="*/ 681 h 785"/>
                      <a:gd name="T54" fmla="*/ 124 w 325"/>
                      <a:gd name="T55" fmla="*/ 712 h 785"/>
                      <a:gd name="T56" fmla="*/ 187 w 325"/>
                      <a:gd name="T57" fmla="*/ 718 h 785"/>
                      <a:gd name="T58" fmla="*/ 177 w 325"/>
                      <a:gd name="T59" fmla="*/ 706 h 785"/>
                      <a:gd name="T60" fmla="*/ 165 w 325"/>
                      <a:gd name="T61" fmla="*/ 672 h 785"/>
                      <a:gd name="T62" fmla="*/ 180 w 325"/>
                      <a:gd name="T63" fmla="*/ 635 h 785"/>
                      <a:gd name="T64" fmla="*/ 197 w 325"/>
                      <a:gd name="T65" fmla="*/ 602 h 785"/>
                      <a:gd name="T66" fmla="*/ 154 w 325"/>
                      <a:gd name="T67" fmla="*/ 579 h 785"/>
                      <a:gd name="T68" fmla="*/ 164 w 325"/>
                      <a:gd name="T69" fmla="*/ 550 h 785"/>
                      <a:gd name="T70" fmla="*/ 183 w 325"/>
                      <a:gd name="T71" fmla="*/ 538 h 785"/>
                      <a:gd name="T72" fmla="*/ 190 w 325"/>
                      <a:gd name="T73" fmla="*/ 501 h 785"/>
                      <a:gd name="T74" fmla="*/ 195 w 325"/>
                      <a:gd name="T75" fmla="*/ 481 h 785"/>
                      <a:gd name="T76" fmla="*/ 172 w 325"/>
                      <a:gd name="T77" fmla="*/ 482 h 785"/>
                      <a:gd name="T78" fmla="*/ 168 w 325"/>
                      <a:gd name="T79" fmla="*/ 452 h 785"/>
                      <a:gd name="T80" fmla="*/ 208 w 325"/>
                      <a:gd name="T81" fmla="*/ 458 h 785"/>
                      <a:gd name="T82" fmla="*/ 210 w 325"/>
                      <a:gd name="T83" fmla="*/ 438 h 785"/>
                      <a:gd name="T84" fmla="*/ 203 w 325"/>
                      <a:gd name="T85" fmla="*/ 406 h 785"/>
                      <a:gd name="T86" fmla="*/ 262 w 325"/>
                      <a:gd name="T87" fmla="*/ 404 h 785"/>
                      <a:gd name="T88" fmla="*/ 301 w 325"/>
                      <a:gd name="T89" fmla="*/ 360 h 785"/>
                      <a:gd name="T90" fmla="*/ 285 w 325"/>
                      <a:gd name="T91" fmla="*/ 338 h 785"/>
                      <a:gd name="T92" fmla="*/ 255 w 325"/>
                      <a:gd name="T93" fmla="*/ 300 h 785"/>
                      <a:gd name="T94" fmla="*/ 253 w 325"/>
                      <a:gd name="T95" fmla="*/ 272 h 785"/>
                      <a:gd name="T96" fmla="*/ 252 w 325"/>
                      <a:gd name="T97" fmla="*/ 243 h 785"/>
                      <a:gd name="T98" fmla="*/ 255 w 325"/>
                      <a:gd name="T99" fmla="*/ 200 h 785"/>
                      <a:gd name="T100" fmla="*/ 297 w 325"/>
                      <a:gd name="T101" fmla="*/ 144 h 785"/>
                      <a:gd name="T102" fmla="*/ 325 w 325"/>
                      <a:gd name="T103" fmla="*/ 122 h 785"/>
                      <a:gd name="T104" fmla="*/ 311 w 325"/>
                      <a:gd name="T105" fmla="*/ 89 h 785"/>
                      <a:gd name="T106" fmla="*/ 301 w 325"/>
                      <a:gd name="T107" fmla="*/ 114 h 785"/>
                      <a:gd name="T108" fmla="*/ 269 w 325"/>
                      <a:gd name="T109" fmla="*/ 137 h 785"/>
                      <a:gd name="T110" fmla="*/ 224 w 325"/>
                      <a:gd name="T111" fmla="*/ 127 h 785"/>
                      <a:gd name="T112" fmla="*/ 236 w 325"/>
                      <a:gd name="T113" fmla="*/ 80 h 785"/>
                      <a:gd name="T114" fmla="*/ 187 w 325"/>
                      <a:gd name="T115" fmla="*/ 53 h 785"/>
                      <a:gd name="T116" fmla="*/ 128 w 325"/>
                      <a:gd name="T117" fmla="*/ 11 h 785"/>
                      <a:gd name="T118" fmla="*/ 101 w 325"/>
                      <a:gd name="T119" fmla="*/ 4 h 785"/>
                      <a:gd name="T120" fmla="*/ 81 w 325"/>
                      <a:gd name="T121" fmla="*/ 6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5" h="785">
                        <a:moveTo>
                          <a:pt x="269" y="784"/>
                        </a:moveTo>
                        <a:lnTo>
                          <a:pt x="273" y="773"/>
                        </a:lnTo>
                        <a:lnTo>
                          <a:pt x="246" y="767"/>
                        </a:lnTo>
                        <a:lnTo>
                          <a:pt x="217" y="753"/>
                        </a:lnTo>
                        <a:lnTo>
                          <a:pt x="201" y="736"/>
                        </a:lnTo>
                        <a:lnTo>
                          <a:pt x="190" y="726"/>
                        </a:lnTo>
                        <a:lnTo>
                          <a:pt x="211" y="776"/>
                        </a:lnTo>
                        <a:lnTo>
                          <a:pt x="230" y="776"/>
                        </a:lnTo>
                        <a:lnTo>
                          <a:pt x="241" y="777"/>
                        </a:lnTo>
                        <a:lnTo>
                          <a:pt x="253" y="785"/>
                        </a:lnTo>
                        <a:lnTo>
                          <a:pt x="269" y="784"/>
                        </a:lnTo>
                        <a:lnTo>
                          <a:pt x="269" y="784"/>
                        </a:lnTo>
                        <a:close/>
                        <a:moveTo>
                          <a:pt x="81" y="6"/>
                        </a:moveTo>
                        <a:lnTo>
                          <a:pt x="53" y="0"/>
                        </a:lnTo>
                        <a:lnTo>
                          <a:pt x="38" y="22"/>
                        </a:lnTo>
                        <a:lnTo>
                          <a:pt x="42" y="29"/>
                        </a:lnTo>
                        <a:lnTo>
                          <a:pt x="37" y="53"/>
                        </a:lnTo>
                        <a:lnTo>
                          <a:pt x="17" y="65"/>
                        </a:lnTo>
                        <a:lnTo>
                          <a:pt x="22" y="104"/>
                        </a:lnTo>
                        <a:lnTo>
                          <a:pt x="20" y="112"/>
                        </a:lnTo>
                        <a:lnTo>
                          <a:pt x="27" y="121"/>
                        </a:lnTo>
                        <a:lnTo>
                          <a:pt x="15" y="136"/>
                        </a:lnTo>
                        <a:lnTo>
                          <a:pt x="5" y="158"/>
                        </a:lnTo>
                        <a:lnTo>
                          <a:pt x="2" y="180"/>
                        </a:lnTo>
                        <a:lnTo>
                          <a:pt x="8" y="203"/>
                        </a:lnTo>
                        <a:lnTo>
                          <a:pt x="0" y="227"/>
                        </a:lnTo>
                        <a:lnTo>
                          <a:pt x="19" y="268"/>
                        </a:lnTo>
                        <a:lnTo>
                          <a:pt x="24" y="272"/>
                        </a:lnTo>
                        <a:lnTo>
                          <a:pt x="29" y="295"/>
                        </a:lnTo>
                        <a:lnTo>
                          <a:pt x="23" y="318"/>
                        </a:lnTo>
                        <a:lnTo>
                          <a:pt x="29" y="338"/>
                        </a:lnTo>
                        <a:lnTo>
                          <a:pt x="18" y="353"/>
                        </a:lnTo>
                        <a:lnTo>
                          <a:pt x="23" y="376"/>
                        </a:lnTo>
                        <a:lnTo>
                          <a:pt x="35" y="399"/>
                        </a:lnTo>
                        <a:lnTo>
                          <a:pt x="26" y="409"/>
                        </a:lnTo>
                        <a:lnTo>
                          <a:pt x="27" y="430"/>
                        </a:lnTo>
                        <a:lnTo>
                          <a:pt x="30" y="453"/>
                        </a:lnTo>
                        <a:lnTo>
                          <a:pt x="42" y="482"/>
                        </a:lnTo>
                        <a:lnTo>
                          <a:pt x="36" y="486"/>
                        </a:lnTo>
                        <a:lnTo>
                          <a:pt x="49" y="513"/>
                        </a:lnTo>
                        <a:lnTo>
                          <a:pt x="62" y="521"/>
                        </a:lnTo>
                        <a:lnTo>
                          <a:pt x="59" y="531"/>
                        </a:lnTo>
                        <a:lnTo>
                          <a:pt x="69" y="536"/>
                        </a:lnTo>
                        <a:lnTo>
                          <a:pt x="74" y="545"/>
                        </a:lnTo>
                        <a:lnTo>
                          <a:pt x="67" y="549"/>
                        </a:lnTo>
                        <a:lnTo>
                          <a:pt x="74" y="563"/>
                        </a:lnTo>
                        <a:lnTo>
                          <a:pt x="78" y="593"/>
                        </a:lnTo>
                        <a:lnTo>
                          <a:pt x="76" y="613"/>
                        </a:lnTo>
                        <a:lnTo>
                          <a:pt x="82" y="625"/>
                        </a:lnTo>
                        <a:lnTo>
                          <a:pt x="81" y="639"/>
                        </a:lnTo>
                        <a:lnTo>
                          <a:pt x="72" y="649"/>
                        </a:lnTo>
                        <a:lnTo>
                          <a:pt x="83" y="675"/>
                        </a:lnTo>
                        <a:lnTo>
                          <a:pt x="92" y="682"/>
                        </a:lnTo>
                        <a:lnTo>
                          <a:pt x="105" y="681"/>
                        </a:lnTo>
                        <a:lnTo>
                          <a:pt x="111" y="698"/>
                        </a:lnTo>
                        <a:lnTo>
                          <a:pt x="124" y="712"/>
                        </a:lnTo>
                        <a:lnTo>
                          <a:pt x="169" y="715"/>
                        </a:lnTo>
                        <a:lnTo>
                          <a:pt x="187" y="718"/>
                        </a:lnTo>
                        <a:lnTo>
                          <a:pt x="195" y="719"/>
                        </a:lnTo>
                        <a:lnTo>
                          <a:pt x="177" y="706"/>
                        </a:lnTo>
                        <a:lnTo>
                          <a:pt x="162" y="682"/>
                        </a:lnTo>
                        <a:lnTo>
                          <a:pt x="165" y="672"/>
                        </a:lnTo>
                        <a:lnTo>
                          <a:pt x="178" y="662"/>
                        </a:lnTo>
                        <a:lnTo>
                          <a:pt x="180" y="635"/>
                        </a:lnTo>
                        <a:lnTo>
                          <a:pt x="198" y="622"/>
                        </a:lnTo>
                        <a:lnTo>
                          <a:pt x="197" y="602"/>
                        </a:lnTo>
                        <a:lnTo>
                          <a:pt x="178" y="596"/>
                        </a:lnTo>
                        <a:lnTo>
                          <a:pt x="154" y="579"/>
                        </a:lnTo>
                        <a:lnTo>
                          <a:pt x="154" y="563"/>
                        </a:lnTo>
                        <a:lnTo>
                          <a:pt x="164" y="550"/>
                        </a:lnTo>
                        <a:lnTo>
                          <a:pt x="182" y="550"/>
                        </a:lnTo>
                        <a:lnTo>
                          <a:pt x="183" y="538"/>
                        </a:lnTo>
                        <a:lnTo>
                          <a:pt x="178" y="515"/>
                        </a:lnTo>
                        <a:lnTo>
                          <a:pt x="190" y="501"/>
                        </a:lnTo>
                        <a:lnTo>
                          <a:pt x="204" y="493"/>
                        </a:lnTo>
                        <a:lnTo>
                          <a:pt x="195" y="481"/>
                        </a:lnTo>
                        <a:lnTo>
                          <a:pt x="187" y="489"/>
                        </a:lnTo>
                        <a:lnTo>
                          <a:pt x="172" y="482"/>
                        </a:lnTo>
                        <a:lnTo>
                          <a:pt x="162" y="459"/>
                        </a:lnTo>
                        <a:lnTo>
                          <a:pt x="168" y="452"/>
                        </a:lnTo>
                        <a:lnTo>
                          <a:pt x="190" y="462"/>
                        </a:lnTo>
                        <a:lnTo>
                          <a:pt x="208" y="458"/>
                        </a:lnTo>
                        <a:lnTo>
                          <a:pt x="218" y="450"/>
                        </a:lnTo>
                        <a:lnTo>
                          <a:pt x="210" y="438"/>
                        </a:lnTo>
                        <a:lnTo>
                          <a:pt x="210" y="421"/>
                        </a:lnTo>
                        <a:lnTo>
                          <a:pt x="203" y="406"/>
                        </a:lnTo>
                        <a:lnTo>
                          <a:pt x="224" y="409"/>
                        </a:lnTo>
                        <a:lnTo>
                          <a:pt x="262" y="404"/>
                        </a:lnTo>
                        <a:lnTo>
                          <a:pt x="289" y="391"/>
                        </a:lnTo>
                        <a:lnTo>
                          <a:pt x="301" y="360"/>
                        </a:lnTo>
                        <a:lnTo>
                          <a:pt x="300" y="348"/>
                        </a:lnTo>
                        <a:lnTo>
                          <a:pt x="285" y="338"/>
                        </a:lnTo>
                        <a:lnTo>
                          <a:pt x="285" y="321"/>
                        </a:lnTo>
                        <a:lnTo>
                          <a:pt x="255" y="300"/>
                        </a:lnTo>
                        <a:lnTo>
                          <a:pt x="254" y="288"/>
                        </a:lnTo>
                        <a:lnTo>
                          <a:pt x="253" y="272"/>
                        </a:lnTo>
                        <a:lnTo>
                          <a:pt x="256" y="267"/>
                        </a:lnTo>
                        <a:lnTo>
                          <a:pt x="252" y="243"/>
                        </a:lnTo>
                        <a:lnTo>
                          <a:pt x="253" y="219"/>
                        </a:lnTo>
                        <a:lnTo>
                          <a:pt x="255" y="200"/>
                        </a:lnTo>
                        <a:lnTo>
                          <a:pt x="277" y="168"/>
                        </a:lnTo>
                        <a:lnTo>
                          <a:pt x="297" y="144"/>
                        </a:lnTo>
                        <a:lnTo>
                          <a:pt x="309" y="135"/>
                        </a:lnTo>
                        <a:lnTo>
                          <a:pt x="325" y="122"/>
                        </a:lnTo>
                        <a:lnTo>
                          <a:pt x="323" y="103"/>
                        </a:lnTo>
                        <a:lnTo>
                          <a:pt x="311" y="89"/>
                        </a:lnTo>
                        <a:lnTo>
                          <a:pt x="302" y="94"/>
                        </a:lnTo>
                        <a:lnTo>
                          <a:pt x="301" y="114"/>
                        </a:lnTo>
                        <a:lnTo>
                          <a:pt x="285" y="133"/>
                        </a:lnTo>
                        <a:lnTo>
                          <a:pt x="269" y="137"/>
                        </a:lnTo>
                        <a:lnTo>
                          <a:pt x="246" y="133"/>
                        </a:lnTo>
                        <a:lnTo>
                          <a:pt x="224" y="127"/>
                        </a:lnTo>
                        <a:lnTo>
                          <a:pt x="240" y="90"/>
                        </a:lnTo>
                        <a:lnTo>
                          <a:pt x="236" y="80"/>
                        </a:lnTo>
                        <a:lnTo>
                          <a:pt x="214" y="71"/>
                        </a:lnTo>
                        <a:lnTo>
                          <a:pt x="187" y="53"/>
                        </a:lnTo>
                        <a:lnTo>
                          <a:pt x="170" y="49"/>
                        </a:lnTo>
                        <a:lnTo>
                          <a:pt x="128" y="11"/>
                        </a:lnTo>
                        <a:lnTo>
                          <a:pt x="124" y="6"/>
                        </a:lnTo>
                        <a:lnTo>
                          <a:pt x="101" y="4"/>
                        </a:lnTo>
                        <a:lnTo>
                          <a:pt x="94" y="24"/>
                        </a:lnTo>
                        <a:lnTo>
                          <a:pt x="81" y="6"/>
                        </a:lnTo>
                        <a:lnTo>
                          <a:pt x="81" y="6"/>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0" name="Belize">
                    <a:extLst>
                      <a:ext uri="{FF2B5EF4-FFF2-40B4-BE49-F238E27FC236}">
                        <a16:creationId xmlns:a16="http://schemas.microsoft.com/office/drawing/2014/main" id="{A9E8A342-8591-4CC2-BA8C-E22093EDD389}"/>
                      </a:ext>
                    </a:extLst>
                  </p:cNvPr>
                  <p:cNvSpPr>
                    <a:spLocks/>
                  </p:cNvSpPr>
                  <p:nvPr/>
                </p:nvSpPr>
                <p:spPr bwMode="auto">
                  <a:xfrm>
                    <a:off x="2161743" y="3997688"/>
                    <a:ext cx="42158" cy="85721"/>
                  </a:xfrm>
                  <a:custGeom>
                    <a:avLst/>
                    <a:gdLst>
                      <a:gd name="T0" fmla="*/ 6 w 30"/>
                      <a:gd name="T1" fmla="*/ 61 h 61"/>
                      <a:gd name="T2" fmla="*/ 11 w 30"/>
                      <a:gd name="T3" fmla="*/ 54 h 61"/>
                      <a:gd name="T4" fmla="*/ 15 w 30"/>
                      <a:gd name="T5" fmla="*/ 53 h 61"/>
                      <a:gd name="T6" fmla="*/ 20 w 30"/>
                      <a:gd name="T7" fmla="*/ 46 h 61"/>
                      <a:gd name="T8" fmla="*/ 23 w 30"/>
                      <a:gd name="T9" fmla="*/ 34 h 61"/>
                      <a:gd name="T10" fmla="*/ 22 w 30"/>
                      <a:gd name="T11" fmla="*/ 32 h 61"/>
                      <a:gd name="T12" fmla="*/ 25 w 30"/>
                      <a:gd name="T13" fmla="*/ 24 h 61"/>
                      <a:gd name="T14" fmla="*/ 24 w 30"/>
                      <a:gd name="T15" fmla="*/ 20 h 61"/>
                      <a:gd name="T16" fmla="*/ 29 w 30"/>
                      <a:gd name="T17" fmla="*/ 10 h 61"/>
                      <a:gd name="T18" fmla="*/ 30 w 30"/>
                      <a:gd name="T19" fmla="*/ 3 h 61"/>
                      <a:gd name="T20" fmla="*/ 26 w 30"/>
                      <a:gd name="T21" fmla="*/ 3 h 61"/>
                      <a:gd name="T22" fmla="*/ 26 w 30"/>
                      <a:gd name="T23" fmla="*/ 0 h 61"/>
                      <a:gd name="T24" fmla="*/ 22 w 30"/>
                      <a:gd name="T25" fmla="*/ 0 h 61"/>
                      <a:gd name="T26" fmla="*/ 13 w 30"/>
                      <a:gd name="T27" fmla="*/ 14 h 61"/>
                      <a:gd name="T28" fmla="*/ 9 w 30"/>
                      <a:gd name="T29" fmla="*/ 11 h 61"/>
                      <a:gd name="T30" fmla="*/ 7 w 30"/>
                      <a:gd name="T31" fmla="*/ 13 h 61"/>
                      <a:gd name="T32" fmla="*/ 7 w 30"/>
                      <a:gd name="T33" fmla="*/ 16 h 61"/>
                      <a:gd name="T34" fmla="*/ 4 w 30"/>
                      <a:gd name="T35" fmla="*/ 35 h 61"/>
                      <a:gd name="T36" fmla="*/ 0 w 30"/>
                      <a:gd name="T37" fmla="*/ 61 h 61"/>
                      <a:gd name="T38" fmla="*/ 6 w 30"/>
                      <a:gd name="T39" fmla="*/ 61 h 61"/>
                      <a:gd name="T40" fmla="*/ 6 w 30"/>
                      <a:gd name="T4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61">
                        <a:moveTo>
                          <a:pt x="6" y="61"/>
                        </a:moveTo>
                        <a:lnTo>
                          <a:pt x="11" y="54"/>
                        </a:lnTo>
                        <a:lnTo>
                          <a:pt x="15" y="53"/>
                        </a:lnTo>
                        <a:lnTo>
                          <a:pt x="20" y="46"/>
                        </a:lnTo>
                        <a:lnTo>
                          <a:pt x="23" y="34"/>
                        </a:lnTo>
                        <a:lnTo>
                          <a:pt x="22" y="32"/>
                        </a:lnTo>
                        <a:lnTo>
                          <a:pt x="25" y="24"/>
                        </a:lnTo>
                        <a:lnTo>
                          <a:pt x="24" y="20"/>
                        </a:lnTo>
                        <a:lnTo>
                          <a:pt x="29" y="10"/>
                        </a:lnTo>
                        <a:lnTo>
                          <a:pt x="30" y="3"/>
                        </a:lnTo>
                        <a:lnTo>
                          <a:pt x="26" y="3"/>
                        </a:lnTo>
                        <a:lnTo>
                          <a:pt x="26" y="0"/>
                        </a:lnTo>
                        <a:lnTo>
                          <a:pt x="22" y="0"/>
                        </a:lnTo>
                        <a:lnTo>
                          <a:pt x="13" y="14"/>
                        </a:lnTo>
                        <a:lnTo>
                          <a:pt x="9" y="11"/>
                        </a:lnTo>
                        <a:lnTo>
                          <a:pt x="7" y="13"/>
                        </a:lnTo>
                        <a:lnTo>
                          <a:pt x="7" y="16"/>
                        </a:lnTo>
                        <a:lnTo>
                          <a:pt x="4" y="35"/>
                        </a:lnTo>
                        <a:lnTo>
                          <a:pt x="0" y="61"/>
                        </a:lnTo>
                        <a:lnTo>
                          <a:pt x="6" y="61"/>
                        </a:lnTo>
                        <a:lnTo>
                          <a:pt x="6" y="61"/>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1" name="Bolivia">
                    <a:extLst>
                      <a:ext uri="{FF2B5EF4-FFF2-40B4-BE49-F238E27FC236}">
                        <a16:creationId xmlns:a16="http://schemas.microsoft.com/office/drawing/2014/main" id="{64E463A7-08DB-42D2-A7C9-9D45841F2ACB}"/>
                      </a:ext>
                    </a:extLst>
                  </p:cNvPr>
                  <p:cNvSpPr>
                    <a:spLocks/>
                  </p:cNvSpPr>
                  <p:nvPr/>
                </p:nvSpPr>
                <p:spPr bwMode="auto">
                  <a:xfrm>
                    <a:off x="2723848" y="4940620"/>
                    <a:ext cx="368179" cy="438442"/>
                  </a:xfrm>
                  <a:custGeom>
                    <a:avLst/>
                    <a:gdLst>
                      <a:gd name="T0" fmla="*/ 253 w 262"/>
                      <a:gd name="T1" fmla="*/ 247 h 312"/>
                      <a:gd name="T2" fmla="*/ 258 w 262"/>
                      <a:gd name="T3" fmla="*/ 243 h 312"/>
                      <a:gd name="T4" fmla="*/ 255 w 262"/>
                      <a:gd name="T5" fmla="*/ 229 h 312"/>
                      <a:gd name="T6" fmla="*/ 260 w 262"/>
                      <a:gd name="T7" fmla="*/ 218 h 312"/>
                      <a:gd name="T8" fmla="*/ 262 w 262"/>
                      <a:gd name="T9" fmla="*/ 200 h 312"/>
                      <a:gd name="T10" fmla="*/ 256 w 262"/>
                      <a:gd name="T11" fmla="*/ 185 h 312"/>
                      <a:gd name="T12" fmla="*/ 244 w 262"/>
                      <a:gd name="T13" fmla="*/ 178 h 312"/>
                      <a:gd name="T14" fmla="*/ 241 w 262"/>
                      <a:gd name="T15" fmla="*/ 169 h 312"/>
                      <a:gd name="T16" fmla="*/ 243 w 262"/>
                      <a:gd name="T17" fmla="*/ 156 h 312"/>
                      <a:gd name="T18" fmla="*/ 203 w 262"/>
                      <a:gd name="T19" fmla="*/ 154 h 312"/>
                      <a:gd name="T20" fmla="*/ 194 w 262"/>
                      <a:gd name="T21" fmla="*/ 127 h 312"/>
                      <a:gd name="T22" fmla="*/ 199 w 262"/>
                      <a:gd name="T23" fmla="*/ 126 h 312"/>
                      <a:gd name="T24" fmla="*/ 198 w 262"/>
                      <a:gd name="T25" fmla="*/ 116 h 312"/>
                      <a:gd name="T26" fmla="*/ 194 w 262"/>
                      <a:gd name="T27" fmla="*/ 109 h 312"/>
                      <a:gd name="T28" fmla="*/ 192 w 262"/>
                      <a:gd name="T29" fmla="*/ 95 h 312"/>
                      <a:gd name="T30" fmla="*/ 180 w 262"/>
                      <a:gd name="T31" fmla="*/ 89 h 312"/>
                      <a:gd name="T32" fmla="*/ 167 w 262"/>
                      <a:gd name="T33" fmla="*/ 89 h 312"/>
                      <a:gd name="T34" fmla="*/ 157 w 262"/>
                      <a:gd name="T35" fmla="*/ 81 h 312"/>
                      <a:gd name="T36" fmla="*/ 143 w 262"/>
                      <a:gd name="T37" fmla="*/ 77 h 312"/>
                      <a:gd name="T38" fmla="*/ 134 w 262"/>
                      <a:gd name="T39" fmla="*/ 68 h 312"/>
                      <a:gd name="T40" fmla="*/ 111 w 262"/>
                      <a:gd name="T41" fmla="*/ 64 h 312"/>
                      <a:gd name="T42" fmla="*/ 86 w 262"/>
                      <a:gd name="T43" fmla="*/ 43 h 312"/>
                      <a:gd name="T44" fmla="*/ 87 w 262"/>
                      <a:gd name="T45" fmla="*/ 27 h 312"/>
                      <a:gd name="T46" fmla="*/ 85 w 262"/>
                      <a:gd name="T47" fmla="*/ 18 h 312"/>
                      <a:gd name="T48" fmla="*/ 85 w 262"/>
                      <a:gd name="T49" fmla="*/ 0 h 312"/>
                      <a:gd name="T50" fmla="*/ 58 w 262"/>
                      <a:gd name="T51" fmla="*/ 5 h 312"/>
                      <a:gd name="T52" fmla="*/ 48 w 262"/>
                      <a:gd name="T53" fmla="*/ 13 h 312"/>
                      <a:gd name="T54" fmla="*/ 30 w 262"/>
                      <a:gd name="T55" fmla="*/ 22 h 312"/>
                      <a:gd name="T56" fmla="*/ 26 w 262"/>
                      <a:gd name="T57" fmla="*/ 30 h 312"/>
                      <a:gd name="T58" fmla="*/ 15 w 262"/>
                      <a:gd name="T59" fmla="*/ 31 h 312"/>
                      <a:gd name="T60" fmla="*/ 0 w 262"/>
                      <a:gd name="T61" fmla="*/ 28 h 312"/>
                      <a:gd name="T62" fmla="*/ 20 w 262"/>
                      <a:gd name="T63" fmla="*/ 66 h 312"/>
                      <a:gd name="T64" fmla="*/ 16 w 262"/>
                      <a:gd name="T65" fmla="*/ 75 h 312"/>
                      <a:gd name="T66" fmla="*/ 16 w 262"/>
                      <a:gd name="T67" fmla="*/ 91 h 312"/>
                      <a:gd name="T68" fmla="*/ 17 w 262"/>
                      <a:gd name="T69" fmla="*/ 111 h 312"/>
                      <a:gd name="T70" fmla="*/ 11 w 262"/>
                      <a:gd name="T71" fmla="*/ 123 h 312"/>
                      <a:gd name="T72" fmla="*/ 15 w 262"/>
                      <a:gd name="T73" fmla="*/ 132 h 312"/>
                      <a:gd name="T74" fmla="*/ 11 w 262"/>
                      <a:gd name="T75" fmla="*/ 140 h 312"/>
                      <a:gd name="T76" fmla="*/ 21 w 262"/>
                      <a:gd name="T77" fmla="*/ 160 h 312"/>
                      <a:gd name="T78" fmla="*/ 11 w 262"/>
                      <a:gd name="T79" fmla="*/ 186 h 312"/>
                      <a:gd name="T80" fmla="*/ 22 w 262"/>
                      <a:gd name="T81" fmla="*/ 202 h 312"/>
                      <a:gd name="T82" fmla="*/ 27 w 262"/>
                      <a:gd name="T83" fmla="*/ 219 h 312"/>
                      <a:gd name="T84" fmla="*/ 39 w 262"/>
                      <a:gd name="T85" fmla="*/ 229 h 312"/>
                      <a:gd name="T86" fmla="*/ 35 w 262"/>
                      <a:gd name="T87" fmla="*/ 252 h 312"/>
                      <a:gd name="T88" fmla="*/ 48 w 262"/>
                      <a:gd name="T89" fmla="*/ 279 h 312"/>
                      <a:gd name="T90" fmla="*/ 60 w 262"/>
                      <a:gd name="T91" fmla="*/ 312 h 312"/>
                      <a:gd name="T92" fmla="*/ 74 w 262"/>
                      <a:gd name="T93" fmla="*/ 308 h 312"/>
                      <a:gd name="T94" fmla="*/ 89 w 262"/>
                      <a:gd name="T95" fmla="*/ 286 h 312"/>
                      <a:gd name="T96" fmla="*/ 117 w 262"/>
                      <a:gd name="T97" fmla="*/ 292 h 312"/>
                      <a:gd name="T98" fmla="*/ 130 w 262"/>
                      <a:gd name="T99" fmla="*/ 310 h 312"/>
                      <a:gd name="T100" fmla="*/ 137 w 262"/>
                      <a:gd name="T101" fmla="*/ 290 h 312"/>
                      <a:gd name="T102" fmla="*/ 160 w 262"/>
                      <a:gd name="T103" fmla="*/ 292 h 312"/>
                      <a:gd name="T104" fmla="*/ 164 w 262"/>
                      <a:gd name="T105" fmla="*/ 297 h 312"/>
                      <a:gd name="T106" fmla="*/ 170 w 262"/>
                      <a:gd name="T107" fmla="*/ 268 h 312"/>
                      <a:gd name="T108" fmla="*/ 169 w 262"/>
                      <a:gd name="T109" fmla="*/ 256 h 312"/>
                      <a:gd name="T110" fmla="*/ 177 w 262"/>
                      <a:gd name="T111" fmla="*/ 234 h 312"/>
                      <a:gd name="T112" fmla="*/ 212 w 262"/>
                      <a:gd name="T113" fmla="*/ 228 h 312"/>
                      <a:gd name="T114" fmla="*/ 231 w 262"/>
                      <a:gd name="T115" fmla="*/ 228 h 312"/>
                      <a:gd name="T116" fmla="*/ 252 w 262"/>
                      <a:gd name="T117" fmla="*/ 240 h 312"/>
                      <a:gd name="T118" fmla="*/ 253 w 262"/>
                      <a:gd name="T119" fmla="*/ 247 h 312"/>
                      <a:gd name="T120" fmla="*/ 253 w 262"/>
                      <a:gd name="T121" fmla="*/ 24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2" h="312">
                        <a:moveTo>
                          <a:pt x="253" y="247"/>
                        </a:moveTo>
                        <a:lnTo>
                          <a:pt x="258" y="243"/>
                        </a:lnTo>
                        <a:lnTo>
                          <a:pt x="255" y="229"/>
                        </a:lnTo>
                        <a:lnTo>
                          <a:pt x="260" y="218"/>
                        </a:lnTo>
                        <a:lnTo>
                          <a:pt x="262" y="200"/>
                        </a:lnTo>
                        <a:lnTo>
                          <a:pt x="256" y="185"/>
                        </a:lnTo>
                        <a:lnTo>
                          <a:pt x="244" y="178"/>
                        </a:lnTo>
                        <a:lnTo>
                          <a:pt x="241" y="169"/>
                        </a:lnTo>
                        <a:lnTo>
                          <a:pt x="243" y="156"/>
                        </a:lnTo>
                        <a:lnTo>
                          <a:pt x="203" y="154"/>
                        </a:lnTo>
                        <a:lnTo>
                          <a:pt x="194" y="127"/>
                        </a:lnTo>
                        <a:lnTo>
                          <a:pt x="199" y="126"/>
                        </a:lnTo>
                        <a:lnTo>
                          <a:pt x="198" y="116"/>
                        </a:lnTo>
                        <a:lnTo>
                          <a:pt x="194" y="109"/>
                        </a:lnTo>
                        <a:lnTo>
                          <a:pt x="192" y="95"/>
                        </a:lnTo>
                        <a:lnTo>
                          <a:pt x="180" y="89"/>
                        </a:lnTo>
                        <a:lnTo>
                          <a:pt x="167" y="89"/>
                        </a:lnTo>
                        <a:lnTo>
                          <a:pt x="157" y="81"/>
                        </a:lnTo>
                        <a:lnTo>
                          <a:pt x="143" y="77"/>
                        </a:lnTo>
                        <a:lnTo>
                          <a:pt x="134" y="68"/>
                        </a:lnTo>
                        <a:lnTo>
                          <a:pt x="111" y="64"/>
                        </a:lnTo>
                        <a:lnTo>
                          <a:pt x="86" y="43"/>
                        </a:lnTo>
                        <a:lnTo>
                          <a:pt x="87" y="27"/>
                        </a:lnTo>
                        <a:lnTo>
                          <a:pt x="85" y="18"/>
                        </a:lnTo>
                        <a:lnTo>
                          <a:pt x="85" y="0"/>
                        </a:lnTo>
                        <a:lnTo>
                          <a:pt x="58" y="5"/>
                        </a:lnTo>
                        <a:lnTo>
                          <a:pt x="48" y="13"/>
                        </a:lnTo>
                        <a:lnTo>
                          <a:pt x="30" y="22"/>
                        </a:lnTo>
                        <a:lnTo>
                          <a:pt x="26" y="30"/>
                        </a:lnTo>
                        <a:lnTo>
                          <a:pt x="15" y="31"/>
                        </a:lnTo>
                        <a:lnTo>
                          <a:pt x="0" y="28"/>
                        </a:lnTo>
                        <a:lnTo>
                          <a:pt x="20" y="66"/>
                        </a:lnTo>
                        <a:lnTo>
                          <a:pt x="16" y="75"/>
                        </a:lnTo>
                        <a:lnTo>
                          <a:pt x="16" y="91"/>
                        </a:lnTo>
                        <a:lnTo>
                          <a:pt x="17" y="111"/>
                        </a:lnTo>
                        <a:lnTo>
                          <a:pt x="11" y="123"/>
                        </a:lnTo>
                        <a:lnTo>
                          <a:pt x="15" y="132"/>
                        </a:lnTo>
                        <a:lnTo>
                          <a:pt x="11" y="140"/>
                        </a:lnTo>
                        <a:lnTo>
                          <a:pt x="21" y="160"/>
                        </a:lnTo>
                        <a:lnTo>
                          <a:pt x="11" y="186"/>
                        </a:lnTo>
                        <a:lnTo>
                          <a:pt x="22" y="202"/>
                        </a:lnTo>
                        <a:lnTo>
                          <a:pt x="27" y="219"/>
                        </a:lnTo>
                        <a:lnTo>
                          <a:pt x="39" y="229"/>
                        </a:lnTo>
                        <a:lnTo>
                          <a:pt x="35" y="252"/>
                        </a:lnTo>
                        <a:lnTo>
                          <a:pt x="48" y="279"/>
                        </a:lnTo>
                        <a:lnTo>
                          <a:pt x="60" y="312"/>
                        </a:lnTo>
                        <a:lnTo>
                          <a:pt x="74" y="308"/>
                        </a:lnTo>
                        <a:lnTo>
                          <a:pt x="89" y="286"/>
                        </a:lnTo>
                        <a:lnTo>
                          <a:pt x="117" y="292"/>
                        </a:lnTo>
                        <a:lnTo>
                          <a:pt x="130" y="310"/>
                        </a:lnTo>
                        <a:lnTo>
                          <a:pt x="137" y="290"/>
                        </a:lnTo>
                        <a:lnTo>
                          <a:pt x="160" y="292"/>
                        </a:lnTo>
                        <a:lnTo>
                          <a:pt x="164" y="297"/>
                        </a:lnTo>
                        <a:lnTo>
                          <a:pt x="170" y="268"/>
                        </a:lnTo>
                        <a:lnTo>
                          <a:pt x="169" y="256"/>
                        </a:lnTo>
                        <a:lnTo>
                          <a:pt x="177" y="234"/>
                        </a:lnTo>
                        <a:lnTo>
                          <a:pt x="212" y="228"/>
                        </a:lnTo>
                        <a:lnTo>
                          <a:pt x="231" y="228"/>
                        </a:lnTo>
                        <a:lnTo>
                          <a:pt x="252" y="240"/>
                        </a:lnTo>
                        <a:lnTo>
                          <a:pt x="253" y="247"/>
                        </a:lnTo>
                        <a:lnTo>
                          <a:pt x="253" y="247"/>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2" name="Brazil">
                    <a:extLst>
                      <a:ext uri="{FF2B5EF4-FFF2-40B4-BE49-F238E27FC236}">
                        <a16:creationId xmlns:a16="http://schemas.microsoft.com/office/drawing/2014/main" id="{E2E246EA-C0E8-43E4-8F94-D27241924CC2}"/>
                      </a:ext>
                    </a:extLst>
                  </p:cNvPr>
                  <p:cNvSpPr>
                    <a:spLocks/>
                  </p:cNvSpPr>
                  <p:nvPr/>
                </p:nvSpPr>
                <p:spPr bwMode="auto">
                  <a:xfrm>
                    <a:off x="2586132" y="4438941"/>
                    <a:ext cx="1155126" cy="1302679"/>
                  </a:xfrm>
                  <a:custGeom>
                    <a:avLst/>
                    <a:gdLst>
                      <a:gd name="T0" fmla="*/ 339 w 822"/>
                      <a:gd name="T1" fmla="*/ 85 h 927"/>
                      <a:gd name="T2" fmla="*/ 310 w 822"/>
                      <a:gd name="T3" fmla="*/ 94 h 927"/>
                      <a:gd name="T4" fmla="*/ 295 w 822"/>
                      <a:gd name="T5" fmla="*/ 39 h 927"/>
                      <a:gd name="T6" fmla="*/ 292 w 822"/>
                      <a:gd name="T7" fmla="*/ 6 h 927"/>
                      <a:gd name="T8" fmla="*/ 271 w 822"/>
                      <a:gd name="T9" fmla="*/ 17 h 927"/>
                      <a:gd name="T10" fmla="*/ 210 w 822"/>
                      <a:gd name="T11" fmla="*/ 29 h 927"/>
                      <a:gd name="T12" fmla="*/ 198 w 822"/>
                      <a:gd name="T13" fmla="*/ 51 h 927"/>
                      <a:gd name="T14" fmla="*/ 204 w 822"/>
                      <a:gd name="T15" fmla="*/ 80 h 927"/>
                      <a:gd name="T16" fmla="*/ 173 w 822"/>
                      <a:gd name="T17" fmla="*/ 106 h 927"/>
                      <a:gd name="T18" fmla="*/ 138 w 822"/>
                      <a:gd name="T19" fmla="*/ 84 h 927"/>
                      <a:gd name="T20" fmla="*/ 85 w 822"/>
                      <a:gd name="T21" fmla="*/ 99 h 927"/>
                      <a:gd name="T22" fmla="*/ 80 w 822"/>
                      <a:gd name="T23" fmla="*/ 112 h 927"/>
                      <a:gd name="T24" fmla="*/ 92 w 822"/>
                      <a:gd name="T25" fmla="*/ 162 h 927"/>
                      <a:gd name="T26" fmla="*/ 45 w 822"/>
                      <a:gd name="T27" fmla="*/ 235 h 927"/>
                      <a:gd name="T28" fmla="*/ 18 w 822"/>
                      <a:gd name="T29" fmla="*/ 282 h 927"/>
                      <a:gd name="T30" fmla="*/ 10 w 822"/>
                      <a:gd name="T31" fmla="*/ 325 h 927"/>
                      <a:gd name="T32" fmla="*/ 42 w 822"/>
                      <a:gd name="T33" fmla="*/ 363 h 927"/>
                      <a:gd name="T34" fmla="*/ 86 w 822"/>
                      <a:gd name="T35" fmla="*/ 390 h 927"/>
                      <a:gd name="T36" fmla="*/ 128 w 822"/>
                      <a:gd name="T37" fmla="*/ 379 h 927"/>
                      <a:gd name="T38" fmla="*/ 183 w 822"/>
                      <a:gd name="T39" fmla="*/ 375 h 927"/>
                      <a:gd name="T40" fmla="*/ 232 w 822"/>
                      <a:gd name="T41" fmla="*/ 425 h 927"/>
                      <a:gd name="T42" fmla="*/ 278 w 822"/>
                      <a:gd name="T43" fmla="*/ 446 h 927"/>
                      <a:gd name="T44" fmla="*/ 297 w 822"/>
                      <a:gd name="T45" fmla="*/ 483 h 927"/>
                      <a:gd name="T46" fmla="*/ 339 w 822"/>
                      <a:gd name="T47" fmla="*/ 526 h 927"/>
                      <a:gd name="T48" fmla="*/ 358 w 822"/>
                      <a:gd name="T49" fmla="*/ 575 h 927"/>
                      <a:gd name="T50" fmla="*/ 357 w 822"/>
                      <a:gd name="T51" fmla="*/ 617 h 927"/>
                      <a:gd name="T52" fmla="*/ 404 w 822"/>
                      <a:gd name="T53" fmla="*/ 657 h 927"/>
                      <a:gd name="T54" fmla="*/ 423 w 822"/>
                      <a:gd name="T55" fmla="*/ 696 h 927"/>
                      <a:gd name="T56" fmla="*/ 438 w 822"/>
                      <a:gd name="T57" fmla="*/ 723 h 927"/>
                      <a:gd name="T58" fmla="*/ 459 w 822"/>
                      <a:gd name="T59" fmla="*/ 765 h 927"/>
                      <a:gd name="T60" fmla="*/ 389 w 822"/>
                      <a:gd name="T61" fmla="*/ 843 h 927"/>
                      <a:gd name="T62" fmla="*/ 455 w 822"/>
                      <a:gd name="T63" fmla="*/ 873 h 927"/>
                      <a:gd name="T64" fmla="*/ 488 w 822"/>
                      <a:gd name="T65" fmla="*/ 927 h 927"/>
                      <a:gd name="T66" fmla="*/ 531 w 822"/>
                      <a:gd name="T67" fmla="*/ 861 h 927"/>
                      <a:gd name="T68" fmla="*/ 564 w 822"/>
                      <a:gd name="T69" fmla="*/ 770 h 927"/>
                      <a:gd name="T70" fmla="*/ 598 w 822"/>
                      <a:gd name="T71" fmla="*/ 698 h 927"/>
                      <a:gd name="T72" fmla="*/ 688 w 822"/>
                      <a:gd name="T73" fmla="*/ 671 h 927"/>
                      <a:gd name="T74" fmla="*/ 729 w 822"/>
                      <a:gd name="T75" fmla="*/ 591 h 927"/>
                      <a:gd name="T76" fmla="*/ 742 w 822"/>
                      <a:gd name="T77" fmla="*/ 497 h 927"/>
                      <a:gd name="T78" fmla="*/ 763 w 822"/>
                      <a:gd name="T79" fmla="*/ 414 h 927"/>
                      <a:gd name="T80" fmla="*/ 822 w 822"/>
                      <a:gd name="T81" fmla="*/ 300 h 927"/>
                      <a:gd name="T82" fmla="*/ 785 w 822"/>
                      <a:gd name="T83" fmla="*/ 247 h 927"/>
                      <a:gd name="T84" fmla="*/ 679 w 822"/>
                      <a:gd name="T85" fmla="*/ 194 h 927"/>
                      <a:gd name="T86" fmla="*/ 607 w 822"/>
                      <a:gd name="T87" fmla="*/ 162 h 927"/>
                      <a:gd name="T88" fmla="*/ 529 w 822"/>
                      <a:gd name="T89" fmla="*/ 131 h 927"/>
                      <a:gd name="T90" fmla="*/ 501 w 822"/>
                      <a:gd name="T91" fmla="*/ 83 h 927"/>
                      <a:gd name="T92" fmla="*/ 466 w 822"/>
                      <a:gd name="T93" fmla="*/ 26 h 927"/>
                      <a:gd name="T94" fmla="*/ 428 w 822"/>
                      <a:gd name="T95" fmla="*/ 76 h 927"/>
                      <a:gd name="T96" fmla="*/ 406 w 822"/>
                      <a:gd name="T97" fmla="*/ 70 h 927"/>
                      <a:gd name="T98" fmla="*/ 373 w 822"/>
                      <a:gd name="T99" fmla="*/ 72 h 927"/>
                      <a:gd name="T100" fmla="*/ 363 w 822"/>
                      <a:gd name="T101" fmla="*/ 80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22" h="927">
                        <a:moveTo>
                          <a:pt x="363" y="80"/>
                        </a:moveTo>
                        <a:lnTo>
                          <a:pt x="357" y="80"/>
                        </a:lnTo>
                        <a:lnTo>
                          <a:pt x="346" y="79"/>
                        </a:lnTo>
                        <a:lnTo>
                          <a:pt x="339" y="85"/>
                        </a:lnTo>
                        <a:lnTo>
                          <a:pt x="329" y="89"/>
                        </a:lnTo>
                        <a:lnTo>
                          <a:pt x="324" y="90"/>
                        </a:lnTo>
                        <a:lnTo>
                          <a:pt x="321" y="94"/>
                        </a:lnTo>
                        <a:lnTo>
                          <a:pt x="310" y="94"/>
                        </a:lnTo>
                        <a:lnTo>
                          <a:pt x="297" y="82"/>
                        </a:lnTo>
                        <a:lnTo>
                          <a:pt x="296" y="72"/>
                        </a:lnTo>
                        <a:lnTo>
                          <a:pt x="291" y="59"/>
                        </a:lnTo>
                        <a:lnTo>
                          <a:pt x="295" y="39"/>
                        </a:lnTo>
                        <a:lnTo>
                          <a:pt x="301" y="31"/>
                        </a:lnTo>
                        <a:lnTo>
                          <a:pt x="296" y="20"/>
                        </a:lnTo>
                        <a:lnTo>
                          <a:pt x="289" y="16"/>
                        </a:lnTo>
                        <a:lnTo>
                          <a:pt x="292" y="6"/>
                        </a:lnTo>
                        <a:lnTo>
                          <a:pt x="287" y="0"/>
                        </a:lnTo>
                        <a:lnTo>
                          <a:pt x="277" y="1"/>
                        </a:lnTo>
                        <a:lnTo>
                          <a:pt x="279" y="9"/>
                        </a:lnTo>
                        <a:lnTo>
                          <a:pt x="271" y="17"/>
                        </a:lnTo>
                        <a:lnTo>
                          <a:pt x="247" y="26"/>
                        </a:lnTo>
                        <a:lnTo>
                          <a:pt x="232" y="30"/>
                        </a:lnTo>
                        <a:lnTo>
                          <a:pt x="226" y="36"/>
                        </a:lnTo>
                        <a:lnTo>
                          <a:pt x="210" y="29"/>
                        </a:lnTo>
                        <a:lnTo>
                          <a:pt x="194" y="26"/>
                        </a:lnTo>
                        <a:lnTo>
                          <a:pt x="190" y="29"/>
                        </a:lnTo>
                        <a:lnTo>
                          <a:pt x="199" y="35"/>
                        </a:lnTo>
                        <a:lnTo>
                          <a:pt x="198" y="51"/>
                        </a:lnTo>
                        <a:lnTo>
                          <a:pt x="200" y="66"/>
                        </a:lnTo>
                        <a:lnTo>
                          <a:pt x="219" y="67"/>
                        </a:lnTo>
                        <a:lnTo>
                          <a:pt x="220" y="73"/>
                        </a:lnTo>
                        <a:lnTo>
                          <a:pt x="204" y="80"/>
                        </a:lnTo>
                        <a:lnTo>
                          <a:pt x="202" y="90"/>
                        </a:lnTo>
                        <a:lnTo>
                          <a:pt x="193" y="94"/>
                        </a:lnTo>
                        <a:lnTo>
                          <a:pt x="178" y="99"/>
                        </a:lnTo>
                        <a:lnTo>
                          <a:pt x="173" y="106"/>
                        </a:lnTo>
                        <a:lnTo>
                          <a:pt x="157" y="108"/>
                        </a:lnTo>
                        <a:lnTo>
                          <a:pt x="146" y="95"/>
                        </a:lnTo>
                        <a:lnTo>
                          <a:pt x="141" y="98"/>
                        </a:lnTo>
                        <a:lnTo>
                          <a:pt x="138" y="84"/>
                        </a:lnTo>
                        <a:lnTo>
                          <a:pt x="132" y="77"/>
                        </a:lnTo>
                        <a:lnTo>
                          <a:pt x="125" y="85"/>
                        </a:lnTo>
                        <a:lnTo>
                          <a:pt x="85" y="84"/>
                        </a:lnTo>
                        <a:lnTo>
                          <a:pt x="85" y="99"/>
                        </a:lnTo>
                        <a:lnTo>
                          <a:pt x="97" y="102"/>
                        </a:lnTo>
                        <a:lnTo>
                          <a:pt x="96" y="110"/>
                        </a:lnTo>
                        <a:lnTo>
                          <a:pt x="92" y="108"/>
                        </a:lnTo>
                        <a:lnTo>
                          <a:pt x="80" y="112"/>
                        </a:lnTo>
                        <a:lnTo>
                          <a:pt x="80" y="129"/>
                        </a:lnTo>
                        <a:lnTo>
                          <a:pt x="89" y="138"/>
                        </a:lnTo>
                        <a:lnTo>
                          <a:pt x="92" y="151"/>
                        </a:lnTo>
                        <a:lnTo>
                          <a:pt x="92" y="162"/>
                        </a:lnTo>
                        <a:lnTo>
                          <a:pt x="84" y="227"/>
                        </a:lnTo>
                        <a:lnTo>
                          <a:pt x="65" y="226"/>
                        </a:lnTo>
                        <a:lnTo>
                          <a:pt x="62" y="230"/>
                        </a:lnTo>
                        <a:lnTo>
                          <a:pt x="45" y="235"/>
                        </a:lnTo>
                        <a:lnTo>
                          <a:pt x="22" y="250"/>
                        </a:lnTo>
                        <a:lnTo>
                          <a:pt x="20" y="262"/>
                        </a:lnTo>
                        <a:lnTo>
                          <a:pt x="15" y="270"/>
                        </a:lnTo>
                        <a:lnTo>
                          <a:pt x="18" y="282"/>
                        </a:lnTo>
                        <a:lnTo>
                          <a:pt x="6" y="290"/>
                        </a:lnTo>
                        <a:lnTo>
                          <a:pt x="6" y="300"/>
                        </a:lnTo>
                        <a:lnTo>
                          <a:pt x="0" y="304"/>
                        </a:lnTo>
                        <a:lnTo>
                          <a:pt x="10" y="325"/>
                        </a:lnTo>
                        <a:lnTo>
                          <a:pt x="23" y="339"/>
                        </a:lnTo>
                        <a:lnTo>
                          <a:pt x="19" y="350"/>
                        </a:lnTo>
                        <a:lnTo>
                          <a:pt x="32" y="351"/>
                        </a:lnTo>
                        <a:lnTo>
                          <a:pt x="42" y="363"/>
                        </a:lnTo>
                        <a:lnTo>
                          <a:pt x="59" y="364"/>
                        </a:lnTo>
                        <a:lnTo>
                          <a:pt x="76" y="350"/>
                        </a:lnTo>
                        <a:lnTo>
                          <a:pt x="77" y="387"/>
                        </a:lnTo>
                        <a:lnTo>
                          <a:pt x="86" y="390"/>
                        </a:lnTo>
                        <a:lnTo>
                          <a:pt x="98" y="385"/>
                        </a:lnTo>
                        <a:lnTo>
                          <a:pt x="113" y="388"/>
                        </a:lnTo>
                        <a:lnTo>
                          <a:pt x="124" y="387"/>
                        </a:lnTo>
                        <a:lnTo>
                          <a:pt x="128" y="379"/>
                        </a:lnTo>
                        <a:lnTo>
                          <a:pt x="146" y="370"/>
                        </a:lnTo>
                        <a:lnTo>
                          <a:pt x="156" y="362"/>
                        </a:lnTo>
                        <a:lnTo>
                          <a:pt x="183" y="357"/>
                        </a:lnTo>
                        <a:lnTo>
                          <a:pt x="183" y="375"/>
                        </a:lnTo>
                        <a:lnTo>
                          <a:pt x="185" y="384"/>
                        </a:lnTo>
                        <a:lnTo>
                          <a:pt x="184" y="400"/>
                        </a:lnTo>
                        <a:lnTo>
                          <a:pt x="209" y="421"/>
                        </a:lnTo>
                        <a:lnTo>
                          <a:pt x="232" y="425"/>
                        </a:lnTo>
                        <a:lnTo>
                          <a:pt x="241" y="434"/>
                        </a:lnTo>
                        <a:lnTo>
                          <a:pt x="255" y="438"/>
                        </a:lnTo>
                        <a:lnTo>
                          <a:pt x="265" y="446"/>
                        </a:lnTo>
                        <a:lnTo>
                          <a:pt x="278" y="446"/>
                        </a:lnTo>
                        <a:lnTo>
                          <a:pt x="290" y="452"/>
                        </a:lnTo>
                        <a:lnTo>
                          <a:pt x="292" y="466"/>
                        </a:lnTo>
                        <a:lnTo>
                          <a:pt x="296" y="473"/>
                        </a:lnTo>
                        <a:lnTo>
                          <a:pt x="297" y="483"/>
                        </a:lnTo>
                        <a:lnTo>
                          <a:pt x="292" y="484"/>
                        </a:lnTo>
                        <a:lnTo>
                          <a:pt x="301" y="511"/>
                        </a:lnTo>
                        <a:lnTo>
                          <a:pt x="341" y="513"/>
                        </a:lnTo>
                        <a:lnTo>
                          <a:pt x="339" y="526"/>
                        </a:lnTo>
                        <a:lnTo>
                          <a:pt x="342" y="535"/>
                        </a:lnTo>
                        <a:lnTo>
                          <a:pt x="354" y="542"/>
                        </a:lnTo>
                        <a:lnTo>
                          <a:pt x="360" y="557"/>
                        </a:lnTo>
                        <a:lnTo>
                          <a:pt x="358" y="575"/>
                        </a:lnTo>
                        <a:lnTo>
                          <a:pt x="353" y="586"/>
                        </a:lnTo>
                        <a:lnTo>
                          <a:pt x="356" y="600"/>
                        </a:lnTo>
                        <a:lnTo>
                          <a:pt x="351" y="604"/>
                        </a:lnTo>
                        <a:lnTo>
                          <a:pt x="357" y="617"/>
                        </a:lnTo>
                        <a:lnTo>
                          <a:pt x="359" y="650"/>
                        </a:lnTo>
                        <a:lnTo>
                          <a:pt x="381" y="655"/>
                        </a:lnTo>
                        <a:lnTo>
                          <a:pt x="389" y="650"/>
                        </a:lnTo>
                        <a:lnTo>
                          <a:pt x="404" y="657"/>
                        </a:lnTo>
                        <a:lnTo>
                          <a:pt x="409" y="663"/>
                        </a:lnTo>
                        <a:lnTo>
                          <a:pt x="412" y="685"/>
                        </a:lnTo>
                        <a:lnTo>
                          <a:pt x="415" y="694"/>
                        </a:lnTo>
                        <a:lnTo>
                          <a:pt x="423" y="696"/>
                        </a:lnTo>
                        <a:lnTo>
                          <a:pt x="430" y="691"/>
                        </a:lnTo>
                        <a:lnTo>
                          <a:pt x="438" y="696"/>
                        </a:lnTo>
                        <a:lnTo>
                          <a:pt x="439" y="709"/>
                        </a:lnTo>
                        <a:lnTo>
                          <a:pt x="438" y="723"/>
                        </a:lnTo>
                        <a:lnTo>
                          <a:pt x="436" y="737"/>
                        </a:lnTo>
                        <a:lnTo>
                          <a:pt x="445" y="732"/>
                        </a:lnTo>
                        <a:lnTo>
                          <a:pt x="457" y="746"/>
                        </a:lnTo>
                        <a:lnTo>
                          <a:pt x="459" y="765"/>
                        </a:lnTo>
                        <a:lnTo>
                          <a:pt x="443" y="778"/>
                        </a:lnTo>
                        <a:lnTo>
                          <a:pt x="431" y="787"/>
                        </a:lnTo>
                        <a:lnTo>
                          <a:pt x="411" y="811"/>
                        </a:lnTo>
                        <a:lnTo>
                          <a:pt x="389" y="843"/>
                        </a:lnTo>
                        <a:lnTo>
                          <a:pt x="402" y="840"/>
                        </a:lnTo>
                        <a:lnTo>
                          <a:pt x="424" y="858"/>
                        </a:lnTo>
                        <a:lnTo>
                          <a:pt x="432" y="858"/>
                        </a:lnTo>
                        <a:lnTo>
                          <a:pt x="455" y="873"/>
                        </a:lnTo>
                        <a:lnTo>
                          <a:pt x="473" y="886"/>
                        </a:lnTo>
                        <a:lnTo>
                          <a:pt x="487" y="902"/>
                        </a:lnTo>
                        <a:lnTo>
                          <a:pt x="480" y="913"/>
                        </a:lnTo>
                        <a:lnTo>
                          <a:pt x="488" y="927"/>
                        </a:lnTo>
                        <a:lnTo>
                          <a:pt x="499" y="913"/>
                        </a:lnTo>
                        <a:lnTo>
                          <a:pt x="505" y="891"/>
                        </a:lnTo>
                        <a:lnTo>
                          <a:pt x="516" y="880"/>
                        </a:lnTo>
                        <a:lnTo>
                          <a:pt x="531" y="861"/>
                        </a:lnTo>
                        <a:lnTo>
                          <a:pt x="548" y="819"/>
                        </a:lnTo>
                        <a:lnTo>
                          <a:pt x="561" y="806"/>
                        </a:lnTo>
                        <a:lnTo>
                          <a:pt x="563" y="795"/>
                        </a:lnTo>
                        <a:lnTo>
                          <a:pt x="564" y="770"/>
                        </a:lnTo>
                        <a:lnTo>
                          <a:pt x="560" y="757"/>
                        </a:lnTo>
                        <a:lnTo>
                          <a:pt x="561" y="740"/>
                        </a:lnTo>
                        <a:lnTo>
                          <a:pt x="576" y="716"/>
                        </a:lnTo>
                        <a:lnTo>
                          <a:pt x="598" y="698"/>
                        </a:lnTo>
                        <a:lnTo>
                          <a:pt x="620" y="690"/>
                        </a:lnTo>
                        <a:lnTo>
                          <a:pt x="634" y="680"/>
                        </a:lnTo>
                        <a:lnTo>
                          <a:pt x="666" y="671"/>
                        </a:lnTo>
                        <a:lnTo>
                          <a:pt x="688" y="671"/>
                        </a:lnTo>
                        <a:lnTo>
                          <a:pt x="692" y="657"/>
                        </a:lnTo>
                        <a:lnTo>
                          <a:pt x="708" y="646"/>
                        </a:lnTo>
                        <a:lnTo>
                          <a:pt x="710" y="622"/>
                        </a:lnTo>
                        <a:lnTo>
                          <a:pt x="729" y="591"/>
                        </a:lnTo>
                        <a:lnTo>
                          <a:pt x="731" y="559"/>
                        </a:lnTo>
                        <a:lnTo>
                          <a:pt x="737" y="549"/>
                        </a:lnTo>
                        <a:lnTo>
                          <a:pt x="738" y="534"/>
                        </a:lnTo>
                        <a:lnTo>
                          <a:pt x="742" y="497"/>
                        </a:lnTo>
                        <a:lnTo>
                          <a:pt x="738" y="453"/>
                        </a:lnTo>
                        <a:lnTo>
                          <a:pt x="744" y="435"/>
                        </a:lnTo>
                        <a:lnTo>
                          <a:pt x="749" y="434"/>
                        </a:lnTo>
                        <a:lnTo>
                          <a:pt x="763" y="414"/>
                        </a:lnTo>
                        <a:lnTo>
                          <a:pt x="775" y="388"/>
                        </a:lnTo>
                        <a:lnTo>
                          <a:pt x="804" y="354"/>
                        </a:lnTo>
                        <a:lnTo>
                          <a:pt x="815" y="339"/>
                        </a:lnTo>
                        <a:lnTo>
                          <a:pt x="822" y="300"/>
                        </a:lnTo>
                        <a:lnTo>
                          <a:pt x="818" y="285"/>
                        </a:lnTo>
                        <a:lnTo>
                          <a:pt x="811" y="255"/>
                        </a:lnTo>
                        <a:lnTo>
                          <a:pt x="803" y="248"/>
                        </a:lnTo>
                        <a:lnTo>
                          <a:pt x="785" y="247"/>
                        </a:lnTo>
                        <a:lnTo>
                          <a:pt x="769" y="239"/>
                        </a:lnTo>
                        <a:lnTo>
                          <a:pt x="742" y="213"/>
                        </a:lnTo>
                        <a:lnTo>
                          <a:pt x="710" y="193"/>
                        </a:lnTo>
                        <a:lnTo>
                          <a:pt x="679" y="194"/>
                        </a:lnTo>
                        <a:lnTo>
                          <a:pt x="638" y="181"/>
                        </a:lnTo>
                        <a:lnTo>
                          <a:pt x="614" y="189"/>
                        </a:lnTo>
                        <a:lnTo>
                          <a:pt x="617" y="176"/>
                        </a:lnTo>
                        <a:lnTo>
                          <a:pt x="607" y="162"/>
                        </a:lnTo>
                        <a:lnTo>
                          <a:pt x="572" y="148"/>
                        </a:lnTo>
                        <a:lnTo>
                          <a:pt x="546" y="139"/>
                        </a:lnTo>
                        <a:lnTo>
                          <a:pt x="530" y="154"/>
                        </a:lnTo>
                        <a:lnTo>
                          <a:pt x="529" y="131"/>
                        </a:lnTo>
                        <a:lnTo>
                          <a:pt x="492" y="127"/>
                        </a:lnTo>
                        <a:lnTo>
                          <a:pt x="485" y="120"/>
                        </a:lnTo>
                        <a:lnTo>
                          <a:pt x="501" y="100"/>
                        </a:lnTo>
                        <a:lnTo>
                          <a:pt x="501" y="83"/>
                        </a:lnTo>
                        <a:lnTo>
                          <a:pt x="490" y="80"/>
                        </a:lnTo>
                        <a:lnTo>
                          <a:pt x="479" y="38"/>
                        </a:lnTo>
                        <a:lnTo>
                          <a:pt x="473" y="25"/>
                        </a:lnTo>
                        <a:lnTo>
                          <a:pt x="466" y="26"/>
                        </a:lnTo>
                        <a:lnTo>
                          <a:pt x="453" y="48"/>
                        </a:lnTo>
                        <a:lnTo>
                          <a:pt x="447" y="66"/>
                        </a:lnTo>
                        <a:lnTo>
                          <a:pt x="438" y="74"/>
                        </a:lnTo>
                        <a:lnTo>
                          <a:pt x="428" y="76"/>
                        </a:lnTo>
                        <a:lnTo>
                          <a:pt x="425" y="69"/>
                        </a:lnTo>
                        <a:lnTo>
                          <a:pt x="421" y="68"/>
                        </a:lnTo>
                        <a:lnTo>
                          <a:pt x="414" y="75"/>
                        </a:lnTo>
                        <a:lnTo>
                          <a:pt x="406" y="70"/>
                        </a:lnTo>
                        <a:lnTo>
                          <a:pt x="394" y="65"/>
                        </a:lnTo>
                        <a:lnTo>
                          <a:pt x="383" y="67"/>
                        </a:lnTo>
                        <a:lnTo>
                          <a:pt x="375" y="66"/>
                        </a:lnTo>
                        <a:lnTo>
                          <a:pt x="373" y="72"/>
                        </a:lnTo>
                        <a:lnTo>
                          <a:pt x="376" y="77"/>
                        </a:lnTo>
                        <a:lnTo>
                          <a:pt x="374" y="81"/>
                        </a:lnTo>
                        <a:lnTo>
                          <a:pt x="363" y="80"/>
                        </a:lnTo>
                        <a:lnTo>
                          <a:pt x="363" y="8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3" name="Canada">
                    <a:extLst>
                      <a:ext uri="{FF2B5EF4-FFF2-40B4-BE49-F238E27FC236}">
                        <a16:creationId xmlns:a16="http://schemas.microsoft.com/office/drawing/2014/main" id="{2AC9ECA7-8711-4621-BB27-22A7359EE466}"/>
                      </a:ext>
                    </a:extLst>
                  </p:cNvPr>
                  <p:cNvSpPr>
                    <a:spLocks noEditPoints="1"/>
                  </p:cNvSpPr>
                  <p:nvPr/>
                </p:nvSpPr>
                <p:spPr bwMode="auto">
                  <a:xfrm>
                    <a:off x="1442248" y="2017673"/>
                    <a:ext cx="2235773" cy="1193069"/>
                  </a:xfrm>
                  <a:custGeom>
                    <a:avLst/>
                    <a:gdLst>
                      <a:gd name="T0" fmla="*/ 1194 w 1591"/>
                      <a:gd name="T1" fmla="*/ 665 h 849"/>
                      <a:gd name="T2" fmla="*/ 32 w 1591"/>
                      <a:gd name="T3" fmla="*/ 652 h 849"/>
                      <a:gd name="T4" fmla="*/ 1323 w 1591"/>
                      <a:gd name="T5" fmla="*/ 649 h 849"/>
                      <a:gd name="T6" fmla="*/ 1366 w 1591"/>
                      <a:gd name="T7" fmla="*/ 743 h 849"/>
                      <a:gd name="T8" fmla="*/ 1346 w 1591"/>
                      <a:gd name="T9" fmla="*/ 649 h 849"/>
                      <a:gd name="T10" fmla="*/ 1061 w 1591"/>
                      <a:gd name="T11" fmla="*/ 389 h 849"/>
                      <a:gd name="T12" fmla="*/ 1026 w 1591"/>
                      <a:gd name="T13" fmla="*/ 381 h 849"/>
                      <a:gd name="T14" fmla="*/ 1062 w 1591"/>
                      <a:gd name="T15" fmla="*/ 353 h 849"/>
                      <a:gd name="T16" fmla="*/ 1180 w 1591"/>
                      <a:gd name="T17" fmla="*/ 269 h 849"/>
                      <a:gd name="T18" fmla="*/ 890 w 1591"/>
                      <a:gd name="T19" fmla="*/ 256 h 849"/>
                      <a:gd name="T20" fmla="*/ 868 w 1591"/>
                      <a:gd name="T21" fmla="*/ 286 h 849"/>
                      <a:gd name="T22" fmla="*/ 697 w 1591"/>
                      <a:gd name="T23" fmla="*/ 274 h 849"/>
                      <a:gd name="T24" fmla="*/ 476 w 1591"/>
                      <a:gd name="T25" fmla="*/ 243 h 849"/>
                      <a:gd name="T26" fmla="*/ 251 w 1591"/>
                      <a:gd name="T27" fmla="*/ 242 h 849"/>
                      <a:gd name="T28" fmla="*/ 91 w 1591"/>
                      <a:gd name="T29" fmla="*/ 491 h 849"/>
                      <a:gd name="T30" fmla="*/ 108 w 1591"/>
                      <a:gd name="T31" fmla="*/ 688 h 849"/>
                      <a:gd name="T32" fmla="*/ 626 w 1591"/>
                      <a:gd name="T33" fmla="*/ 691 h 849"/>
                      <a:gd name="T34" fmla="*/ 775 w 1591"/>
                      <a:gd name="T35" fmla="*/ 697 h 849"/>
                      <a:gd name="T36" fmla="*/ 838 w 1591"/>
                      <a:gd name="T37" fmla="*/ 755 h 849"/>
                      <a:gd name="T38" fmla="*/ 773 w 1591"/>
                      <a:gd name="T39" fmla="*/ 847 h 849"/>
                      <a:gd name="T40" fmla="*/ 848 w 1591"/>
                      <a:gd name="T41" fmla="*/ 819 h 849"/>
                      <a:gd name="T42" fmla="*/ 1022 w 1591"/>
                      <a:gd name="T43" fmla="*/ 775 h 849"/>
                      <a:gd name="T44" fmla="*/ 1110 w 1591"/>
                      <a:gd name="T45" fmla="*/ 812 h 849"/>
                      <a:gd name="T46" fmla="*/ 1172 w 1591"/>
                      <a:gd name="T47" fmla="*/ 682 h 849"/>
                      <a:gd name="T48" fmla="*/ 1334 w 1591"/>
                      <a:gd name="T49" fmla="*/ 632 h 849"/>
                      <a:gd name="T50" fmla="*/ 1284 w 1591"/>
                      <a:gd name="T51" fmla="*/ 433 h 849"/>
                      <a:gd name="T52" fmla="*/ 1097 w 1591"/>
                      <a:gd name="T53" fmla="*/ 385 h 849"/>
                      <a:gd name="T54" fmla="*/ 920 w 1591"/>
                      <a:gd name="T55" fmla="*/ 636 h 849"/>
                      <a:gd name="T56" fmla="*/ 783 w 1591"/>
                      <a:gd name="T57" fmla="*/ 467 h 849"/>
                      <a:gd name="T58" fmla="*/ 1030 w 1591"/>
                      <a:gd name="T59" fmla="*/ 308 h 849"/>
                      <a:gd name="T60" fmla="*/ 1014 w 1591"/>
                      <a:gd name="T61" fmla="*/ 259 h 849"/>
                      <a:gd name="T62" fmla="*/ 617 w 1591"/>
                      <a:gd name="T63" fmla="*/ 221 h 849"/>
                      <a:gd name="T64" fmla="*/ 749 w 1591"/>
                      <a:gd name="T65" fmla="*/ 248 h 849"/>
                      <a:gd name="T66" fmla="*/ 780 w 1591"/>
                      <a:gd name="T67" fmla="*/ 191 h 849"/>
                      <a:gd name="T68" fmla="*/ 854 w 1591"/>
                      <a:gd name="T69" fmla="*/ 165 h 849"/>
                      <a:gd name="T70" fmla="*/ 1130 w 1591"/>
                      <a:gd name="T71" fmla="*/ 158 h 849"/>
                      <a:gd name="T72" fmla="*/ 1194 w 1591"/>
                      <a:gd name="T73" fmla="*/ 236 h 849"/>
                      <a:gd name="T74" fmla="*/ 1163 w 1591"/>
                      <a:gd name="T75" fmla="*/ 346 h 849"/>
                      <a:gd name="T76" fmla="*/ 1315 w 1591"/>
                      <a:gd name="T77" fmla="*/ 346 h 849"/>
                      <a:gd name="T78" fmla="*/ 1343 w 1591"/>
                      <a:gd name="T79" fmla="*/ 248 h 849"/>
                      <a:gd name="T80" fmla="*/ 1110 w 1591"/>
                      <a:gd name="T81" fmla="*/ 182 h 849"/>
                      <a:gd name="T82" fmla="*/ 961 w 1591"/>
                      <a:gd name="T83" fmla="*/ 165 h 849"/>
                      <a:gd name="T84" fmla="*/ 976 w 1591"/>
                      <a:gd name="T85" fmla="*/ 192 h 849"/>
                      <a:gd name="T86" fmla="*/ 523 w 1591"/>
                      <a:gd name="T87" fmla="*/ 187 h 849"/>
                      <a:gd name="T88" fmla="*/ 1040 w 1591"/>
                      <a:gd name="T89" fmla="*/ 136 h 849"/>
                      <a:gd name="T90" fmla="*/ 861 w 1591"/>
                      <a:gd name="T91" fmla="*/ 114 h 849"/>
                      <a:gd name="T92" fmla="*/ 764 w 1591"/>
                      <a:gd name="T93" fmla="*/ 146 h 849"/>
                      <a:gd name="T94" fmla="*/ 1060 w 1591"/>
                      <a:gd name="T95" fmla="*/ 128 h 849"/>
                      <a:gd name="T96" fmla="*/ 1132 w 1591"/>
                      <a:gd name="T97" fmla="*/ 126 h 849"/>
                      <a:gd name="T98" fmla="*/ 656 w 1591"/>
                      <a:gd name="T99" fmla="*/ 115 h 849"/>
                      <a:gd name="T100" fmla="*/ 1088 w 1591"/>
                      <a:gd name="T101" fmla="*/ 90 h 849"/>
                      <a:gd name="T102" fmla="*/ 899 w 1591"/>
                      <a:gd name="T103" fmla="*/ 72 h 849"/>
                      <a:gd name="T104" fmla="*/ 971 w 1591"/>
                      <a:gd name="T105" fmla="*/ 59 h 849"/>
                      <a:gd name="T106" fmla="*/ 1153 w 1591"/>
                      <a:gd name="T107" fmla="*/ 32 h 849"/>
                      <a:gd name="T108" fmla="*/ 1222 w 1591"/>
                      <a:gd name="T109" fmla="*/ 53 h 849"/>
                      <a:gd name="T110" fmla="*/ 1229 w 1591"/>
                      <a:gd name="T111" fmla="*/ 15 h 849"/>
                      <a:gd name="T112" fmla="*/ 1203 w 1591"/>
                      <a:gd name="T113" fmla="*/ 69 h 849"/>
                      <a:gd name="T114" fmla="*/ 1296 w 1591"/>
                      <a:gd name="T115" fmla="*/ 99 h 849"/>
                      <a:gd name="T116" fmla="*/ 1492 w 1591"/>
                      <a:gd name="T117" fmla="*/ 34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91" h="849">
                        <a:moveTo>
                          <a:pt x="1177" y="745"/>
                        </a:moveTo>
                        <a:lnTo>
                          <a:pt x="1174" y="733"/>
                        </a:lnTo>
                        <a:lnTo>
                          <a:pt x="1165" y="740"/>
                        </a:lnTo>
                        <a:lnTo>
                          <a:pt x="1166" y="748"/>
                        </a:lnTo>
                        <a:lnTo>
                          <a:pt x="1188" y="758"/>
                        </a:lnTo>
                        <a:lnTo>
                          <a:pt x="1194" y="757"/>
                        </a:lnTo>
                        <a:lnTo>
                          <a:pt x="1207" y="747"/>
                        </a:lnTo>
                        <a:lnTo>
                          <a:pt x="1190" y="747"/>
                        </a:lnTo>
                        <a:lnTo>
                          <a:pt x="1177" y="745"/>
                        </a:lnTo>
                        <a:lnTo>
                          <a:pt x="1177" y="745"/>
                        </a:lnTo>
                        <a:close/>
                        <a:moveTo>
                          <a:pt x="1231" y="685"/>
                        </a:moveTo>
                        <a:lnTo>
                          <a:pt x="1231" y="681"/>
                        </a:lnTo>
                        <a:lnTo>
                          <a:pt x="1216" y="671"/>
                        </a:lnTo>
                        <a:lnTo>
                          <a:pt x="1194" y="665"/>
                        </a:lnTo>
                        <a:lnTo>
                          <a:pt x="1187" y="667"/>
                        </a:lnTo>
                        <a:lnTo>
                          <a:pt x="1200" y="678"/>
                        </a:lnTo>
                        <a:lnTo>
                          <a:pt x="1222" y="686"/>
                        </a:lnTo>
                        <a:lnTo>
                          <a:pt x="1231" y="685"/>
                        </a:lnTo>
                        <a:lnTo>
                          <a:pt x="1231" y="685"/>
                        </a:lnTo>
                        <a:close/>
                        <a:moveTo>
                          <a:pt x="90" y="699"/>
                        </a:moveTo>
                        <a:lnTo>
                          <a:pt x="91" y="686"/>
                        </a:lnTo>
                        <a:lnTo>
                          <a:pt x="79" y="677"/>
                        </a:lnTo>
                        <a:lnTo>
                          <a:pt x="78" y="665"/>
                        </a:lnTo>
                        <a:lnTo>
                          <a:pt x="77" y="658"/>
                        </a:lnTo>
                        <a:lnTo>
                          <a:pt x="62" y="655"/>
                        </a:lnTo>
                        <a:lnTo>
                          <a:pt x="53" y="652"/>
                        </a:lnTo>
                        <a:lnTo>
                          <a:pt x="38" y="647"/>
                        </a:lnTo>
                        <a:lnTo>
                          <a:pt x="32" y="652"/>
                        </a:lnTo>
                        <a:lnTo>
                          <a:pt x="30" y="664"/>
                        </a:lnTo>
                        <a:lnTo>
                          <a:pt x="46" y="669"/>
                        </a:lnTo>
                        <a:lnTo>
                          <a:pt x="45" y="676"/>
                        </a:lnTo>
                        <a:lnTo>
                          <a:pt x="55" y="684"/>
                        </a:lnTo>
                        <a:lnTo>
                          <a:pt x="55" y="691"/>
                        </a:lnTo>
                        <a:lnTo>
                          <a:pt x="79" y="703"/>
                        </a:lnTo>
                        <a:lnTo>
                          <a:pt x="90" y="699"/>
                        </a:lnTo>
                        <a:lnTo>
                          <a:pt x="90" y="699"/>
                        </a:lnTo>
                        <a:close/>
                        <a:moveTo>
                          <a:pt x="1346" y="649"/>
                        </a:moveTo>
                        <a:lnTo>
                          <a:pt x="1360" y="635"/>
                        </a:lnTo>
                        <a:lnTo>
                          <a:pt x="1365" y="628"/>
                        </a:lnTo>
                        <a:lnTo>
                          <a:pt x="1358" y="627"/>
                        </a:lnTo>
                        <a:lnTo>
                          <a:pt x="1339" y="635"/>
                        </a:lnTo>
                        <a:lnTo>
                          <a:pt x="1323" y="649"/>
                        </a:lnTo>
                        <a:lnTo>
                          <a:pt x="1293" y="685"/>
                        </a:lnTo>
                        <a:lnTo>
                          <a:pt x="1274" y="699"/>
                        </a:lnTo>
                        <a:lnTo>
                          <a:pt x="1279" y="705"/>
                        </a:lnTo>
                        <a:lnTo>
                          <a:pt x="1265" y="713"/>
                        </a:lnTo>
                        <a:lnTo>
                          <a:pt x="1266" y="720"/>
                        </a:lnTo>
                        <a:lnTo>
                          <a:pt x="1302" y="720"/>
                        </a:lnTo>
                        <a:lnTo>
                          <a:pt x="1322" y="719"/>
                        </a:lnTo>
                        <a:lnTo>
                          <a:pt x="1338" y="725"/>
                        </a:lnTo>
                        <a:lnTo>
                          <a:pt x="1322" y="736"/>
                        </a:lnTo>
                        <a:lnTo>
                          <a:pt x="1333" y="736"/>
                        </a:lnTo>
                        <a:lnTo>
                          <a:pt x="1360" y="717"/>
                        </a:lnTo>
                        <a:lnTo>
                          <a:pt x="1364" y="719"/>
                        </a:lnTo>
                        <a:lnTo>
                          <a:pt x="1355" y="738"/>
                        </a:lnTo>
                        <a:lnTo>
                          <a:pt x="1366" y="743"/>
                        </a:lnTo>
                        <a:lnTo>
                          <a:pt x="1375" y="742"/>
                        </a:lnTo>
                        <a:lnTo>
                          <a:pt x="1388" y="721"/>
                        </a:lnTo>
                        <a:lnTo>
                          <a:pt x="1386" y="707"/>
                        </a:lnTo>
                        <a:lnTo>
                          <a:pt x="1388" y="695"/>
                        </a:lnTo>
                        <a:lnTo>
                          <a:pt x="1374" y="699"/>
                        </a:lnTo>
                        <a:lnTo>
                          <a:pt x="1384" y="682"/>
                        </a:lnTo>
                        <a:lnTo>
                          <a:pt x="1368" y="675"/>
                        </a:lnTo>
                        <a:lnTo>
                          <a:pt x="1358" y="680"/>
                        </a:lnTo>
                        <a:lnTo>
                          <a:pt x="1343" y="674"/>
                        </a:lnTo>
                        <a:lnTo>
                          <a:pt x="1352" y="666"/>
                        </a:lnTo>
                        <a:lnTo>
                          <a:pt x="1341" y="662"/>
                        </a:lnTo>
                        <a:lnTo>
                          <a:pt x="1327" y="669"/>
                        </a:lnTo>
                        <a:lnTo>
                          <a:pt x="1346" y="649"/>
                        </a:lnTo>
                        <a:lnTo>
                          <a:pt x="1346" y="649"/>
                        </a:lnTo>
                        <a:close/>
                        <a:moveTo>
                          <a:pt x="13" y="569"/>
                        </a:moveTo>
                        <a:lnTo>
                          <a:pt x="6" y="577"/>
                        </a:lnTo>
                        <a:lnTo>
                          <a:pt x="0" y="587"/>
                        </a:lnTo>
                        <a:lnTo>
                          <a:pt x="4" y="593"/>
                        </a:lnTo>
                        <a:lnTo>
                          <a:pt x="2" y="604"/>
                        </a:lnTo>
                        <a:lnTo>
                          <a:pt x="4" y="615"/>
                        </a:lnTo>
                        <a:lnTo>
                          <a:pt x="12" y="615"/>
                        </a:lnTo>
                        <a:lnTo>
                          <a:pt x="11" y="596"/>
                        </a:lnTo>
                        <a:lnTo>
                          <a:pt x="38" y="570"/>
                        </a:lnTo>
                        <a:lnTo>
                          <a:pt x="19" y="572"/>
                        </a:lnTo>
                        <a:lnTo>
                          <a:pt x="13" y="569"/>
                        </a:lnTo>
                        <a:lnTo>
                          <a:pt x="13" y="569"/>
                        </a:lnTo>
                        <a:close/>
                        <a:moveTo>
                          <a:pt x="1062" y="394"/>
                        </a:moveTo>
                        <a:lnTo>
                          <a:pt x="1061" y="389"/>
                        </a:lnTo>
                        <a:lnTo>
                          <a:pt x="1054" y="389"/>
                        </a:lnTo>
                        <a:lnTo>
                          <a:pt x="1044" y="395"/>
                        </a:lnTo>
                        <a:lnTo>
                          <a:pt x="1042" y="396"/>
                        </a:lnTo>
                        <a:lnTo>
                          <a:pt x="1042" y="403"/>
                        </a:lnTo>
                        <a:lnTo>
                          <a:pt x="1049" y="405"/>
                        </a:lnTo>
                        <a:lnTo>
                          <a:pt x="1062" y="394"/>
                        </a:lnTo>
                        <a:lnTo>
                          <a:pt x="1062" y="394"/>
                        </a:lnTo>
                        <a:close/>
                        <a:moveTo>
                          <a:pt x="1026" y="381"/>
                        </a:moveTo>
                        <a:lnTo>
                          <a:pt x="1029" y="378"/>
                        </a:lnTo>
                        <a:lnTo>
                          <a:pt x="1007" y="378"/>
                        </a:lnTo>
                        <a:lnTo>
                          <a:pt x="988" y="387"/>
                        </a:lnTo>
                        <a:lnTo>
                          <a:pt x="988" y="393"/>
                        </a:lnTo>
                        <a:lnTo>
                          <a:pt x="999" y="394"/>
                        </a:lnTo>
                        <a:lnTo>
                          <a:pt x="1026" y="381"/>
                        </a:lnTo>
                        <a:lnTo>
                          <a:pt x="1026" y="381"/>
                        </a:lnTo>
                        <a:close/>
                        <a:moveTo>
                          <a:pt x="1014" y="320"/>
                        </a:moveTo>
                        <a:lnTo>
                          <a:pt x="1005" y="318"/>
                        </a:lnTo>
                        <a:lnTo>
                          <a:pt x="986" y="338"/>
                        </a:lnTo>
                        <a:lnTo>
                          <a:pt x="972" y="353"/>
                        </a:lnTo>
                        <a:lnTo>
                          <a:pt x="951" y="365"/>
                        </a:lnTo>
                        <a:lnTo>
                          <a:pt x="975" y="362"/>
                        </a:lnTo>
                        <a:lnTo>
                          <a:pt x="971" y="375"/>
                        </a:lnTo>
                        <a:lnTo>
                          <a:pt x="1002" y="364"/>
                        </a:lnTo>
                        <a:lnTo>
                          <a:pt x="1026" y="353"/>
                        </a:lnTo>
                        <a:lnTo>
                          <a:pt x="1028" y="362"/>
                        </a:lnTo>
                        <a:lnTo>
                          <a:pt x="1051" y="367"/>
                        </a:lnTo>
                        <a:lnTo>
                          <a:pt x="1068" y="360"/>
                        </a:lnTo>
                        <a:lnTo>
                          <a:pt x="1062" y="353"/>
                        </a:lnTo>
                        <a:lnTo>
                          <a:pt x="1049" y="355"/>
                        </a:lnTo>
                        <a:lnTo>
                          <a:pt x="1054" y="345"/>
                        </a:lnTo>
                        <a:lnTo>
                          <a:pt x="1040" y="339"/>
                        </a:lnTo>
                        <a:lnTo>
                          <a:pt x="1027" y="331"/>
                        </a:lnTo>
                        <a:lnTo>
                          <a:pt x="1022" y="325"/>
                        </a:lnTo>
                        <a:lnTo>
                          <a:pt x="1011" y="329"/>
                        </a:lnTo>
                        <a:lnTo>
                          <a:pt x="1014" y="320"/>
                        </a:lnTo>
                        <a:lnTo>
                          <a:pt x="1014" y="320"/>
                        </a:lnTo>
                        <a:close/>
                        <a:moveTo>
                          <a:pt x="1181" y="289"/>
                        </a:moveTo>
                        <a:lnTo>
                          <a:pt x="1195" y="283"/>
                        </a:lnTo>
                        <a:lnTo>
                          <a:pt x="1199" y="281"/>
                        </a:lnTo>
                        <a:lnTo>
                          <a:pt x="1204" y="271"/>
                        </a:lnTo>
                        <a:lnTo>
                          <a:pt x="1195" y="266"/>
                        </a:lnTo>
                        <a:lnTo>
                          <a:pt x="1180" y="269"/>
                        </a:lnTo>
                        <a:lnTo>
                          <a:pt x="1166" y="281"/>
                        </a:lnTo>
                        <a:lnTo>
                          <a:pt x="1163" y="290"/>
                        </a:lnTo>
                        <a:lnTo>
                          <a:pt x="1181" y="289"/>
                        </a:lnTo>
                        <a:lnTo>
                          <a:pt x="1181" y="289"/>
                        </a:lnTo>
                        <a:close/>
                        <a:moveTo>
                          <a:pt x="906" y="249"/>
                        </a:moveTo>
                        <a:lnTo>
                          <a:pt x="902" y="241"/>
                        </a:lnTo>
                        <a:lnTo>
                          <a:pt x="901" y="238"/>
                        </a:lnTo>
                        <a:lnTo>
                          <a:pt x="896" y="234"/>
                        </a:lnTo>
                        <a:lnTo>
                          <a:pt x="885" y="228"/>
                        </a:lnTo>
                        <a:lnTo>
                          <a:pt x="866" y="238"/>
                        </a:lnTo>
                        <a:lnTo>
                          <a:pt x="847" y="243"/>
                        </a:lnTo>
                        <a:lnTo>
                          <a:pt x="860" y="253"/>
                        </a:lnTo>
                        <a:lnTo>
                          <a:pt x="874" y="251"/>
                        </a:lnTo>
                        <a:lnTo>
                          <a:pt x="890" y="256"/>
                        </a:lnTo>
                        <a:lnTo>
                          <a:pt x="906" y="249"/>
                        </a:lnTo>
                        <a:close/>
                        <a:moveTo>
                          <a:pt x="989" y="241"/>
                        </a:moveTo>
                        <a:lnTo>
                          <a:pt x="965" y="238"/>
                        </a:lnTo>
                        <a:lnTo>
                          <a:pt x="986" y="228"/>
                        </a:lnTo>
                        <a:lnTo>
                          <a:pt x="984" y="206"/>
                        </a:lnTo>
                        <a:lnTo>
                          <a:pt x="977" y="197"/>
                        </a:lnTo>
                        <a:lnTo>
                          <a:pt x="960" y="194"/>
                        </a:lnTo>
                        <a:lnTo>
                          <a:pt x="930" y="208"/>
                        </a:lnTo>
                        <a:lnTo>
                          <a:pt x="910" y="230"/>
                        </a:lnTo>
                        <a:lnTo>
                          <a:pt x="921" y="238"/>
                        </a:lnTo>
                        <a:lnTo>
                          <a:pt x="927" y="250"/>
                        </a:lnTo>
                        <a:lnTo>
                          <a:pt x="903" y="270"/>
                        </a:lnTo>
                        <a:lnTo>
                          <a:pt x="891" y="269"/>
                        </a:lnTo>
                        <a:lnTo>
                          <a:pt x="868" y="286"/>
                        </a:lnTo>
                        <a:lnTo>
                          <a:pt x="884" y="267"/>
                        </a:lnTo>
                        <a:lnTo>
                          <a:pt x="866" y="260"/>
                        </a:lnTo>
                        <a:lnTo>
                          <a:pt x="849" y="264"/>
                        </a:lnTo>
                        <a:lnTo>
                          <a:pt x="840" y="276"/>
                        </a:lnTo>
                        <a:lnTo>
                          <a:pt x="818" y="276"/>
                        </a:lnTo>
                        <a:lnTo>
                          <a:pt x="791" y="279"/>
                        </a:lnTo>
                        <a:lnTo>
                          <a:pt x="772" y="269"/>
                        </a:lnTo>
                        <a:lnTo>
                          <a:pt x="753" y="271"/>
                        </a:lnTo>
                        <a:lnTo>
                          <a:pt x="747" y="260"/>
                        </a:lnTo>
                        <a:lnTo>
                          <a:pt x="740" y="255"/>
                        </a:lnTo>
                        <a:lnTo>
                          <a:pt x="726" y="257"/>
                        </a:lnTo>
                        <a:lnTo>
                          <a:pt x="706" y="258"/>
                        </a:lnTo>
                        <a:lnTo>
                          <a:pt x="689" y="266"/>
                        </a:lnTo>
                        <a:lnTo>
                          <a:pt x="697" y="274"/>
                        </a:lnTo>
                        <a:lnTo>
                          <a:pt x="671" y="284"/>
                        </a:lnTo>
                        <a:lnTo>
                          <a:pt x="666" y="272"/>
                        </a:lnTo>
                        <a:lnTo>
                          <a:pt x="649" y="276"/>
                        </a:lnTo>
                        <a:lnTo>
                          <a:pt x="605" y="278"/>
                        </a:lnTo>
                        <a:lnTo>
                          <a:pt x="581" y="273"/>
                        </a:lnTo>
                        <a:lnTo>
                          <a:pt x="613" y="264"/>
                        </a:lnTo>
                        <a:lnTo>
                          <a:pt x="603" y="254"/>
                        </a:lnTo>
                        <a:lnTo>
                          <a:pt x="587" y="255"/>
                        </a:lnTo>
                        <a:lnTo>
                          <a:pt x="569" y="251"/>
                        </a:lnTo>
                        <a:lnTo>
                          <a:pt x="541" y="244"/>
                        </a:lnTo>
                        <a:lnTo>
                          <a:pt x="527" y="236"/>
                        </a:lnTo>
                        <a:lnTo>
                          <a:pt x="510" y="234"/>
                        </a:lnTo>
                        <a:lnTo>
                          <a:pt x="497" y="241"/>
                        </a:lnTo>
                        <a:lnTo>
                          <a:pt x="476" y="243"/>
                        </a:lnTo>
                        <a:lnTo>
                          <a:pt x="490" y="228"/>
                        </a:lnTo>
                        <a:lnTo>
                          <a:pt x="455" y="241"/>
                        </a:lnTo>
                        <a:lnTo>
                          <a:pt x="449" y="225"/>
                        </a:lnTo>
                        <a:lnTo>
                          <a:pt x="442" y="222"/>
                        </a:lnTo>
                        <a:lnTo>
                          <a:pt x="428" y="231"/>
                        </a:lnTo>
                        <a:lnTo>
                          <a:pt x="411" y="236"/>
                        </a:lnTo>
                        <a:lnTo>
                          <a:pt x="410" y="227"/>
                        </a:lnTo>
                        <a:lnTo>
                          <a:pt x="379" y="233"/>
                        </a:lnTo>
                        <a:lnTo>
                          <a:pt x="347" y="241"/>
                        </a:lnTo>
                        <a:lnTo>
                          <a:pt x="327" y="240"/>
                        </a:lnTo>
                        <a:lnTo>
                          <a:pt x="301" y="245"/>
                        </a:lnTo>
                        <a:lnTo>
                          <a:pt x="278" y="254"/>
                        </a:lnTo>
                        <a:lnTo>
                          <a:pt x="264" y="252"/>
                        </a:lnTo>
                        <a:lnTo>
                          <a:pt x="251" y="242"/>
                        </a:lnTo>
                        <a:lnTo>
                          <a:pt x="230" y="238"/>
                        </a:lnTo>
                        <a:lnTo>
                          <a:pt x="230" y="238"/>
                        </a:lnTo>
                        <a:lnTo>
                          <a:pt x="139" y="312"/>
                        </a:lnTo>
                        <a:lnTo>
                          <a:pt x="7" y="434"/>
                        </a:lnTo>
                        <a:lnTo>
                          <a:pt x="23" y="434"/>
                        </a:lnTo>
                        <a:lnTo>
                          <a:pt x="32" y="440"/>
                        </a:lnTo>
                        <a:lnTo>
                          <a:pt x="35" y="450"/>
                        </a:lnTo>
                        <a:lnTo>
                          <a:pt x="36" y="465"/>
                        </a:lnTo>
                        <a:lnTo>
                          <a:pt x="64" y="452"/>
                        </a:lnTo>
                        <a:lnTo>
                          <a:pt x="88" y="445"/>
                        </a:lnTo>
                        <a:lnTo>
                          <a:pt x="86" y="456"/>
                        </a:lnTo>
                        <a:lnTo>
                          <a:pt x="88" y="466"/>
                        </a:lnTo>
                        <a:lnTo>
                          <a:pt x="95" y="475"/>
                        </a:lnTo>
                        <a:lnTo>
                          <a:pt x="91" y="491"/>
                        </a:lnTo>
                        <a:lnTo>
                          <a:pt x="85" y="516"/>
                        </a:lnTo>
                        <a:lnTo>
                          <a:pt x="102" y="531"/>
                        </a:lnTo>
                        <a:lnTo>
                          <a:pt x="91" y="544"/>
                        </a:lnTo>
                        <a:lnTo>
                          <a:pt x="71" y="555"/>
                        </a:lnTo>
                        <a:lnTo>
                          <a:pt x="71" y="555"/>
                        </a:lnTo>
                        <a:lnTo>
                          <a:pt x="62" y="566"/>
                        </a:lnTo>
                        <a:lnTo>
                          <a:pt x="70" y="583"/>
                        </a:lnTo>
                        <a:lnTo>
                          <a:pt x="58" y="602"/>
                        </a:lnTo>
                        <a:lnTo>
                          <a:pt x="74" y="611"/>
                        </a:lnTo>
                        <a:lnTo>
                          <a:pt x="60" y="625"/>
                        </a:lnTo>
                        <a:lnTo>
                          <a:pt x="55" y="646"/>
                        </a:lnTo>
                        <a:lnTo>
                          <a:pt x="82" y="655"/>
                        </a:lnTo>
                        <a:lnTo>
                          <a:pt x="87" y="665"/>
                        </a:lnTo>
                        <a:lnTo>
                          <a:pt x="108" y="688"/>
                        </a:lnTo>
                        <a:lnTo>
                          <a:pt x="111" y="688"/>
                        </a:lnTo>
                        <a:lnTo>
                          <a:pt x="162" y="688"/>
                        </a:lnTo>
                        <a:lnTo>
                          <a:pt x="217" y="688"/>
                        </a:lnTo>
                        <a:lnTo>
                          <a:pt x="235" y="688"/>
                        </a:lnTo>
                        <a:lnTo>
                          <a:pt x="291" y="688"/>
                        </a:lnTo>
                        <a:lnTo>
                          <a:pt x="345" y="688"/>
                        </a:lnTo>
                        <a:lnTo>
                          <a:pt x="400" y="688"/>
                        </a:lnTo>
                        <a:lnTo>
                          <a:pt x="455" y="688"/>
                        </a:lnTo>
                        <a:lnTo>
                          <a:pt x="518" y="688"/>
                        </a:lnTo>
                        <a:lnTo>
                          <a:pt x="580" y="688"/>
                        </a:lnTo>
                        <a:lnTo>
                          <a:pt x="617" y="688"/>
                        </a:lnTo>
                        <a:lnTo>
                          <a:pt x="622" y="678"/>
                        </a:lnTo>
                        <a:lnTo>
                          <a:pt x="629" y="678"/>
                        </a:lnTo>
                        <a:lnTo>
                          <a:pt x="626" y="691"/>
                        </a:lnTo>
                        <a:lnTo>
                          <a:pt x="630" y="695"/>
                        </a:lnTo>
                        <a:lnTo>
                          <a:pt x="641" y="697"/>
                        </a:lnTo>
                        <a:lnTo>
                          <a:pt x="659" y="701"/>
                        </a:lnTo>
                        <a:lnTo>
                          <a:pt x="673" y="707"/>
                        </a:lnTo>
                        <a:lnTo>
                          <a:pt x="689" y="705"/>
                        </a:lnTo>
                        <a:lnTo>
                          <a:pt x="709" y="710"/>
                        </a:lnTo>
                        <a:lnTo>
                          <a:pt x="709" y="710"/>
                        </a:lnTo>
                        <a:lnTo>
                          <a:pt x="721" y="702"/>
                        </a:lnTo>
                        <a:lnTo>
                          <a:pt x="732" y="698"/>
                        </a:lnTo>
                        <a:lnTo>
                          <a:pt x="740" y="692"/>
                        </a:lnTo>
                        <a:lnTo>
                          <a:pt x="745" y="690"/>
                        </a:lnTo>
                        <a:lnTo>
                          <a:pt x="760" y="693"/>
                        </a:lnTo>
                        <a:lnTo>
                          <a:pt x="772" y="694"/>
                        </a:lnTo>
                        <a:lnTo>
                          <a:pt x="775" y="697"/>
                        </a:lnTo>
                        <a:lnTo>
                          <a:pt x="775" y="710"/>
                        </a:lnTo>
                        <a:lnTo>
                          <a:pt x="795" y="714"/>
                        </a:lnTo>
                        <a:lnTo>
                          <a:pt x="788" y="720"/>
                        </a:lnTo>
                        <a:lnTo>
                          <a:pt x="793" y="728"/>
                        </a:lnTo>
                        <a:lnTo>
                          <a:pt x="786" y="736"/>
                        </a:lnTo>
                        <a:lnTo>
                          <a:pt x="793" y="739"/>
                        </a:lnTo>
                        <a:lnTo>
                          <a:pt x="786" y="747"/>
                        </a:lnTo>
                        <a:lnTo>
                          <a:pt x="786" y="747"/>
                        </a:lnTo>
                        <a:lnTo>
                          <a:pt x="790" y="747"/>
                        </a:lnTo>
                        <a:lnTo>
                          <a:pt x="795" y="745"/>
                        </a:lnTo>
                        <a:lnTo>
                          <a:pt x="797" y="749"/>
                        </a:lnTo>
                        <a:lnTo>
                          <a:pt x="810" y="752"/>
                        </a:lnTo>
                        <a:lnTo>
                          <a:pt x="824" y="753"/>
                        </a:lnTo>
                        <a:lnTo>
                          <a:pt x="838" y="755"/>
                        </a:lnTo>
                        <a:lnTo>
                          <a:pt x="853" y="760"/>
                        </a:lnTo>
                        <a:lnTo>
                          <a:pt x="856" y="767"/>
                        </a:lnTo>
                        <a:lnTo>
                          <a:pt x="861" y="785"/>
                        </a:lnTo>
                        <a:lnTo>
                          <a:pt x="852" y="792"/>
                        </a:lnTo>
                        <a:lnTo>
                          <a:pt x="838" y="789"/>
                        </a:lnTo>
                        <a:lnTo>
                          <a:pt x="834" y="775"/>
                        </a:lnTo>
                        <a:lnTo>
                          <a:pt x="831" y="790"/>
                        </a:lnTo>
                        <a:lnTo>
                          <a:pt x="816" y="802"/>
                        </a:lnTo>
                        <a:lnTo>
                          <a:pt x="814" y="813"/>
                        </a:lnTo>
                        <a:lnTo>
                          <a:pt x="810" y="819"/>
                        </a:lnTo>
                        <a:lnTo>
                          <a:pt x="794" y="827"/>
                        </a:lnTo>
                        <a:lnTo>
                          <a:pt x="794" y="827"/>
                        </a:lnTo>
                        <a:lnTo>
                          <a:pt x="781" y="839"/>
                        </a:lnTo>
                        <a:lnTo>
                          <a:pt x="773" y="847"/>
                        </a:lnTo>
                        <a:lnTo>
                          <a:pt x="783" y="849"/>
                        </a:lnTo>
                        <a:lnTo>
                          <a:pt x="800" y="842"/>
                        </a:lnTo>
                        <a:lnTo>
                          <a:pt x="811" y="835"/>
                        </a:lnTo>
                        <a:lnTo>
                          <a:pt x="816" y="834"/>
                        </a:lnTo>
                        <a:lnTo>
                          <a:pt x="827" y="836"/>
                        </a:lnTo>
                        <a:lnTo>
                          <a:pt x="833" y="833"/>
                        </a:lnTo>
                        <a:lnTo>
                          <a:pt x="843" y="830"/>
                        </a:lnTo>
                        <a:lnTo>
                          <a:pt x="861" y="827"/>
                        </a:lnTo>
                        <a:lnTo>
                          <a:pt x="861" y="827"/>
                        </a:lnTo>
                        <a:lnTo>
                          <a:pt x="861" y="827"/>
                        </a:lnTo>
                        <a:lnTo>
                          <a:pt x="862" y="820"/>
                        </a:lnTo>
                        <a:lnTo>
                          <a:pt x="861" y="820"/>
                        </a:lnTo>
                        <a:lnTo>
                          <a:pt x="855" y="822"/>
                        </a:lnTo>
                        <a:lnTo>
                          <a:pt x="848" y="819"/>
                        </a:lnTo>
                        <a:lnTo>
                          <a:pt x="857" y="812"/>
                        </a:lnTo>
                        <a:lnTo>
                          <a:pt x="863" y="809"/>
                        </a:lnTo>
                        <a:lnTo>
                          <a:pt x="878" y="805"/>
                        </a:lnTo>
                        <a:lnTo>
                          <a:pt x="895" y="803"/>
                        </a:lnTo>
                        <a:lnTo>
                          <a:pt x="902" y="807"/>
                        </a:lnTo>
                        <a:lnTo>
                          <a:pt x="909" y="802"/>
                        </a:lnTo>
                        <a:lnTo>
                          <a:pt x="916" y="799"/>
                        </a:lnTo>
                        <a:lnTo>
                          <a:pt x="919" y="800"/>
                        </a:lnTo>
                        <a:lnTo>
                          <a:pt x="920" y="801"/>
                        </a:lnTo>
                        <a:lnTo>
                          <a:pt x="945" y="785"/>
                        </a:lnTo>
                        <a:lnTo>
                          <a:pt x="955" y="780"/>
                        </a:lnTo>
                        <a:lnTo>
                          <a:pt x="983" y="780"/>
                        </a:lnTo>
                        <a:lnTo>
                          <a:pt x="1018" y="780"/>
                        </a:lnTo>
                        <a:lnTo>
                          <a:pt x="1022" y="775"/>
                        </a:lnTo>
                        <a:lnTo>
                          <a:pt x="1028" y="774"/>
                        </a:lnTo>
                        <a:lnTo>
                          <a:pt x="1038" y="770"/>
                        </a:lnTo>
                        <a:lnTo>
                          <a:pt x="1048" y="760"/>
                        </a:lnTo>
                        <a:lnTo>
                          <a:pt x="1060" y="741"/>
                        </a:lnTo>
                        <a:lnTo>
                          <a:pt x="1081" y="723"/>
                        </a:lnTo>
                        <a:lnTo>
                          <a:pt x="1084" y="730"/>
                        </a:lnTo>
                        <a:lnTo>
                          <a:pt x="1098" y="726"/>
                        </a:lnTo>
                        <a:lnTo>
                          <a:pt x="1104" y="733"/>
                        </a:lnTo>
                        <a:lnTo>
                          <a:pt x="1094" y="764"/>
                        </a:lnTo>
                        <a:lnTo>
                          <a:pt x="1101" y="777"/>
                        </a:lnTo>
                        <a:lnTo>
                          <a:pt x="1124" y="775"/>
                        </a:lnTo>
                        <a:lnTo>
                          <a:pt x="1153" y="774"/>
                        </a:lnTo>
                        <a:lnTo>
                          <a:pt x="1115" y="792"/>
                        </a:lnTo>
                        <a:lnTo>
                          <a:pt x="1110" y="812"/>
                        </a:lnTo>
                        <a:lnTo>
                          <a:pt x="1123" y="814"/>
                        </a:lnTo>
                        <a:lnTo>
                          <a:pt x="1150" y="797"/>
                        </a:lnTo>
                        <a:lnTo>
                          <a:pt x="1171" y="789"/>
                        </a:lnTo>
                        <a:lnTo>
                          <a:pt x="1217" y="775"/>
                        </a:lnTo>
                        <a:lnTo>
                          <a:pt x="1245" y="759"/>
                        </a:lnTo>
                        <a:lnTo>
                          <a:pt x="1235" y="751"/>
                        </a:lnTo>
                        <a:lnTo>
                          <a:pt x="1238" y="734"/>
                        </a:lnTo>
                        <a:lnTo>
                          <a:pt x="1212" y="761"/>
                        </a:lnTo>
                        <a:lnTo>
                          <a:pt x="1180" y="763"/>
                        </a:lnTo>
                        <a:lnTo>
                          <a:pt x="1160" y="751"/>
                        </a:lnTo>
                        <a:lnTo>
                          <a:pt x="1159" y="734"/>
                        </a:lnTo>
                        <a:lnTo>
                          <a:pt x="1162" y="709"/>
                        </a:lnTo>
                        <a:lnTo>
                          <a:pt x="1184" y="693"/>
                        </a:lnTo>
                        <a:lnTo>
                          <a:pt x="1172" y="682"/>
                        </a:lnTo>
                        <a:lnTo>
                          <a:pt x="1143" y="684"/>
                        </a:lnTo>
                        <a:lnTo>
                          <a:pt x="1098" y="704"/>
                        </a:lnTo>
                        <a:lnTo>
                          <a:pt x="1057" y="734"/>
                        </a:lnTo>
                        <a:lnTo>
                          <a:pt x="1040" y="738"/>
                        </a:lnTo>
                        <a:lnTo>
                          <a:pt x="1069" y="717"/>
                        </a:lnTo>
                        <a:lnTo>
                          <a:pt x="1108" y="686"/>
                        </a:lnTo>
                        <a:lnTo>
                          <a:pt x="1134" y="676"/>
                        </a:lnTo>
                        <a:lnTo>
                          <a:pt x="1155" y="660"/>
                        </a:lnTo>
                        <a:lnTo>
                          <a:pt x="1175" y="658"/>
                        </a:lnTo>
                        <a:lnTo>
                          <a:pt x="1202" y="658"/>
                        </a:lnTo>
                        <a:lnTo>
                          <a:pt x="1239" y="663"/>
                        </a:lnTo>
                        <a:lnTo>
                          <a:pt x="1272" y="659"/>
                        </a:lnTo>
                        <a:lnTo>
                          <a:pt x="1301" y="640"/>
                        </a:lnTo>
                        <a:lnTo>
                          <a:pt x="1334" y="632"/>
                        </a:lnTo>
                        <a:lnTo>
                          <a:pt x="1349" y="624"/>
                        </a:lnTo>
                        <a:lnTo>
                          <a:pt x="1364" y="615"/>
                        </a:lnTo>
                        <a:lnTo>
                          <a:pt x="1372" y="590"/>
                        </a:lnTo>
                        <a:lnTo>
                          <a:pt x="1368" y="581"/>
                        </a:lnTo>
                        <a:lnTo>
                          <a:pt x="1355" y="578"/>
                        </a:lnTo>
                        <a:lnTo>
                          <a:pt x="1355" y="559"/>
                        </a:lnTo>
                        <a:lnTo>
                          <a:pt x="1347" y="552"/>
                        </a:lnTo>
                        <a:lnTo>
                          <a:pt x="1321" y="546"/>
                        </a:lnTo>
                        <a:lnTo>
                          <a:pt x="1310" y="534"/>
                        </a:lnTo>
                        <a:lnTo>
                          <a:pt x="1293" y="521"/>
                        </a:lnTo>
                        <a:lnTo>
                          <a:pt x="1306" y="507"/>
                        </a:lnTo>
                        <a:lnTo>
                          <a:pt x="1298" y="480"/>
                        </a:lnTo>
                        <a:lnTo>
                          <a:pt x="1288" y="452"/>
                        </a:lnTo>
                        <a:lnTo>
                          <a:pt x="1284" y="433"/>
                        </a:lnTo>
                        <a:lnTo>
                          <a:pt x="1268" y="443"/>
                        </a:lnTo>
                        <a:lnTo>
                          <a:pt x="1240" y="467"/>
                        </a:lnTo>
                        <a:lnTo>
                          <a:pt x="1210" y="480"/>
                        </a:lnTo>
                        <a:lnTo>
                          <a:pt x="1205" y="466"/>
                        </a:lnTo>
                        <a:lnTo>
                          <a:pt x="1191" y="463"/>
                        </a:lnTo>
                        <a:lnTo>
                          <a:pt x="1199" y="436"/>
                        </a:lnTo>
                        <a:lnTo>
                          <a:pt x="1208" y="417"/>
                        </a:lnTo>
                        <a:lnTo>
                          <a:pt x="1180" y="415"/>
                        </a:lnTo>
                        <a:lnTo>
                          <a:pt x="1180" y="408"/>
                        </a:lnTo>
                        <a:lnTo>
                          <a:pt x="1166" y="395"/>
                        </a:lnTo>
                        <a:lnTo>
                          <a:pt x="1154" y="387"/>
                        </a:lnTo>
                        <a:lnTo>
                          <a:pt x="1138" y="393"/>
                        </a:lnTo>
                        <a:lnTo>
                          <a:pt x="1123" y="391"/>
                        </a:lnTo>
                        <a:lnTo>
                          <a:pt x="1097" y="385"/>
                        </a:lnTo>
                        <a:lnTo>
                          <a:pt x="1083" y="390"/>
                        </a:lnTo>
                        <a:lnTo>
                          <a:pt x="1068" y="424"/>
                        </a:lnTo>
                        <a:lnTo>
                          <a:pt x="1065" y="443"/>
                        </a:lnTo>
                        <a:lnTo>
                          <a:pt x="1032" y="466"/>
                        </a:lnTo>
                        <a:lnTo>
                          <a:pt x="1044" y="483"/>
                        </a:lnTo>
                        <a:lnTo>
                          <a:pt x="1046" y="502"/>
                        </a:lnTo>
                        <a:lnTo>
                          <a:pt x="1040" y="517"/>
                        </a:lnTo>
                        <a:lnTo>
                          <a:pt x="1022" y="532"/>
                        </a:lnTo>
                        <a:lnTo>
                          <a:pt x="994" y="548"/>
                        </a:lnTo>
                        <a:lnTo>
                          <a:pt x="960" y="558"/>
                        </a:lnTo>
                        <a:lnTo>
                          <a:pt x="967" y="570"/>
                        </a:lnTo>
                        <a:lnTo>
                          <a:pt x="958" y="606"/>
                        </a:lnTo>
                        <a:lnTo>
                          <a:pt x="938" y="630"/>
                        </a:lnTo>
                        <a:lnTo>
                          <a:pt x="920" y="636"/>
                        </a:lnTo>
                        <a:lnTo>
                          <a:pt x="904" y="615"/>
                        </a:lnTo>
                        <a:lnTo>
                          <a:pt x="903" y="590"/>
                        </a:lnTo>
                        <a:lnTo>
                          <a:pt x="910" y="567"/>
                        </a:lnTo>
                        <a:lnTo>
                          <a:pt x="923" y="548"/>
                        </a:lnTo>
                        <a:lnTo>
                          <a:pt x="905" y="546"/>
                        </a:lnTo>
                        <a:lnTo>
                          <a:pt x="877" y="544"/>
                        </a:lnTo>
                        <a:lnTo>
                          <a:pt x="864" y="535"/>
                        </a:lnTo>
                        <a:lnTo>
                          <a:pt x="846" y="529"/>
                        </a:lnTo>
                        <a:lnTo>
                          <a:pt x="840" y="518"/>
                        </a:lnTo>
                        <a:lnTo>
                          <a:pt x="828" y="509"/>
                        </a:lnTo>
                        <a:lnTo>
                          <a:pt x="801" y="500"/>
                        </a:lnTo>
                        <a:lnTo>
                          <a:pt x="774" y="505"/>
                        </a:lnTo>
                        <a:lnTo>
                          <a:pt x="777" y="488"/>
                        </a:lnTo>
                        <a:lnTo>
                          <a:pt x="783" y="467"/>
                        </a:lnTo>
                        <a:lnTo>
                          <a:pt x="760" y="464"/>
                        </a:lnTo>
                        <a:lnTo>
                          <a:pt x="779" y="438"/>
                        </a:lnTo>
                        <a:lnTo>
                          <a:pt x="797" y="421"/>
                        </a:lnTo>
                        <a:lnTo>
                          <a:pt x="832" y="396"/>
                        </a:lnTo>
                        <a:lnTo>
                          <a:pt x="864" y="380"/>
                        </a:lnTo>
                        <a:lnTo>
                          <a:pt x="885" y="377"/>
                        </a:lnTo>
                        <a:lnTo>
                          <a:pt x="896" y="363"/>
                        </a:lnTo>
                        <a:lnTo>
                          <a:pt x="915" y="353"/>
                        </a:lnTo>
                        <a:lnTo>
                          <a:pt x="939" y="353"/>
                        </a:lnTo>
                        <a:lnTo>
                          <a:pt x="968" y="339"/>
                        </a:lnTo>
                        <a:lnTo>
                          <a:pt x="979" y="329"/>
                        </a:lnTo>
                        <a:lnTo>
                          <a:pt x="1006" y="311"/>
                        </a:lnTo>
                        <a:lnTo>
                          <a:pt x="1018" y="301"/>
                        </a:lnTo>
                        <a:lnTo>
                          <a:pt x="1030" y="308"/>
                        </a:lnTo>
                        <a:lnTo>
                          <a:pt x="1054" y="304"/>
                        </a:lnTo>
                        <a:lnTo>
                          <a:pt x="1095" y="290"/>
                        </a:lnTo>
                        <a:lnTo>
                          <a:pt x="1103" y="280"/>
                        </a:lnTo>
                        <a:lnTo>
                          <a:pt x="1100" y="269"/>
                        </a:lnTo>
                        <a:lnTo>
                          <a:pt x="1119" y="258"/>
                        </a:lnTo>
                        <a:lnTo>
                          <a:pt x="1125" y="248"/>
                        </a:lnTo>
                        <a:lnTo>
                          <a:pt x="1112" y="239"/>
                        </a:lnTo>
                        <a:lnTo>
                          <a:pt x="1092" y="236"/>
                        </a:lnTo>
                        <a:lnTo>
                          <a:pt x="1071" y="234"/>
                        </a:lnTo>
                        <a:lnTo>
                          <a:pt x="1054" y="256"/>
                        </a:lnTo>
                        <a:lnTo>
                          <a:pt x="1030" y="273"/>
                        </a:lnTo>
                        <a:lnTo>
                          <a:pt x="1003" y="288"/>
                        </a:lnTo>
                        <a:lnTo>
                          <a:pt x="998" y="274"/>
                        </a:lnTo>
                        <a:lnTo>
                          <a:pt x="1014" y="259"/>
                        </a:lnTo>
                        <a:lnTo>
                          <a:pt x="1006" y="246"/>
                        </a:lnTo>
                        <a:lnTo>
                          <a:pt x="973" y="262"/>
                        </a:lnTo>
                        <a:lnTo>
                          <a:pt x="989" y="241"/>
                        </a:lnTo>
                        <a:lnTo>
                          <a:pt x="989" y="241"/>
                        </a:lnTo>
                        <a:close/>
                        <a:moveTo>
                          <a:pt x="707" y="170"/>
                        </a:moveTo>
                        <a:lnTo>
                          <a:pt x="697" y="167"/>
                        </a:lnTo>
                        <a:lnTo>
                          <a:pt x="645" y="179"/>
                        </a:lnTo>
                        <a:lnTo>
                          <a:pt x="625" y="186"/>
                        </a:lnTo>
                        <a:lnTo>
                          <a:pt x="596" y="201"/>
                        </a:lnTo>
                        <a:lnTo>
                          <a:pt x="617" y="206"/>
                        </a:lnTo>
                        <a:lnTo>
                          <a:pt x="639" y="206"/>
                        </a:lnTo>
                        <a:lnTo>
                          <a:pt x="596" y="213"/>
                        </a:lnTo>
                        <a:lnTo>
                          <a:pt x="596" y="221"/>
                        </a:lnTo>
                        <a:lnTo>
                          <a:pt x="617" y="221"/>
                        </a:lnTo>
                        <a:lnTo>
                          <a:pt x="651" y="220"/>
                        </a:lnTo>
                        <a:lnTo>
                          <a:pt x="675" y="225"/>
                        </a:lnTo>
                        <a:lnTo>
                          <a:pt x="652" y="228"/>
                        </a:lnTo>
                        <a:lnTo>
                          <a:pt x="631" y="226"/>
                        </a:lnTo>
                        <a:lnTo>
                          <a:pt x="605" y="230"/>
                        </a:lnTo>
                        <a:lnTo>
                          <a:pt x="592" y="232"/>
                        </a:lnTo>
                        <a:lnTo>
                          <a:pt x="595" y="248"/>
                        </a:lnTo>
                        <a:lnTo>
                          <a:pt x="611" y="246"/>
                        </a:lnTo>
                        <a:lnTo>
                          <a:pt x="626" y="252"/>
                        </a:lnTo>
                        <a:lnTo>
                          <a:pt x="625" y="261"/>
                        </a:lnTo>
                        <a:lnTo>
                          <a:pt x="654" y="259"/>
                        </a:lnTo>
                        <a:lnTo>
                          <a:pt x="696" y="256"/>
                        </a:lnTo>
                        <a:lnTo>
                          <a:pt x="730" y="249"/>
                        </a:lnTo>
                        <a:lnTo>
                          <a:pt x="749" y="248"/>
                        </a:lnTo>
                        <a:lnTo>
                          <a:pt x="771" y="254"/>
                        </a:lnTo>
                        <a:lnTo>
                          <a:pt x="796" y="256"/>
                        </a:lnTo>
                        <a:lnTo>
                          <a:pt x="807" y="249"/>
                        </a:lnTo>
                        <a:lnTo>
                          <a:pt x="805" y="241"/>
                        </a:lnTo>
                        <a:lnTo>
                          <a:pt x="831" y="240"/>
                        </a:lnTo>
                        <a:lnTo>
                          <a:pt x="841" y="231"/>
                        </a:lnTo>
                        <a:lnTo>
                          <a:pt x="822" y="222"/>
                        </a:lnTo>
                        <a:lnTo>
                          <a:pt x="806" y="212"/>
                        </a:lnTo>
                        <a:lnTo>
                          <a:pt x="815" y="198"/>
                        </a:lnTo>
                        <a:lnTo>
                          <a:pt x="826" y="180"/>
                        </a:lnTo>
                        <a:lnTo>
                          <a:pt x="817" y="172"/>
                        </a:lnTo>
                        <a:lnTo>
                          <a:pt x="806" y="169"/>
                        </a:lnTo>
                        <a:lnTo>
                          <a:pt x="790" y="171"/>
                        </a:lnTo>
                        <a:lnTo>
                          <a:pt x="780" y="191"/>
                        </a:lnTo>
                        <a:lnTo>
                          <a:pt x="764" y="199"/>
                        </a:lnTo>
                        <a:lnTo>
                          <a:pt x="772" y="180"/>
                        </a:lnTo>
                        <a:lnTo>
                          <a:pt x="766" y="174"/>
                        </a:lnTo>
                        <a:lnTo>
                          <a:pt x="738" y="184"/>
                        </a:lnTo>
                        <a:lnTo>
                          <a:pt x="729" y="174"/>
                        </a:lnTo>
                        <a:lnTo>
                          <a:pt x="689" y="180"/>
                        </a:lnTo>
                        <a:lnTo>
                          <a:pt x="707" y="170"/>
                        </a:lnTo>
                        <a:lnTo>
                          <a:pt x="707" y="170"/>
                        </a:lnTo>
                        <a:close/>
                        <a:moveTo>
                          <a:pt x="854" y="165"/>
                        </a:moveTo>
                        <a:lnTo>
                          <a:pt x="847" y="161"/>
                        </a:lnTo>
                        <a:lnTo>
                          <a:pt x="827" y="162"/>
                        </a:lnTo>
                        <a:lnTo>
                          <a:pt x="819" y="165"/>
                        </a:lnTo>
                        <a:lnTo>
                          <a:pt x="828" y="178"/>
                        </a:lnTo>
                        <a:lnTo>
                          <a:pt x="854" y="165"/>
                        </a:lnTo>
                        <a:close/>
                        <a:moveTo>
                          <a:pt x="1255" y="171"/>
                        </a:moveTo>
                        <a:lnTo>
                          <a:pt x="1239" y="161"/>
                        </a:lnTo>
                        <a:lnTo>
                          <a:pt x="1208" y="159"/>
                        </a:lnTo>
                        <a:lnTo>
                          <a:pt x="1200" y="160"/>
                        </a:lnTo>
                        <a:lnTo>
                          <a:pt x="1194" y="167"/>
                        </a:lnTo>
                        <a:lnTo>
                          <a:pt x="1201" y="177"/>
                        </a:lnTo>
                        <a:lnTo>
                          <a:pt x="1205" y="178"/>
                        </a:lnTo>
                        <a:lnTo>
                          <a:pt x="1223" y="176"/>
                        </a:lnTo>
                        <a:lnTo>
                          <a:pt x="1237" y="176"/>
                        </a:lnTo>
                        <a:lnTo>
                          <a:pt x="1253" y="176"/>
                        </a:lnTo>
                        <a:lnTo>
                          <a:pt x="1255" y="171"/>
                        </a:lnTo>
                        <a:lnTo>
                          <a:pt x="1255" y="171"/>
                        </a:lnTo>
                        <a:close/>
                        <a:moveTo>
                          <a:pt x="1109" y="170"/>
                        </a:moveTo>
                        <a:lnTo>
                          <a:pt x="1130" y="158"/>
                        </a:lnTo>
                        <a:lnTo>
                          <a:pt x="1088" y="163"/>
                        </a:lnTo>
                        <a:lnTo>
                          <a:pt x="1067" y="170"/>
                        </a:lnTo>
                        <a:lnTo>
                          <a:pt x="1040" y="188"/>
                        </a:lnTo>
                        <a:lnTo>
                          <a:pt x="1027" y="208"/>
                        </a:lnTo>
                        <a:lnTo>
                          <a:pt x="1048" y="208"/>
                        </a:lnTo>
                        <a:lnTo>
                          <a:pt x="1026" y="216"/>
                        </a:lnTo>
                        <a:lnTo>
                          <a:pt x="1032" y="224"/>
                        </a:lnTo>
                        <a:lnTo>
                          <a:pt x="1054" y="226"/>
                        </a:lnTo>
                        <a:lnTo>
                          <a:pt x="1082" y="232"/>
                        </a:lnTo>
                        <a:lnTo>
                          <a:pt x="1133" y="237"/>
                        </a:lnTo>
                        <a:lnTo>
                          <a:pt x="1163" y="234"/>
                        </a:lnTo>
                        <a:lnTo>
                          <a:pt x="1175" y="228"/>
                        </a:lnTo>
                        <a:lnTo>
                          <a:pt x="1182" y="235"/>
                        </a:lnTo>
                        <a:lnTo>
                          <a:pt x="1194" y="236"/>
                        </a:lnTo>
                        <a:lnTo>
                          <a:pt x="1202" y="249"/>
                        </a:lnTo>
                        <a:lnTo>
                          <a:pt x="1189" y="254"/>
                        </a:lnTo>
                        <a:lnTo>
                          <a:pt x="1215" y="260"/>
                        </a:lnTo>
                        <a:lnTo>
                          <a:pt x="1233" y="270"/>
                        </a:lnTo>
                        <a:lnTo>
                          <a:pt x="1235" y="277"/>
                        </a:lnTo>
                        <a:lnTo>
                          <a:pt x="1233" y="286"/>
                        </a:lnTo>
                        <a:lnTo>
                          <a:pt x="1201" y="307"/>
                        </a:lnTo>
                        <a:lnTo>
                          <a:pt x="1189" y="316"/>
                        </a:lnTo>
                        <a:lnTo>
                          <a:pt x="1190" y="324"/>
                        </a:lnTo>
                        <a:lnTo>
                          <a:pt x="1155" y="326"/>
                        </a:lnTo>
                        <a:lnTo>
                          <a:pt x="1125" y="327"/>
                        </a:lnTo>
                        <a:lnTo>
                          <a:pt x="1105" y="342"/>
                        </a:lnTo>
                        <a:lnTo>
                          <a:pt x="1114" y="350"/>
                        </a:lnTo>
                        <a:lnTo>
                          <a:pt x="1163" y="346"/>
                        </a:lnTo>
                        <a:lnTo>
                          <a:pt x="1166" y="340"/>
                        </a:lnTo>
                        <a:lnTo>
                          <a:pt x="1183" y="351"/>
                        </a:lnTo>
                        <a:lnTo>
                          <a:pt x="1201" y="361"/>
                        </a:lnTo>
                        <a:lnTo>
                          <a:pt x="1192" y="367"/>
                        </a:lnTo>
                        <a:lnTo>
                          <a:pt x="1207" y="378"/>
                        </a:lnTo>
                        <a:lnTo>
                          <a:pt x="1235" y="390"/>
                        </a:lnTo>
                        <a:lnTo>
                          <a:pt x="1275" y="398"/>
                        </a:lnTo>
                        <a:lnTo>
                          <a:pt x="1276" y="391"/>
                        </a:lnTo>
                        <a:lnTo>
                          <a:pt x="1265" y="378"/>
                        </a:lnTo>
                        <a:lnTo>
                          <a:pt x="1252" y="360"/>
                        </a:lnTo>
                        <a:lnTo>
                          <a:pt x="1284" y="377"/>
                        </a:lnTo>
                        <a:lnTo>
                          <a:pt x="1302" y="382"/>
                        </a:lnTo>
                        <a:lnTo>
                          <a:pt x="1315" y="367"/>
                        </a:lnTo>
                        <a:lnTo>
                          <a:pt x="1315" y="346"/>
                        </a:lnTo>
                        <a:lnTo>
                          <a:pt x="1311" y="340"/>
                        </a:lnTo>
                        <a:lnTo>
                          <a:pt x="1294" y="331"/>
                        </a:lnTo>
                        <a:lnTo>
                          <a:pt x="1285" y="319"/>
                        </a:lnTo>
                        <a:lnTo>
                          <a:pt x="1293" y="307"/>
                        </a:lnTo>
                        <a:lnTo>
                          <a:pt x="1315" y="305"/>
                        </a:lnTo>
                        <a:lnTo>
                          <a:pt x="1329" y="325"/>
                        </a:lnTo>
                        <a:lnTo>
                          <a:pt x="1344" y="334"/>
                        </a:lnTo>
                        <a:lnTo>
                          <a:pt x="1384" y="310"/>
                        </a:lnTo>
                        <a:lnTo>
                          <a:pt x="1396" y="295"/>
                        </a:lnTo>
                        <a:lnTo>
                          <a:pt x="1373" y="294"/>
                        </a:lnTo>
                        <a:lnTo>
                          <a:pt x="1361" y="275"/>
                        </a:lnTo>
                        <a:lnTo>
                          <a:pt x="1338" y="270"/>
                        </a:lnTo>
                        <a:lnTo>
                          <a:pt x="1309" y="257"/>
                        </a:lnTo>
                        <a:lnTo>
                          <a:pt x="1343" y="248"/>
                        </a:lnTo>
                        <a:lnTo>
                          <a:pt x="1340" y="229"/>
                        </a:lnTo>
                        <a:lnTo>
                          <a:pt x="1332" y="221"/>
                        </a:lnTo>
                        <a:lnTo>
                          <a:pt x="1301" y="213"/>
                        </a:lnTo>
                        <a:lnTo>
                          <a:pt x="1294" y="201"/>
                        </a:lnTo>
                        <a:lnTo>
                          <a:pt x="1264" y="206"/>
                        </a:lnTo>
                        <a:lnTo>
                          <a:pt x="1267" y="197"/>
                        </a:lnTo>
                        <a:lnTo>
                          <a:pt x="1254" y="187"/>
                        </a:lnTo>
                        <a:lnTo>
                          <a:pt x="1229" y="178"/>
                        </a:lnTo>
                        <a:lnTo>
                          <a:pt x="1209" y="185"/>
                        </a:lnTo>
                        <a:lnTo>
                          <a:pt x="1176" y="191"/>
                        </a:lnTo>
                        <a:lnTo>
                          <a:pt x="1188" y="179"/>
                        </a:lnTo>
                        <a:lnTo>
                          <a:pt x="1180" y="159"/>
                        </a:lnTo>
                        <a:lnTo>
                          <a:pt x="1136" y="167"/>
                        </a:lnTo>
                        <a:lnTo>
                          <a:pt x="1110" y="182"/>
                        </a:lnTo>
                        <a:lnTo>
                          <a:pt x="1109" y="170"/>
                        </a:lnTo>
                        <a:lnTo>
                          <a:pt x="1109" y="170"/>
                        </a:lnTo>
                        <a:close/>
                        <a:moveTo>
                          <a:pt x="922" y="157"/>
                        </a:moveTo>
                        <a:lnTo>
                          <a:pt x="895" y="167"/>
                        </a:lnTo>
                        <a:lnTo>
                          <a:pt x="899" y="179"/>
                        </a:lnTo>
                        <a:lnTo>
                          <a:pt x="871" y="176"/>
                        </a:lnTo>
                        <a:lnTo>
                          <a:pt x="865" y="183"/>
                        </a:lnTo>
                        <a:lnTo>
                          <a:pt x="886" y="198"/>
                        </a:lnTo>
                        <a:lnTo>
                          <a:pt x="889" y="205"/>
                        </a:lnTo>
                        <a:lnTo>
                          <a:pt x="902" y="207"/>
                        </a:lnTo>
                        <a:lnTo>
                          <a:pt x="934" y="199"/>
                        </a:lnTo>
                        <a:lnTo>
                          <a:pt x="953" y="182"/>
                        </a:lnTo>
                        <a:lnTo>
                          <a:pt x="939" y="173"/>
                        </a:lnTo>
                        <a:lnTo>
                          <a:pt x="961" y="165"/>
                        </a:lnTo>
                        <a:lnTo>
                          <a:pt x="963" y="159"/>
                        </a:lnTo>
                        <a:lnTo>
                          <a:pt x="935" y="161"/>
                        </a:lnTo>
                        <a:lnTo>
                          <a:pt x="922" y="157"/>
                        </a:lnTo>
                        <a:lnTo>
                          <a:pt x="922" y="157"/>
                        </a:lnTo>
                        <a:close/>
                        <a:moveTo>
                          <a:pt x="1005" y="178"/>
                        </a:moveTo>
                        <a:lnTo>
                          <a:pt x="1026" y="174"/>
                        </a:lnTo>
                        <a:lnTo>
                          <a:pt x="1063" y="157"/>
                        </a:lnTo>
                        <a:lnTo>
                          <a:pt x="1040" y="153"/>
                        </a:lnTo>
                        <a:lnTo>
                          <a:pt x="1011" y="152"/>
                        </a:lnTo>
                        <a:lnTo>
                          <a:pt x="992" y="157"/>
                        </a:lnTo>
                        <a:lnTo>
                          <a:pt x="976" y="165"/>
                        </a:lnTo>
                        <a:lnTo>
                          <a:pt x="967" y="174"/>
                        </a:lnTo>
                        <a:lnTo>
                          <a:pt x="960" y="191"/>
                        </a:lnTo>
                        <a:lnTo>
                          <a:pt x="976" y="192"/>
                        </a:lnTo>
                        <a:lnTo>
                          <a:pt x="1005" y="178"/>
                        </a:lnTo>
                        <a:close/>
                        <a:moveTo>
                          <a:pt x="576" y="204"/>
                        </a:moveTo>
                        <a:lnTo>
                          <a:pt x="587" y="196"/>
                        </a:lnTo>
                        <a:lnTo>
                          <a:pt x="620" y="183"/>
                        </a:lnTo>
                        <a:lnTo>
                          <a:pt x="672" y="169"/>
                        </a:lnTo>
                        <a:lnTo>
                          <a:pt x="696" y="164"/>
                        </a:lnTo>
                        <a:lnTo>
                          <a:pt x="689" y="156"/>
                        </a:lnTo>
                        <a:lnTo>
                          <a:pt x="683" y="151"/>
                        </a:lnTo>
                        <a:lnTo>
                          <a:pt x="647" y="150"/>
                        </a:lnTo>
                        <a:lnTo>
                          <a:pt x="632" y="146"/>
                        </a:lnTo>
                        <a:lnTo>
                          <a:pt x="580" y="149"/>
                        </a:lnTo>
                        <a:lnTo>
                          <a:pt x="579" y="160"/>
                        </a:lnTo>
                        <a:lnTo>
                          <a:pt x="550" y="172"/>
                        </a:lnTo>
                        <a:lnTo>
                          <a:pt x="523" y="187"/>
                        </a:lnTo>
                        <a:lnTo>
                          <a:pt x="506" y="195"/>
                        </a:lnTo>
                        <a:lnTo>
                          <a:pt x="529" y="205"/>
                        </a:lnTo>
                        <a:lnTo>
                          <a:pt x="527" y="213"/>
                        </a:lnTo>
                        <a:lnTo>
                          <a:pt x="576" y="204"/>
                        </a:lnTo>
                        <a:lnTo>
                          <a:pt x="576" y="204"/>
                        </a:lnTo>
                        <a:close/>
                        <a:moveTo>
                          <a:pt x="1040" y="136"/>
                        </a:moveTo>
                        <a:lnTo>
                          <a:pt x="1041" y="130"/>
                        </a:lnTo>
                        <a:lnTo>
                          <a:pt x="1036" y="124"/>
                        </a:lnTo>
                        <a:lnTo>
                          <a:pt x="1011" y="128"/>
                        </a:lnTo>
                        <a:lnTo>
                          <a:pt x="994" y="137"/>
                        </a:lnTo>
                        <a:lnTo>
                          <a:pt x="1006" y="142"/>
                        </a:lnTo>
                        <a:lnTo>
                          <a:pt x="1025" y="143"/>
                        </a:lnTo>
                        <a:lnTo>
                          <a:pt x="1040" y="136"/>
                        </a:lnTo>
                        <a:lnTo>
                          <a:pt x="1040" y="136"/>
                        </a:lnTo>
                        <a:close/>
                        <a:moveTo>
                          <a:pt x="1008" y="104"/>
                        </a:moveTo>
                        <a:lnTo>
                          <a:pt x="1003" y="107"/>
                        </a:lnTo>
                        <a:lnTo>
                          <a:pt x="985" y="105"/>
                        </a:lnTo>
                        <a:lnTo>
                          <a:pt x="957" y="112"/>
                        </a:lnTo>
                        <a:lnTo>
                          <a:pt x="943" y="111"/>
                        </a:lnTo>
                        <a:lnTo>
                          <a:pt x="927" y="126"/>
                        </a:lnTo>
                        <a:lnTo>
                          <a:pt x="952" y="124"/>
                        </a:lnTo>
                        <a:lnTo>
                          <a:pt x="939" y="135"/>
                        </a:lnTo>
                        <a:lnTo>
                          <a:pt x="951" y="138"/>
                        </a:lnTo>
                        <a:lnTo>
                          <a:pt x="976" y="136"/>
                        </a:lnTo>
                        <a:lnTo>
                          <a:pt x="997" y="122"/>
                        </a:lnTo>
                        <a:lnTo>
                          <a:pt x="1009" y="113"/>
                        </a:lnTo>
                        <a:lnTo>
                          <a:pt x="1008" y="104"/>
                        </a:lnTo>
                        <a:close/>
                        <a:moveTo>
                          <a:pt x="861" y="114"/>
                        </a:moveTo>
                        <a:lnTo>
                          <a:pt x="869" y="105"/>
                        </a:lnTo>
                        <a:lnTo>
                          <a:pt x="857" y="103"/>
                        </a:lnTo>
                        <a:lnTo>
                          <a:pt x="835" y="109"/>
                        </a:lnTo>
                        <a:lnTo>
                          <a:pt x="833" y="127"/>
                        </a:lnTo>
                        <a:lnTo>
                          <a:pt x="810" y="126"/>
                        </a:lnTo>
                        <a:lnTo>
                          <a:pt x="800" y="114"/>
                        </a:lnTo>
                        <a:lnTo>
                          <a:pt x="769" y="109"/>
                        </a:lnTo>
                        <a:lnTo>
                          <a:pt x="749" y="114"/>
                        </a:lnTo>
                        <a:lnTo>
                          <a:pt x="705" y="131"/>
                        </a:lnTo>
                        <a:lnTo>
                          <a:pt x="721" y="135"/>
                        </a:lnTo>
                        <a:lnTo>
                          <a:pt x="787" y="133"/>
                        </a:lnTo>
                        <a:lnTo>
                          <a:pt x="747" y="141"/>
                        </a:lnTo>
                        <a:lnTo>
                          <a:pt x="742" y="147"/>
                        </a:lnTo>
                        <a:lnTo>
                          <a:pt x="764" y="146"/>
                        </a:lnTo>
                        <a:lnTo>
                          <a:pt x="810" y="139"/>
                        </a:lnTo>
                        <a:lnTo>
                          <a:pt x="861" y="135"/>
                        </a:lnTo>
                        <a:lnTo>
                          <a:pt x="880" y="127"/>
                        </a:lnTo>
                        <a:lnTo>
                          <a:pt x="889" y="118"/>
                        </a:lnTo>
                        <a:lnTo>
                          <a:pt x="875" y="117"/>
                        </a:lnTo>
                        <a:lnTo>
                          <a:pt x="859" y="120"/>
                        </a:lnTo>
                        <a:lnTo>
                          <a:pt x="861" y="114"/>
                        </a:lnTo>
                        <a:close/>
                        <a:moveTo>
                          <a:pt x="1068" y="98"/>
                        </a:moveTo>
                        <a:lnTo>
                          <a:pt x="1041" y="96"/>
                        </a:lnTo>
                        <a:lnTo>
                          <a:pt x="1027" y="103"/>
                        </a:lnTo>
                        <a:lnTo>
                          <a:pt x="1037" y="109"/>
                        </a:lnTo>
                        <a:lnTo>
                          <a:pt x="1063" y="112"/>
                        </a:lnTo>
                        <a:lnTo>
                          <a:pt x="1068" y="119"/>
                        </a:lnTo>
                        <a:lnTo>
                          <a:pt x="1060" y="128"/>
                        </a:lnTo>
                        <a:lnTo>
                          <a:pt x="1054" y="139"/>
                        </a:lnTo>
                        <a:lnTo>
                          <a:pt x="1086" y="144"/>
                        </a:lnTo>
                        <a:lnTo>
                          <a:pt x="1107" y="147"/>
                        </a:lnTo>
                        <a:lnTo>
                          <a:pt x="1137" y="146"/>
                        </a:lnTo>
                        <a:lnTo>
                          <a:pt x="1180" y="143"/>
                        </a:lnTo>
                        <a:lnTo>
                          <a:pt x="1195" y="146"/>
                        </a:lnTo>
                        <a:lnTo>
                          <a:pt x="1221" y="142"/>
                        </a:lnTo>
                        <a:lnTo>
                          <a:pt x="1234" y="137"/>
                        </a:lnTo>
                        <a:lnTo>
                          <a:pt x="1237" y="129"/>
                        </a:lnTo>
                        <a:lnTo>
                          <a:pt x="1229" y="122"/>
                        </a:lnTo>
                        <a:lnTo>
                          <a:pt x="1208" y="121"/>
                        </a:lnTo>
                        <a:lnTo>
                          <a:pt x="1178" y="123"/>
                        </a:lnTo>
                        <a:lnTo>
                          <a:pt x="1152" y="127"/>
                        </a:lnTo>
                        <a:lnTo>
                          <a:pt x="1132" y="126"/>
                        </a:lnTo>
                        <a:lnTo>
                          <a:pt x="1114" y="124"/>
                        </a:lnTo>
                        <a:lnTo>
                          <a:pt x="1110" y="120"/>
                        </a:lnTo>
                        <a:lnTo>
                          <a:pt x="1098" y="116"/>
                        </a:lnTo>
                        <a:lnTo>
                          <a:pt x="1109" y="109"/>
                        </a:lnTo>
                        <a:lnTo>
                          <a:pt x="1104" y="103"/>
                        </a:lnTo>
                        <a:lnTo>
                          <a:pt x="1076" y="103"/>
                        </a:lnTo>
                        <a:lnTo>
                          <a:pt x="1068" y="98"/>
                        </a:lnTo>
                        <a:lnTo>
                          <a:pt x="1068" y="98"/>
                        </a:lnTo>
                        <a:close/>
                        <a:moveTo>
                          <a:pt x="787" y="87"/>
                        </a:moveTo>
                        <a:lnTo>
                          <a:pt x="765" y="90"/>
                        </a:lnTo>
                        <a:lnTo>
                          <a:pt x="744" y="90"/>
                        </a:lnTo>
                        <a:lnTo>
                          <a:pt x="700" y="101"/>
                        </a:lnTo>
                        <a:lnTo>
                          <a:pt x="656" y="115"/>
                        </a:lnTo>
                        <a:lnTo>
                          <a:pt x="656" y="115"/>
                        </a:lnTo>
                        <a:lnTo>
                          <a:pt x="670" y="119"/>
                        </a:lnTo>
                        <a:lnTo>
                          <a:pt x="696" y="116"/>
                        </a:lnTo>
                        <a:lnTo>
                          <a:pt x="732" y="109"/>
                        </a:lnTo>
                        <a:lnTo>
                          <a:pt x="746" y="107"/>
                        </a:lnTo>
                        <a:lnTo>
                          <a:pt x="766" y="101"/>
                        </a:lnTo>
                        <a:lnTo>
                          <a:pt x="787" y="87"/>
                        </a:lnTo>
                        <a:close/>
                        <a:moveTo>
                          <a:pt x="1088" y="90"/>
                        </a:moveTo>
                        <a:lnTo>
                          <a:pt x="1092" y="88"/>
                        </a:lnTo>
                        <a:lnTo>
                          <a:pt x="1086" y="85"/>
                        </a:lnTo>
                        <a:lnTo>
                          <a:pt x="1059" y="85"/>
                        </a:lnTo>
                        <a:lnTo>
                          <a:pt x="1057" y="89"/>
                        </a:lnTo>
                        <a:lnTo>
                          <a:pt x="1082" y="90"/>
                        </a:lnTo>
                        <a:lnTo>
                          <a:pt x="1088" y="90"/>
                        </a:lnTo>
                        <a:lnTo>
                          <a:pt x="1088" y="90"/>
                        </a:lnTo>
                        <a:close/>
                        <a:moveTo>
                          <a:pt x="871" y="86"/>
                        </a:moveTo>
                        <a:lnTo>
                          <a:pt x="882" y="82"/>
                        </a:lnTo>
                        <a:lnTo>
                          <a:pt x="867" y="79"/>
                        </a:lnTo>
                        <a:lnTo>
                          <a:pt x="844" y="81"/>
                        </a:lnTo>
                        <a:lnTo>
                          <a:pt x="826" y="86"/>
                        </a:lnTo>
                        <a:lnTo>
                          <a:pt x="838" y="92"/>
                        </a:lnTo>
                        <a:lnTo>
                          <a:pt x="871" y="86"/>
                        </a:lnTo>
                        <a:close/>
                        <a:moveTo>
                          <a:pt x="899" y="72"/>
                        </a:moveTo>
                        <a:lnTo>
                          <a:pt x="887" y="68"/>
                        </a:lnTo>
                        <a:lnTo>
                          <a:pt x="881" y="67"/>
                        </a:lnTo>
                        <a:lnTo>
                          <a:pt x="859" y="72"/>
                        </a:lnTo>
                        <a:lnTo>
                          <a:pt x="856" y="74"/>
                        </a:lnTo>
                        <a:lnTo>
                          <a:pt x="878" y="74"/>
                        </a:lnTo>
                        <a:lnTo>
                          <a:pt x="899" y="72"/>
                        </a:lnTo>
                        <a:close/>
                        <a:moveTo>
                          <a:pt x="1072" y="81"/>
                        </a:moveTo>
                        <a:lnTo>
                          <a:pt x="1083" y="74"/>
                        </a:lnTo>
                        <a:lnTo>
                          <a:pt x="1075" y="68"/>
                        </a:lnTo>
                        <a:lnTo>
                          <a:pt x="1068" y="67"/>
                        </a:lnTo>
                        <a:lnTo>
                          <a:pt x="1053" y="67"/>
                        </a:lnTo>
                        <a:lnTo>
                          <a:pt x="1044" y="73"/>
                        </a:lnTo>
                        <a:lnTo>
                          <a:pt x="1042" y="80"/>
                        </a:lnTo>
                        <a:lnTo>
                          <a:pt x="1048" y="85"/>
                        </a:lnTo>
                        <a:lnTo>
                          <a:pt x="1072" y="81"/>
                        </a:lnTo>
                        <a:lnTo>
                          <a:pt x="1072" y="81"/>
                        </a:lnTo>
                        <a:close/>
                        <a:moveTo>
                          <a:pt x="1022" y="76"/>
                        </a:moveTo>
                        <a:lnTo>
                          <a:pt x="1022" y="68"/>
                        </a:lnTo>
                        <a:lnTo>
                          <a:pt x="994" y="61"/>
                        </a:lnTo>
                        <a:lnTo>
                          <a:pt x="971" y="59"/>
                        </a:lnTo>
                        <a:lnTo>
                          <a:pt x="964" y="66"/>
                        </a:lnTo>
                        <a:lnTo>
                          <a:pt x="974" y="70"/>
                        </a:lnTo>
                        <a:lnTo>
                          <a:pt x="955" y="75"/>
                        </a:lnTo>
                        <a:lnTo>
                          <a:pt x="983" y="75"/>
                        </a:lnTo>
                        <a:lnTo>
                          <a:pt x="997" y="81"/>
                        </a:lnTo>
                        <a:lnTo>
                          <a:pt x="1017" y="83"/>
                        </a:lnTo>
                        <a:lnTo>
                          <a:pt x="1022" y="76"/>
                        </a:lnTo>
                        <a:close/>
                        <a:moveTo>
                          <a:pt x="1222" y="53"/>
                        </a:moveTo>
                        <a:lnTo>
                          <a:pt x="1224" y="43"/>
                        </a:lnTo>
                        <a:lnTo>
                          <a:pt x="1207" y="40"/>
                        </a:lnTo>
                        <a:lnTo>
                          <a:pt x="1189" y="36"/>
                        </a:lnTo>
                        <a:lnTo>
                          <a:pt x="1183" y="29"/>
                        </a:lnTo>
                        <a:lnTo>
                          <a:pt x="1152" y="29"/>
                        </a:lnTo>
                        <a:lnTo>
                          <a:pt x="1153" y="32"/>
                        </a:lnTo>
                        <a:lnTo>
                          <a:pt x="1139" y="33"/>
                        </a:lnTo>
                        <a:lnTo>
                          <a:pt x="1124" y="38"/>
                        </a:lnTo>
                        <a:lnTo>
                          <a:pt x="1106" y="45"/>
                        </a:lnTo>
                        <a:lnTo>
                          <a:pt x="1104" y="53"/>
                        </a:lnTo>
                        <a:lnTo>
                          <a:pt x="1111" y="58"/>
                        </a:lnTo>
                        <a:lnTo>
                          <a:pt x="1136" y="58"/>
                        </a:lnTo>
                        <a:lnTo>
                          <a:pt x="1120" y="62"/>
                        </a:lnTo>
                        <a:lnTo>
                          <a:pt x="1112" y="69"/>
                        </a:lnTo>
                        <a:lnTo>
                          <a:pt x="1118" y="75"/>
                        </a:lnTo>
                        <a:lnTo>
                          <a:pt x="1143" y="78"/>
                        </a:lnTo>
                        <a:lnTo>
                          <a:pt x="1168" y="76"/>
                        </a:lnTo>
                        <a:lnTo>
                          <a:pt x="1208" y="64"/>
                        </a:lnTo>
                        <a:lnTo>
                          <a:pt x="1232" y="58"/>
                        </a:lnTo>
                        <a:lnTo>
                          <a:pt x="1222" y="53"/>
                        </a:lnTo>
                        <a:close/>
                        <a:moveTo>
                          <a:pt x="1515" y="1"/>
                        </a:moveTo>
                        <a:lnTo>
                          <a:pt x="1489" y="1"/>
                        </a:lnTo>
                        <a:lnTo>
                          <a:pt x="1463" y="0"/>
                        </a:lnTo>
                        <a:lnTo>
                          <a:pt x="1425" y="2"/>
                        </a:lnTo>
                        <a:lnTo>
                          <a:pt x="1420" y="1"/>
                        </a:lnTo>
                        <a:lnTo>
                          <a:pt x="1381" y="1"/>
                        </a:lnTo>
                        <a:lnTo>
                          <a:pt x="1358" y="2"/>
                        </a:lnTo>
                        <a:lnTo>
                          <a:pt x="1338" y="5"/>
                        </a:lnTo>
                        <a:lnTo>
                          <a:pt x="1320" y="13"/>
                        </a:lnTo>
                        <a:lnTo>
                          <a:pt x="1311" y="9"/>
                        </a:lnTo>
                        <a:lnTo>
                          <a:pt x="1296" y="8"/>
                        </a:lnTo>
                        <a:lnTo>
                          <a:pt x="1272" y="14"/>
                        </a:lnTo>
                        <a:lnTo>
                          <a:pt x="1244" y="15"/>
                        </a:lnTo>
                        <a:lnTo>
                          <a:pt x="1229" y="15"/>
                        </a:lnTo>
                        <a:lnTo>
                          <a:pt x="1207" y="19"/>
                        </a:lnTo>
                        <a:lnTo>
                          <a:pt x="1202" y="24"/>
                        </a:lnTo>
                        <a:lnTo>
                          <a:pt x="1211" y="29"/>
                        </a:lnTo>
                        <a:lnTo>
                          <a:pt x="1214" y="34"/>
                        </a:lnTo>
                        <a:lnTo>
                          <a:pt x="1231" y="40"/>
                        </a:lnTo>
                        <a:lnTo>
                          <a:pt x="1278" y="39"/>
                        </a:lnTo>
                        <a:lnTo>
                          <a:pt x="1304" y="41"/>
                        </a:lnTo>
                        <a:lnTo>
                          <a:pt x="1278" y="46"/>
                        </a:lnTo>
                        <a:lnTo>
                          <a:pt x="1269" y="44"/>
                        </a:lnTo>
                        <a:lnTo>
                          <a:pt x="1235" y="43"/>
                        </a:lnTo>
                        <a:lnTo>
                          <a:pt x="1230" y="52"/>
                        </a:lnTo>
                        <a:lnTo>
                          <a:pt x="1241" y="58"/>
                        </a:lnTo>
                        <a:lnTo>
                          <a:pt x="1231" y="64"/>
                        </a:lnTo>
                        <a:lnTo>
                          <a:pt x="1203" y="69"/>
                        </a:lnTo>
                        <a:lnTo>
                          <a:pt x="1184" y="75"/>
                        </a:lnTo>
                        <a:lnTo>
                          <a:pt x="1203" y="78"/>
                        </a:lnTo>
                        <a:lnTo>
                          <a:pt x="1208" y="89"/>
                        </a:lnTo>
                        <a:lnTo>
                          <a:pt x="1180" y="82"/>
                        </a:lnTo>
                        <a:lnTo>
                          <a:pt x="1171" y="83"/>
                        </a:lnTo>
                        <a:lnTo>
                          <a:pt x="1164" y="96"/>
                        </a:lnTo>
                        <a:lnTo>
                          <a:pt x="1134" y="100"/>
                        </a:lnTo>
                        <a:lnTo>
                          <a:pt x="1126" y="109"/>
                        </a:lnTo>
                        <a:lnTo>
                          <a:pt x="1152" y="110"/>
                        </a:lnTo>
                        <a:lnTo>
                          <a:pt x="1170" y="112"/>
                        </a:lnTo>
                        <a:lnTo>
                          <a:pt x="1214" y="109"/>
                        </a:lnTo>
                        <a:lnTo>
                          <a:pt x="1245" y="114"/>
                        </a:lnTo>
                        <a:lnTo>
                          <a:pt x="1293" y="103"/>
                        </a:lnTo>
                        <a:lnTo>
                          <a:pt x="1296" y="99"/>
                        </a:lnTo>
                        <a:lnTo>
                          <a:pt x="1272" y="100"/>
                        </a:lnTo>
                        <a:lnTo>
                          <a:pt x="1274" y="96"/>
                        </a:lnTo>
                        <a:lnTo>
                          <a:pt x="1298" y="90"/>
                        </a:lnTo>
                        <a:lnTo>
                          <a:pt x="1311" y="83"/>
                        </a:lnTo>
                        <a:lnTo>
                          <a:pt x="1337" y="78"/>
                        </a:lnTo>
                        <a:lnTo>
                          <a:pt x="1356" y="72"/>
                        </a:lnTo>
                        <a:lnTo>
                          <a:pt x="1352" y="64"/>
                        </a:lnTo>
                        <a:lnTo>
                          <a:pt x="1365" y="61"/>
                        </a:lnTo>
                        <a:lnTo>
                          <a:pt x="1349" y="58"/>
                        </a:lnTo>
                        <a:lnTo>
                          <a:pt x="1391" y="58"/>
                        </a:lnTo>
                        <a:lnTo>
                          <a:pt x="1403" y="54"/>
                        </a:lnTo>
                        <a:lnTo>
                          <a:pt x="1432" y="51"/>
                        </a:lnTo>
                        <a:lnTo>
                          <a:pt x="1466" y="38"/>
                        </a:lnTo>
                        <a:lnTo>
                          <a:pt x="1492" y="34"/>
                        </a:lnTo>
                        <a:lnTo>
                          <a:pt x="1531" y="25"/>
                        </a:lnTo>
                        <a:lnTo>
                          <a:pt x="1503" y="25"/>
                        </a:lnTo>
                        <a:lnTo>
                          <a:pt x="1518" y="21"/>
                        </a:lnTo>
                        <a:lnTo>
                          <a:pt x="1551" y="18"/>
                        </a:lnTo>
                        <a:lnTo>
                          <a:pt x="1588" y="12"/>
                        </a:lnTo>
                        <a:lnTo>
                          <a:pt x="1591" y="8"/>
                        </a:lnTo>
                        <a:lnTo>
                          <a:pt x="1572" y="4"/>
                        </a:lnTo>
                        <a:lnTo>
                          <a:pt x="1546" y="2"/>
                        </a:lnTo>
                        <a:lnTo>
                          <a:pt x="1515" y="1"/>
                        </a:lnTo>
                        <a:lnTo>
                          <a:pt x="1515" y="1"/>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4" name="Chile">
                    <a:extLst>
                      <a:ext uri="{FF2B5EF4-FFF2-40B4-BE49-F238E27FC236}">
                        <a16:creationId xmlns:a16="http://schemas.microsoft.com/office/drawing/2014/main" id="{44C1DAAB-DC1D-47A0-825A-F218F0BD597B}"/>
                      </a:ext>
                    </a:extLst>
                  </p:cNvPr>
                  <p:cNvSpPr>
                    <a:spLocks noEditPoints="1"/>
                  </p:cNvSpPr>
                  <p:nvPr/>
                </p:nvSpPr>
                <p:spPr bwMode="auto">
                  <a:xfrm>
                    <a:off x="2718227" y="5201999"/>
                    <a:ext cx="394878" cy="1253495"/>
                  </a:xfrm>
                  <a:custGeom>
                    <a:avLst/>
                    <a:gdLst>
                      <a:gd name="T0" fmla="*/ 216 w 281"/>
                      <a:gd name="T1" fmla="*/ 823 h 892"/>
                      <a:gd name="T2" fmla="*/ 203 w 281"/>
                      <a:gd name="T3" fmla="*/ 847 h 892"/>
                      <a:gd name="T4" fmla="*/ 173 w 281"/>
                      <a:gd name="T5" fmla="*/ 850 h 892"/>
                      <a:gd name="T6" fmla="*/ 123 w 281"/>
                      <a:gd name="T7" fmla="*/ 831 h 892"/>
                      <a:gd name="T8" fmla="*/ 183 w 281"/>
                      <a:gd name="T9" fmla="*/ 868 h 892"/>
                      <a:gd name="T10" fmla="*/ 231 w 281"/>
                      <a:gd name="T11" fmla="*/ 884 h 892"/>
                      <a:gd name="T12" fmla="*/ 258 w 281"/>
                      <a:gd name="T13" fmla="*/ 892 h 892"/>
                      <a:gd name="T14" fmla="*/ 279 w 281"/>
                      <a:gd name="T15" fmla="*/ 886 h 892"/>
                      <a:gd name="T16" fmla="*/ 270 w 281"/>
                      <a:gd name="T17" fmla="*/ 876 h 892"/>
                      <a:gd name="T18" fmla="*/ 230 w 281"/>
                      <a:gd name="T19" fmla="*/ 826 h 892"/>
                      <a:gd name="T20" fmla="*/ 52 w 281"/>
                      <a:gd name="T21" fmla="*/ 93 h 892"/>
                      <a:gd name="T22" fmla="*/ 43 w 281"/>
                      <a:gd name="T23" fmla="*/ 43 h 892"/>
                      <a:gd name="T24" fmla="*/ 26 w 281"/>
                      <a:gd name="T25" fmla="*/ 16 h 892"/>
                      <a:gd name="T26" fmla="*/ 10 w 281"/>
                      <a:gd name="T27" fmla="*/ 12 h 892"/>
                      <a:gd name="T28" fmla="*/ 8 w 281"/>
                      <a:gd name="T29" fmla="*/ 52 h 892"/>
                      <a:gd name="T30" fmla="*/ 13 w 281"/>
                      <a:gd name="T31" fmla="*/ 143 h 892"/>
                      <a:gd name="T32" fmla="*/ 17 w 281"/>
                      <a:gd name="T33" fmla="*/ 239 h 892"/>
                      <a:gd name="T34" fmla="*/ 18 w 281"/>
                      <a:gd name="T35" fmla="*/ 297 h 892"/>
                      <a:gd name="T36" fmla="*/ 28 w 281"/>
                      <a:gd name="T37" fmla="*/ 353 h 892"/>
                      <a:gd name="T38" fmla="*/ 22 w 281"/>
                      <a:gd name="T39" fmla="*/ 425 h 892"/>
                      <a:gd name="T40" fmla="*/ 13 w 281"/>
                      <a:gd name="T41" fmla="*/ 466 h 892"/>
                      <a:gd name="T42" fmla="*/ 33 w 281"/>
                      <a:gd name="T43" fmla="*/ 517 h 892"/>
                      <a:gd name="T44" fmla="*/ 37 w 281"/>
                      <a:gd name="T45" fmla="*/ 576 h 892"/>
                      <a:gd name="T46" fmla="*/ 56 w 281"/>
                      <a:gd name="T47" fmla="*/ 612 h 892"/>
                      <a:gd name="T48" fmla="*/ 66 w 281"/>
                      <a:gd name="T49" fmla="*/ 590 h 892"/>
                      <a:gd name="T50" fmla="*/ 49 w 281"/>
                      <a:gd name="T51" fmla="*/ 629 h 892"/>
                      <a:gd name="T52" fmla="*/ 47 w 281"/>
                      <a:gd name="T53" fmla="*/ 688 h 892"/>
                      <a:gd name="T54" fmla="*/ 64 w 281"/>
                      <a:gd name="T55" fmla="*/ 712 h 892"/>
                      <a:gd name="T56" fmla="*/ 84 w 281"/>
                      <a:gd name="T57" fmla="*/ 775 h 892"/>
                      <a:gd name="T58" fmla="*/ 101 w 281"/>
                      <a:gd name="T59" fmla="*/ 803 h 892"/>
                      <a:gd name="T60" fmla="*/ 141 w 281"/>
                      <a:gd name="T61" fmla="*/ 831 h 892"/>
                      <a:gd name="T62" fmla="*/ 168 w 281"/>
                      <a:gd name="T63" fmla="*/ 846 h 892"/>
                      <a:gd name="T64" fmla="*/ 199 w 281"/>
                      <a:gd name="T65" fmla="*/ 853 h 892"/>
                      <a:gd name="T66" fmla="*/ 205 w 281"/>
                      <a:gd name="T67" fmla="*/ 823 h 892"/>
                      <a:gd name="T68" fmla="*/ 227 w 281"/>
                      <a:gd name="T69" fmla="*/ 818 h 892"/>
                      <a:gd name="T70" fmla="*/ 164 w 281"/>
                      <a:gd name="T71" fmla="*/ 812 h 892"/>
                      <a:gd name="T72" fmla="*/ 145 w 281"/>
                      <a:gd name="T73" fmla="*/ 781 h 892"/>
                      <a:gd name="T74" fmla="*/ 123 w 281"/>
                      <a:gd name="T75" fmla="*/ 775 h 892"/>
                      <a:gd name="T76" fmla="*/ 121 w 281"/>
                      <a:gd name="T77" fmla="*/ 739 h 892"/>
                      <a:gd name="T78" fmla="*/ 116 w 281"/>
                      <a:gd name="T79" fmla="*/ 713 h 892"/>
                      <a:gd name="T80" fmla="*/ 114 w 281"/>
                      <a:gd name="T81" fmla="*/ 663 h 892"/>
                      <a:gd name="T82" fmla="*/ 114 w 281"/>
                      <a:gd name="T83" fmla="*/ 645 h 892"/>
                      <a:gd name="T84" fmla="*/ 99 w 281"/>
                      <a:gd name="T85" fmla="*/ 631 h 892"/>
                      <a:gd name="T86" fmla="*/ 89 w 281"/>
                      <a:gd name="T87" fmla="*/ 613 h 892"/>
                      <a:gd name="T88" fmla="*/ 82 w 281"/>
                      <a:gd name="T89" fmla="*/ 582 h 892"/>
                      <a:gd name="T90" fmla="*/ 67 w 281"/>
                      <a:gd name="T91" fmla="*/ 530 h 892"/>
                      <a:gd name="T92" fmla="*/ 75 w 281"/>
                      <a:gd name="T93" fmla="*/ 499 h 892"/>
                      <a:gd name="T94" fmla="*/ 58 w 281"/>
                      <a:gd name="T95" fmla="*/ 453 h 892"/>
                      <a:gd name="T96" fmla="*/ 63 w 281"/>
                      <a:gd name="T97" fmla="*/ 418 h 892"/>
                      <a:gd name="T98" fmla="*/ 64 w 281"/>
                      <a:gd name="T99" fmla="*/ 372 h 892"/>
                      <a:gd name="T100" fmla="*/ 40 w 281"/>
                      <a:gd name="T101" fmla="*/ 327 h 892"/>
                      <a:gd name="T102" fmla="*/ 42 w 281"/>
                      <a:gd name="T103" fmla="*/ 280 h 892"/>
                      <a:gd name="T104" fmla="*/ 55 w 281"/>
                      <a:gd name="T105" fmla="*/ 236 h 892"/>
                      <a:gd name="T106" fmla="*/ 60 w 281"/>
                      <a:gd name="T107" fmla="*/ 212 h 892"/>
                      <a:gd name="T108" fmla="*/ 57 w 281"/>
                      <a:gd name="T109" fmla="*/ 165 h 892"/>
                      <a:gd name="T110" fmla="*/ 82 w 281"/>
                      <a:gd name="T111" fmla="*/ 129 h 892"/>
                      <a:gd name="T112" fmla="*/ 64 w 281"/>
                      <a:gd name="T113" fmla="*/ 126 h 892"/>
                      <a:gd name="T114" fmla="*/ 52 w 281"/>
                      <a:gd name="T115" fmla="*/ 93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1" h="892">
                        <a:moveTo>
                          <a:pt x="230" y="826"/>
                        </a:moveTo>
                        <a:lnTo>
                          <a:pt x="216" y="823"/>
                        </a:lnTo>
                        <a:lnTo>
                          <a:pt x="203" y="832"/>
                        </a:lnTo>
                        <a:lnTo>
                          <a:pt x="203" y="847"/>
                        </a:lnTo>
                        <a:lnTo>
                          <a:pt x="200" y="859"/>
                        </a:lnTo>
                        <a:lnTo>
                          <a:pt x="173" y="850"/>
                        </a:lnTo>
                        <a:lnTo>
                          <a:pt x="140" y="835"/>
                        </a:lnTo>
                        <a:lnTo>
                          <a:pt x="123" y="831"/>
                        </a:lnTo>
                        <a:lnTo>
                          <a:pt x="160" y="856"/>
                        </a:lnTo>
                        <a:lnTo>
                          <a:pt x="183" y="868"/>
                        </a:lnTo>
                        <a:lnTo>
                          <a:pt x="211" y="880"/>
                        </a:lnTo>
                        <a:lnTo>
                          <a:pt x="231" y="884"/>
                        </a:lnTo>
                        <a:lnTo>
                          <a:pt x="247" y="890"/>
                        </a:lnTo>
                        <a:lnTo>
                          <a:pt x="258" y="892"/>
                        </a:lnTo>
                        <a:lnTo>
                          <a:pt x="267" y="892"/>
                        </a:lnTo>
                        <a:lnTo>
                          <a:pt x="279" y="886"/>
                        </a:lnTo>
                        <a:lnTo>
                          <a:pt x="281" y="877"/>
                        </a:lnTo>
                        <a:lnTo>
                          <a:pt x="270" y="876"/>
                        </a:lnTo>
                        <a:lnTo>
                          <a:pt x="251" y="876"/>
                        </a:lnTo>
                        <a:lnTo>
                          <a:pt x="230" y="826"/>
                        </a:lnTo>
                        <a:lnTo>
                          <a:pt x="230" y="826"/>
                        </a:lnTo>
                        <a:close/>
                        <a:moveTo>
                          <a:pt x="52" y="93"/>
                        </a:moveTo>
                        <a:lnTo>
                          <a:pt x="39" y="66"/>
                        </a:lnTo>
                        <a:lnTo>
                          <a:pt x="43" y="43"/>
                        </a:lnTo>
                        <a:lnTo>
                          <a:pt x="31" y="33"/>
                        </a:lnTo>
                        <a:lnTo>
                          <a:pt x="26" y="16"/>
                        </a:lnTo>
                        <a:lnTo>
                          <a:pt x="15" y="0"/>
                        </a:lnTo>
                        <a:lnTo>
                          <a:pt x="10" y="12"/>
                        </a:lnTo>
                        <a:lnTo>
                          <a:pt x="0" y="18"/>
                        </a:lnTo>
                        <a:lnTo>
                          <a:pt x="8" y="52"/>
                        </a:lnTo>
                        <a:lnTo>
                          <a:pt x="14" y="90"/>
                        </a:lnTo>
                        <a:lnTo>
                          <a:pt x="13" y="143"/>
                        </a:lnTo>
                        <a:lnTo>
                          <a:pt x="13" y="193"/>
                        </a:lnTo>
                        <a:lnTo>
                          <a:pt x="17" y="239"/>
                        </a:lnTo>
                        <a:lnTo>
                          <a:pt x="9" y="268"/>
                        </a:lnTo>
                        <a:lnTo>
                          <a:pt x="18" y="297"/>
                        </a:lnTo>
                        <a:lnTo>
                          <a:pt x="16" y="317"/>
                        </a:lnTo>
                        <a:lnTo>
                          <a:pt x="28" y="353"/>
                        </a:lnTo>
                        <a:lnTo>
                          <a:pt x="27" y="388"/>
                        </a:lnTo>
                        <a:lnTo>
                          <a:pt x="22" y="425"/>
                        </a:lnTo>
                        <a:lnTo>
                          <a:pt x="20" y="465"/>
                        </a:lnTo>
                        <a:lnTo>
                          <a:pt x="13" y="466"/>
                        </a:lnTo>
                        <a:lnTo>
                          <a:pt x="21" y="493"/>
                        </a:lnTo>
                        <a:lnTo>
                          <a:pt x="33" y="517"/>
                        </a:lnTo>
                        <a:lnTo>
                          <a:pt x="30" y="533"/>
                        </a:lnTo>
                        <a:lnTo>
                          <a:pt x="37" y="576"/>
                        </a:lnTo>
                        <a:lnTo>
                          <a:pt x="43" y="608"/>
                        </a:lnTo>
                        <a:lnTo>
                          <a:pt x="56" y="612"/>
                        </a:lnTo>
                        <a:lnTo>
                          <a:pt x="51" y="583"/>
                        </a:lnTo>
                        <a:lnTo>
                          <a:pt x="66" y="590"/>
                        </a:lnTo>
                        <a:lnTo>
                          <a:pt x="73" y="636"/>
                        </a:lnTo>
                        <a:lnTo>
                          <a:pt x="49" y="629"/>
                        </a:lnTo>
                        <a:lnTo>
                          <a:pt x="57" y="667"/>
                        </a:lnTo>
                        <a:lnTo>
                          <a:pt x="47" y="688"/>
                        </a:lnTo>
                        <a:lnTo>
                          <a:pt x="77" y="694"/>
                        </a:lnTo>
                        <a:lnTo>
                          <a:pt x="64" y="712"/>
                        </a:lnTo>
                        <a:lnTo>
                          <a:pt x="65" y="734"/>
                        </a:lnTo>
                        <a:lnTo>
                          <a:pt x="84" y="775"/>
                        </a:lnTo>
                        <a:lnTo>
                          <a:pt x="100" y="790"/>
                        </a:lnTo>
                        <a:lnTo>
                          <a:pt x="101" y="803"/>
                        </a:lnTo>
                        <a:lnTo>
                          <a:pt x="113" y="818"/>
                        </a:lnTo>
                        <a:lnTo>
                          <a:pt x="141" y="831"/>
                        </a:lnTo>
                        <a:lnTo>
                          <a:pt x="141" y="831"/>
                        </a:lnTo>
                        <a:lnTo>
                          <a:pt x="168" y="846"/>
                        </a:lnTo>
                        <a:lnTo>
                          <a:pt x="191" y="853"/>
                        </a:lnTo>
                        <a:lnTo>
                          <a:pt x="199" y="853"/>
                        </a:lnTo>
                        <a:lnTo>
                          <a:pt x="192" y="832"/>
                        </a:lnTo>
                        <a:lnTo>
                          <a:pt x="205" y="823"/>
                        </a:lnTo>
                        <a:lnTo>
                          <a:pt x="211" y="818"/>
                        </a:lnTo>
                        <a:lnTo>
                          <a:pt x="227" y="818"/>
                        </a:lnTo>
                        <a:lnTo>
                          <a:pt x="209" y="815"/>
                        </a:lnTo>
                        <a:lnTo>
                          <a:pt x="164" y="812"/>
                        </a:lnTo>
                        <a:lnTo>
                          <a:pt x="151" y="798"/>
                        </a:lnTo>
                        <a:lnTo>
                          <a:pt x="145" y="781"/>
                        </a:lnTo>
                        <a:lnTo>
                          <a:pt x="132" y="782"/>
                        </a:lnTo>
                        <a:lnTo>
                          <a:pt x="123" y="775"/>
                        </a:lnTo>
                        <a:lnTo>
                          <a:pt x="112" y="749"/>
                        </a:lnTo>
                        <a:lnTo>
                          <a:pt x="121" y="739"/>
                        </a:lnTo>
                        <a:lnTo>
                          <a:pt x="122" y="725"/>
                        </a:lnTo>
                        <a:lnTo>
                          <a:pt x="116" y="713"/>
                        </a:lnTo>
                        <a:lnTo>
                          <a:pt x="118" y="693"/>
                        </a:lnTo>
                        <a:lnTo>
                          <a:pt x="114" y="663"/>
                        </a:lnTo>
                        <a:lnTo>
                          <a:pt x="107" y="649"/>
                        </a:lnTo>
                        <a:lnTo>
                          <a:pt x="114" y="645"/>
                        </a:lnTo>
                        <a:lnTo>
                          <a:pt x="109" y="636"/>
                        </a:lnTo>
                        <a:lnTo>
                          <a:pt x="99" y="631"/>
                        </a:lnTo>
                        <a:lnTo>
                          <a:pt x="102" y="621"/>
                        </a:lnTo>
                        <a:lnTo>
                          <a:pt x="89" y="613"/>
                        </a:lnTo>
                        <a:lnTo>
                          <a:pt x="76" y="586"/>
                        </a:lnTo>
                        <a:lnTo>
                          <a:pt x="82" y="582"/>
                        </a:lnTo>
                        <a:lnTo>
                          <a:pt x="70" y="553"/>
                        </a:lnTo>
                        <a:lnTo>
                          <a:pt x="67" y="530"/>
                        </a:lnTo>
                        <a:lnTo>
                          <a:pt x="66" y="509"/>
                        </a:lnTo>
                        <a:lnTo>
                          <a:pt x="75" y="499"/>
                        </a:lnTo>
                        <a:lnTo>
                          <a:pt x="63" y="476"/>
                        </a:lnTo>
                        <a:lnTo>
                          <a:pt x="58" y="453"/>
                        </a:lnTo>
                        <a:lnTo>
                          <a:pt x="69" y="438"/>
                        </a:lnTo>
                        <a:lnTo>
                          <a:pt x="63" y="418"/>
                        </a:lnTo>
                        <a:lnTo>
                          <a:pt x="69" y="395"/>
                        </a:lnTo>
                        <a:lnTo>
                          <a:pt x="64" y="372"/>
                        </a:lnTo>
                        <a:lnTo>
                          <a:pt x="59" y="368"/>
                        </a:lnTo>
                        <a:lnTo>
                          <a:pt x="40" y="327"/>
                        </a:lnTo>
                        <a:lnTo>
                          <a:pt x="48" y="303"/>
                        </a:lnTo>
                        <a:lnTo>
                          <a:pt x="42" y="280"/>
                        </a:lnTo>
                        <a:lnTo>
                          <a:pt x="45" y="258"/>
                        </a:lnTo>
                        <a:lnTo>
                          <a:pt x="55" y="236"/>
                        </a:lnTo>
                        <a:lnTo>
                          <a:pt x="67" y="221"/>
                        </a:lnTo>
                        <a:lnTo>
                          <a:pt x="60" y="212"/>
                        </a:lnTo>
                        <a:lnTo>
                          <a:pt x="62" y="204"/>
                        </a:lnTo>
                        <a:lnTo>
                          <a:pt x="57" y="165"/>
                        </a:lnTo>
                        <a:lnTo>
                          <a:pt x="77" y="153"/>
                        </a:lnTo>
                        <a:lnTo>
                          <a:pt x="82" y="129"/>
                        </a:lnTo>
                        <a:lnTo>
                          <a:pt x="78" y="122"/>
                        </a:lnTo>
                        <a:lnTo>
                          <a:pt x="64" y="126"/>
                        </a:lnTo>
                        <a:lnTo>
                          <a:pt x="52" y="93"/>
                        </a:lnTo>
                        <a:lnTo>
                          <a:pt x="52" y="93"/>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5" name="Colombia">
                    <a:extLst>
                      <a:ext uri="{FF2B5EF4-FFF2-40B4-BE49-F238E27FC236}">
                        <a16:creationId xmlns:a16="http://schemas.microsoft.com/office/drawing/2014/main" id="{A61BBC79-D75E-4545-AA67-7821FBCD5F18}"/>
                      </a:ext>
                    </a:extLst>
                  </p:cNvPr>
                  <p:cNvSpPr>
                    <a:spLocks/>
                  </p:cNvSpPr>
                  <p:nvPr/>
                </p:nvSpPr>
                <p:spPr bwMode="auto">
                  <a:xfrm>
                    <a:off x="2432959" y="4198641"/>
                    <a:ext cx="358342" cy="559295"/>
                  </a:xfrm>
                  <a:custGeom>
                    <a:avLst/>
                    <a:gdLst>
                      <a:gd name="T0" fmla="*/ 175 w 255"/>
                      <a:gd name="T1" fmla="*/ 8 h 398"/>
                      <a:gd name="T2" fmla="*/ 163 w 255"/>
                      <a:gd name="T3" fmla="*/ 0 h 398"/>
                      <a:gd name="T4" fmla="*/ 143 w 255"/>
                      <a:gd name="T5" fmla="*/ 17 h 398"/>
                      <a:gd name="T6" fmla="*/ 109 w 255"/>
                      <a:gd name="T7" fmla="*/ 27 h 398"/>
                      <a:gd name="T8" fmla="*/ 95 w 255"/>
                      <a:gd name="T9" fmla="*/ 32 h 398"/>
                      <a:gd name="T10" fmla="*/ 77 w 255"/>
                      <a:gd name="T11" fmla="*/ 64 h 398"/>
                      <a:gd name="T12" fmla="*/ 67 w 255"/>
                      <a:gd name="T13" fmla="*/ 74 h 398"/>
                      <a:gd name="T14" fmla="*/ 40 w 255"/>
                      <a:gd name="T15" fmla="*/ 90 h 398"/>
                      <a:gd name="T16" fmla="*/ 42 w 255"/>
                      <a:gd name="T17" fmla="*/ 108 h 398"/>
                      <a:gd name="T18" fmla="*/ 31 w 255"/>
                      <a:gd name="T19" fmla="*/ 112 h 398"/>
                      <a:gd name="T20" fmla="*/ 36 w 255"/>
                      <a:gd name="T21" fmla="*/ 137 h 398"/>
                      <a:gd name="T22" fmla="*/ 34 w 255"/>
                      <a:gd name="T23" fmla="*/ 163 h 398"/>
                      <a:gd name="T24" fmla="*/ 33 w 255"/>
                      <a:gd name="T25" fmla="*/ 199 h 398"/>
                      <a:gd name="T26" fmla="*/ 33 w 255"/>
                      <a:gd name="T27" fmla="*/ 217 h 398"/>
                      <a:gd name="T28" fmla="*/ 12 w 255"/>
                      <a:gd name="T29" fmla="*/ 234 h 398"/>
                      <a:gd name="T30" fmla="*/ 9 w 255"/>
                      <a:gd name="T31" fmla="*/ 254 h 398"/>
                      <a:gd name="T32" fmla="*/ 3 w 255"/>
                      <a:gd name="T33" fmla="*/ 264 h 398"/>
                      <a:gd name="T34" fmla="*/ 28 w 255"/>
                      <a:gd name="T35" fmla="*/ 277 h 398"/>
                      <a:gd name="T36" fmla="*/ 51 w 255"/>
                      <a:gd name="T37" fmla="*/ 290 h 398"/>
                      <a:gd name="T38" fmla="*/ 67 w 255"/>
                      <a:gd name="T39" fmla="*/ 293 h 398"/>
                      <a:gd name="T40" fmla="*/ 81 w 255"/>
                      <a:gd name="T41" fmla="*/ 297 h 398"/>
                      <a:gd name="T42" fmla="*/ 102 w 255"/>
                      <a:gd name="T43" fmla="*/ 320 h 398"/>
                      <a:gd name="T44" fmla="*/ 125 w 255"/>
                      <a:gd name="T45" fmla="*/ 351 h 398"/>
                      <a:gd name="T46" fmla="*/ 152 w 255"/>
                      <a:gd name="T47" fmla="*/ 348 h 398"/>
                      <a:gd name="T48" fmla="*/ 172 w 255"/>
                      <a:gd name="T49" fmla="*/ 350 h 398"/>
                      <a:gd name="T50" fmla="*/ 176 w 255"/>
                      <a:gd name="T51" fmla="*/ 385 h 398"/>
                      <a:gd name="T52" fmla="*/ 193 w 255"/>
                      <a:gd name="T53" fmla="*/ 398 h 398"/>
                      <a:gd name="T54" fmla="*/ 201 w 255"/>
                      <a:gd name="T55" fmla="*/ 322 h 398"/>
                      <a:gd name="T56" fmla="*/ 189 w 255"/>
                      <a:gd name="T57" fmla="*/ 300 h 398"/>
                      <a:gd name="T58" fmla="*/ 201 w 255"/>
                      <a:gd name="T59" fmla="*/ 279 h 398"/>
                      <a:gd name="T60" fmla="*/ 206 w 255"/>
                      <a:gd name="T61" fmla="*/ 273 h 398"/>
                      <a:gd name="T62" fmla="*/ 194 w 255"/>
                      <a:gd name="T63" fmla="*/ 255 h 398"/>
                      <a:gd name="T64" fmla="*/ 241 w 255"/>
                      <a:gd name="T65" fmla="*/ 248 h 398"/>
                      <a:gd name="T66" fmla="*/ 250 w 255"/>
                      <a:gd name="T67" fmla="*/ 269 h 398"/>
                      <a:gd name="T68" fmla="*/ 249 w 255"/>
                      <a:gd name="T69" fmla="*/ 242 h 398"/>
                      <a:gd name="T70" fmla="*/ 236 w 255"/>
                      <a:gd name="T71" fmla="*/ 229 h 398"/>
                      <a:gd name="T72" fmla="*/ 246 w 255"/>
                      <a:gd name="T73" fmla="*/ 211 h 398"/>
                      <a:gd name="T74" fmla="*/ 236 w 255"/>
                      <a:gd name="T75" fmla="*/ 189 h 398"/>
                      <a:gd name="T76" fmla="*/ 243 w 255"/>
                      <a:gd name="T77" fmla="*/ 164 h 398"/>
                      <a:gd name="T78" fmla="*/ 240 w 255"/>
                      <a:gd name="T79" fmla="*/ 147 h 398"/>
                      <a:gd name="T80" fmla="*/ 213 w 255"/>
                      <a:gd name="T81" fmla="*/ 149 h 398"/>
                      <a:gd name="T82" fmla="*/ 191 w 255"/>
                      <a:gd name="T83" fmla="*/ 131 h 398"/>
                      <a:gd name="T84" fmla="*/ 152 w 255"/>
                      <a:gd name="T85" fmla="*/ 130 h 398"/>
                      <a:gd name="T86" fmla="*/ 142 w 255"/>
                      <a:gd name="T87" fmla="*/ 120 h 398"/>
                      <a:gd name="T88" fmla="*/ 144 w 255"/>
                      <a:gd name="T89" fmla="*/ 106 h 398"/>
                      <a:gd name="T90" fmla="*/ 138 w 255"/>
                      <a:gd name="T91" fmla="*/ 91 h 398"/>
                      <a:gd name="T92" fmla="*/ 125 w 255"/>
                      <a:gd name="T93" fmla="*/ 79 h 398"/>
                      <a:gd name="T94" fmla="*/ 136 w 255"/>
                      <a:gd name="T95" fmla="*/ 48 h 398"/>
                      <a:gd name="T96" fmla="*/ 151 w 255"/>
                      <a:gd name="T97" fmla="*/ 32 h 398"/>
                      <a:gd name="T98" fmla="*/ 170 w 255"/>
                      <a:gd name="T99" fmla="*/ 16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98">
                        <a:moveTo>
                          <a:pt x="170" y="16"/>
                        </a:moveTo>
                        <a:lnTo>
                          <a:pt x="175" y="8"/>
                        </a:lnTo>
                        <a:lnTo>
                          <a:pt x="170" y="2"/>
                        </a:lnTo>
                        <a:lnTo>
                          <a:pt x="163" y="0"/>
                        </a:lnTo>
                        <a:lnTo>
                          <a:pt x="152" y="12"/>
                        </a:lnTo>
                        <a:lnTo>
                          <a:pt x="143" y="17"/>
                        </a:lnTo>
                        <a:lnTo>
                          <a:pt x="126" y="29"/>
                        </a:lnTo>
                        <a:lnTo>
                          <a:pt x="109" y="27"/>
                        </a:lnTo>
                        <a:lnTo>
                          <a:pt x="108" y="32"/>
                        </a:lnTo>
                        <a:lnTo>
                          <a:pt x="95" y="32"/>
                        </a:lnTo>
                        <a:lnTo>
                          <a:pt x="82" y="43"/>
                        </a:lnTo>
                        <a:lnTo>
                          <a:pt x="77" y="64"/>
                        </a:lnTo>
                        <a:lnTo>
                          <a:pt x="77" y="71"/>
                        </a:lnTo>
                        <a:lnTo>
                          <a:pt x="67" y="74"/>
                        </a:lnTo>
                        <a:lnTo>
                          <a:pt x="52" y="91"/>
                        </a:lnTo>
                        <a:lnTo>
                          <a:pt x="40" y="90"/>
                        </a:lnTo>
                        <a:lnTo>
                          <a:pt x="38" y="94"/>
                        </a:lnTo>
                        <a:lnTo>
                          <a:pt x="42" y="108"/>
                        </a:lnTo>
                        <a:lnTo>
                          <a:pt x="38" y="114"/>
                        </a:lnTo>
                        <a:lnTo>
                          <a:pt x="31" y="112"/>
                        </a:lnTo>
                        <a:lnTo>
                          <a:pt x="27" y="125"/>
                        </a:lnTo>
                        <a:lnTo>
                          <a:pt x="36" y="137"/>
                        </a:lnTo>
                        <a:lnTo>
                          <a:pt x="39" y="157"/>
                        </a:lnTo>
                        <a:lnTo>
                          <a:pt x="34" y="163"/>
                        </a:lnTo>
                        <a:lnTo>
                          <a:pt x="38" y="185"/>
                        </a:lnTo>
                        <a:lnTo>
                          <a:pt x="33" y="199"/>
                        </a:lnTo>
                        <a:lnTo>
                          <a:pt x="40" y="205"/>
                        </a:lnTo>
                        <a:lnTo>
                          <a:pt x="33" y="217"/>
                        </a:lnTo>
                        <a:lnTo>
                          <a:pt x="24" y="232"/>
                        </a:lnTo>
                        <a:lnTo>
                          <a:pt x="12" y="234"/>
                        </a:lnTo>
                        <a:lnTo>
                          <a:pt x="8" y="242"/>
                        </a:lnTo>
                        <a:lnTo>
                          <a:pt x="9" y="254"/>
                        </a:lnTo>
                        <a:lnTo>
                          <a:pt x="0" y="256"/>
                        </a:lnTo>
                        <a:lnTo>
                          <a:pt x="3" y="264"/>
                        </a:lnTo>
                        <a:lnTo>
                          <a:pt x="25" y="277"/>
                        </a:lnTo>
                        <a:lnTo>
                          <a:pt x="28" y="277"/>
                        </a:lnTo>
                        <a:lnTo>
                          <a:pt x="33" y="286"/>
                        </a:lnTo>
                        <a:lnTo>
                          <a:pt x="51" y="290"/>
                        </a:lnTo>
                        <a:lnTo>
                          <a:pt x="57" y="286"/>
                        </a:lnTo>
                        <a:lnTo>
                          <a:pt x="67" y="293"/>
                        </a:lnTo>
                        <a:lnTo>
                          <a:pt x="76" y="299"/>
                        </a:lnTo>
                        <a:lnTo>
                          <a:pt x="81" y="297"/>
                        </a:lnTo>
                        <a:lnTo>
                          <a:pt x="95" y="308"/>
                        </a:lnTo>
                        <a:lnTo>
                          <a:pt x="102" y="320"/>
                        </a:lnTo>
                        <a:lnTo>
                          <a:pt x="112" y="326"/>
                        </a:lnTo>
                        <a:lnTo>
                          <a:pt x="125" y="351"/>
                        </a:lnTo>
                        <a:lnTo>
                          <a:pt x="141" y="354"/>
                        </a:lnTo>
                        <a:lnTo>
                          <a:pt x="152" y="348"/>
                        </a:lnTo>
                        <a:lnTo>
                          <a:pt x="160" y="351"/>
                        </a:lnTo>
                        <a:lnTo>
                          <a:pt x="172" y="350"/>
                        </a:lnTo>
                        <a:lnTo>
                          <a:pt x="189" y="361"/>
                        </a:lnTo>
                        <a:lnTo>
                          <a:pt x="176" y="385"/>
                        </a:lnTo>
                        <a:lnTo>
                          <a:pt x="182" y="385"/>
                        </a:lnTo>
                        <a:lnTo>
                          <a:pt x="193" y="398"/>
                        </a:lnTo>
                        <a:lnTo>
                          <a:pt x="201" y="333"/>
                        </a:lnTo>
                        <a:lnTo>
                          <a:pt x="201" y="322"/>
                        </a:lnTo>
                        <a:lnTo>
                          <a:pt x="198" y="309"/>
                        </a:lnTo>
                        <a:lnTo>
                          <a:pt x="189" y="300"/>
                        </a:lnTo>
                        <a:lnTo>
                          <a:pt x="189" y="283"/>
                        </a:lnTo>
                        <a:lnTo>
                          <a:pt x="201" y="279"/>
                        </a:lnTo>
                        <a:lnTo>
                          <a:pt x="205" y="281"/>
                        </a:lnTo>
                        <a:lnTo>
                          <a:pt x="206" y="273"/>
                        </a:lnTo>
                        <a:lnTo>
                          <a:pt x="194" y="270"/>
                        </a:lnTo>
                        <a:lnTo>
                          <a:pt x="194" y="255"/>
                        </a:lnTo>
                        <a:lnTo>
                          <a:pt x="234" y="256"/>
                        </a:lnTo>
                        <a:lnTo>
                          <a:pt x="241" y="248"/>
                        </a:lnTo>
                        <a:lnTo>
                          <a:pt x="247" y="255"/>
                        </a:lnTo>
                        <a:lnTo>
                          <a:pt x="250" y="269"/>
                        </a:lnTo>
                        <a:lnTo>
                          <a:pt x="255" y="266"/>
                        </a:lnTo>
                        <a:lnTo>
                          <a:pt x="249" y="242"/>
                        </a:lnTo>
                        <a:lnTo>
                          <a:pt x="243" y="234"/>
                        </a:lnTo>
                        <a:lnTo>
                          <a:pt x="236" y="229"/>
                        </a:lnTo>
                        <a:lnTo>
                          <a:pt x="247" y="217"/>
                        </a:lnTo>
                        <a:lnTo>
                          <a:pt x="246" y="211"/>
                        </a:lnTo>
                        <a:lnTo>
                          <a:pt x="240" y="205"/>
                        </a:lnTo>
                        <a:lnTo>
                          <a:pt x="236" y="189"/>
                        </a:lnTo>
                        <a:lnTo>
                          <a:pt x="238" y="172"/>
                        </a:lnTo>
                        <a:lnTo>
                          <a:pt x="243" y="164"/>
                        </a:lnTo>
                        <a:lnTo>
                          <a:pt x="248" y="152"/>
                        </a:lnTo>
                        <a:lnTo>
                          <a:pt x="240" y="147"/>
                        </a:lnTo>
                        <a:lnTo>
                          <a:pt x="228" y="150"/>
                        </a:lnTo>
                        <a:lnTo>
                          <a:pt x="213" y="149"/>
                        </a:lnTo>
                        <a:lnTo>
                          <a:pt x="205" y="152"/>
                        </a:lnTo>
                        <a:lnTo>
                          <a:pt x="191" y="131"/>
                        </a:lnTo>
                        <a:lnTo>
                          <a:pt x="179" y="127"/>
                        </a:lnTo>
                        <a:lnTo>
                          <a:pt x="152" y="130"/>
                        </a:lnTo>
                        <a:lnTo>
                          <a:pt x="147" y="122"/>
                        </a:lnTo>
                        <a:lnTo>
                          <a:pt x="142" y="120"/>
                        </a:lnTo>
                        <a:lnTo>
                          <a:pt x="141" y="114"/>
                        </a:lnTo>
                        <a:lnTo>
                          <a:pt x="144" y="106"/>
                        </a:lnTo>
                        <a:lnTo>
                          <a:pt x="143" y="96"/>
                        </a:lnTo>
                        <a:lnTo>
                          <a:pt x="138" y="91"/>
                        </a:lnTo>
                        <a:lnTo>
                          <a:pt x="137" y="81"/>
                        </a:lnTo>
                        <a:lnTo>
                          <a:pt x="125" y="79"/>
                        </a:lnTo>
                        <a:lnTo>
                          <a:pt x="132" y="65"/>
                        </a:lnTo>
                        <a:lnTo>
                          <a:pt x="136" y="48"/>
                        </a:lnTo>
                        <a:lnTo>
                          <a:pt x="142" y="39"/>
                        </a:lnTo>
                        <a:lnTo>
                          <a:pt x="151" y="32"/>
                        </a:lnTo>
                        <a:lnTo>
                          <a:pt x="156" y="20"/>
                        </a:lnTo>
                        <a:lnTo>
                          <a:pt x="170" y="16"/>
                        </a:lnTo>
                        <a:lnTo>
                          <a:pt x="170" y="16"/>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6" name="Costa Rica">
                    <a:extLst>
                      <a:ext uri="{FF2B5EF4-FFF2-40B4-BE49-F238E27FC236}">
                        <a16:creationId xmlns:a16="http://schemas.microsoft.com/office/drawing/2014/main" id="{670948DB-FB8F-4699-AF88-22B59EB4BC0F}"/>
                      </a:ext>
                    </a:extLst>
                  </p:cNvPr>
                  <p:cNvSpPr>
                    <a:spLocks/>
                  </p:cNvSpPr>
                  <p:nvPr/>
                </p:nvSpPr>
                <p:spPr bwMode="auto">
                  <a:xfrm>
                    <a:off x="2241843" y="4239393"/>
                    <a:ext cx="96963" cy="99774"/>
                  </a:xfrm>
                  <a:custGeom>
                    <a:avLst/>
                    <a:gdLst>
                      <a:gd name="T0" fmla="*/ 48 w 69"/>
                      <a:gd name="T1" fmla="*/ 7 h 71"/>
                      <a:gd name="T2" fmla="*/ 43 w 69"/>
                      <a:gd name="T3" fmla="*/ 12 h 71"/>
                      <a:gd name="T4" fmla="*/ 36 w 69"/>
                      <a:gd name="T5" fmla="*/ 11 h 71"/>
                      <a:gd name="T6" fmla="*/ 34 w 69"/>
                      <a:gd name="T7" fmla="*/ 6 h 71"/>
                      <a:gd name="T8" fmla="*/ 27 w 69"/>
                      <a:gd name="T9" fmla="*/ 4 h 71"/>
                      <a:gd name="T10" fmla="*/ 21 w 69"/>
                      <a:gd name="T11" fmla="*/ 7 h 71"/>
                      <a:gd name="T12" fmla="*/ 8 w 69"/>
                      <a:gd name="T13" fmla="*/ 0 h 71"/>
                      <a:gd name="T14" fmla="*/ 6 w 69"/>
                      <a:gd name="T15" fmla="*/ 3 h 71"/>
                      <a:gd name="T16" fmla="*/ 0 w 69"/>
                      <a:gd name="T17" fmla="*/ 8 h 71"/>
                      <a:gd name="T18" fmla="*/ 6 w 69"/>
                      <a:gd name="T19" fmla="*/ 11 h 71"/>
                      <a:gd name="T20" fmla="*/ 3 w 69"/>
                      <a:gd name="T21" fmla="*/ 19 h 71"/>
                      <a:gd name="T22" fmla="*/ 2 w 69"/>
                      <a:gd name="T23" fmla="*/ 26 h 71"/>
                      <a:gd name="T24" fmla="*/ 5 w 69"/>
                      <a:gd name="T25" fmla="*/ 31 h 71"/>
                      <a:gd name="T26" fmla="*/ 11 w 69"/>
                      <a:gd name="T27" fmla="*/ 33 h 71"/>
                      <a:gd name="T28" fmla="*/ 16 w 69"/>
                      <a:gd name="T29" fmla="*/ 40 h 71"/>
                      <a:gd name="T30" fmla="*/ 20 w 69"/>
                      <a:gd name="T31" fmla="*/ 34 h 71"/>
                      <a:gd name="T32" fmla="*/ 19 w 69"/>
                      <a:gd name="T33" fmla="*/ 27 h 71"/>
                      <a:gd name="T34" fmla="*/ 24 w 69"/>
                      <a:gd name="T35" fmla="*/ 31 h 71"/>
                      <a:gd name="T36" fmla="*/ 25 w 69"/>
                      <a:gd name="T37" fmla="*/ 39 h 71"/>
                      <a:gd name="T38" fmla="*/ 33 w 69"/>
                      <a:gd name="T39" fmla="*/ 41 h 71"/>
                      <a:gd name="T40" fmla="*/ 40 w 69"/>
                      <a:gd name="T41" fmla="*/ 46 h 71"/>
                      <a:gd name="T42" fmla="*/ 46 w 69"/>
                      <a:gd name="T43" fmla="*/ 52 h 71"/>
                      <a:gd name="T44" fmla="*/ 46 w 69"/>
                      <a:gd name="T45" fmla="*/ 57 h 71"/>
                      <a:gd name="T46" fmla="*/ 44 w 69"/>
                      <a:gd name="T47" fmla="*/ 61 h 71"/>
                      <a:gd name="T48" fmla="*/ 48 w 69"/>
                      <a:gd name="T49" fmla="*/ 67 h 71"/>
                      <a:gd name="T50" fmla="*/ 59 w 69"/>
                      <a:gd name="T51" fmla="*/ 71 h 71"/>
                      <a:gd name="T52" fmla="*/ 60 w 69"/>
                      <a:gd name="T53" fmla="*/ 67 h 71"/>
                      <a:gd name="T54" fmla="*/ 62 w 69"/>
                      <a:gd name="T55" fmla="*/ 62 h 71"/>
                      <a:gd name="T56" fmla="*/ 62 w 69"/>
                      <a:gd name="T57" fmla="*/ 57 h 71"/>
                      <a:gd name="T58" fmla="*/ 64 w 69"/>
                      <a:gd name="T59" fmla="*/ 55 h 71"/>
                      <a:gd name="T60" fmla="*/ 61 w 69"/>
                      <a:gd name="T61" fmla="*/ 52 h 71"/>
                      <a:gd name="T62" fmla="*/ 61 w 69"/>
                      <a:gd name="T63" fmla="*/ 42 h 71"/>
                      <a:gd name="T64" fmla="*/ 69 w 69"/>
                      <a:gd name="T65" fmla="*/ 39 h 71"/>
                      <a:gd name="T66" fmla="*/ 60 w 69"/>
                      <a:gd name="T67" fmla="*/ 29 h 71"/>
                      <a:gd name="T68" fmla="*/ 52 w 69"/>
                      <a:gd name="T69" fmla="*/ 20 h 71"/>
                      <a:gd name="T70" fmla="*/ 48 w 69"/>
                      <a:gd name="T71" fmla="*/ 7 h 71"/>
                      <a:gd name="T72" fmla="*/ 48 w 69"/>
                      <a:gd name="T73" fmla="*/ 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9" h="71">
                        <a:moveTo>
                          <a:pt x="48" y="7"/>
                        </a:moveTo>
                        <a:lnTo>
                          <a:pt x="43" y="12"/>
                        </a:lnTo>
                        <a:lnTo>
                          <a:pt x="36" y="11"/>
                        </a:lnTo>
                        <a:lnTo>
                          <a:pt x="34" y="6"/>
                        </a:lnTo>
                        <a:lnTo>
                          <a:pt x="27" y="4"/>
                        </a:lnTo>
                        <a:lnTo>
                          <a:pt x="21" y="7"/>
                        </a:lnTo>
                        <a:lnTo>
                          <a:pt x="8" y="0"/>
                        </a:lnTo>
                        <a:lnTo>
                          <a:pt x="6" y="3"/>
                        </a:lnTo>
                        <a:lnTo>
                          <a:pt x="0" y="8"/>
                        </a:lnTo>
                        <a:lnTo>
                          <a:pt x="6" y="11"/>
                        </a:lnTo>
                        <a:lnTo>
                          <a:pt x="3" y="19"/>
                        </a:lnTo>
                        <a:lnTo>
                          <a:pt x="2" y="26"/>
                        </a:lnTo>
                        <a:lnTo>
                          <a:pt x="5" y="31"/>
                        </a:lnTo>
                        <a:lnTo>
                          <a:pt x="11" y="33"/>
                        </a:lnTo>
                        <a:lnTo>
                          <a:pt x="16" y="40"/>
                        </a:lnTo>
                        <a:lnTo>
                          <a:pt x="20" y="34"/>
                        </a:lnTo>
                        <a:lnTo>
                          <a:pt x="19" y="27"/>
                        </a:lnTo>
                        <a:lnTo>
                          <a:pt x="24" y="31"/>
                        </a:lnTo>
                        <a:lnTo>
                          <a:pt x="25" y="39"/>
                        </a:lnTo>
                        <a:lnTo>
                          <a:pt x="33" y="41"/>
                        </a:lnTo>
                        <a:lnTo>
                          <a:pt x="40" y="46"/>
                        </a:lnTo>
                        <a:lnTo>
                          <a:pt x="46" y="52"/>
                        </a:lnTo>
                        <a:lnTo>
                          <a:pt x="46" y="57"/>
                        </a:lnTo>
                        <a:lnTo>
                          <a:pt x="44" y="61"/>
                        </a:lnTo>
                        <a:lnTo>
                          <a:pt x="48" y="67"/>
                        </a:lnTo>
                        <a:lnTo>
                          <a:pt x="59" y="71"/>
                        </a:lnTo>
                        <a:lnTo>
                          <a:pt x="60" y="67"/>
                        </a:lnTo>
                        <a:lnTo>
                          <a:pt x="62" y="62"/>
                        </a:lnTo>
                        <a:lnTo>
                          <a:pt x="62" y="57"/>
                        </a:lnTo>
                        <a:lnTo>
                          <a:pt x="64" y="55"/>
                        </a:lnTo>
                        <a:lnTo>
                          <a:pt x="61" y="52"/>
                        </a:lnTo>
                        <a:lnTo>
                          <a:pt x="61" y="42"/>
                        </a:lnTo>
                        <a:lnTo>
                          <a:pt x="69" y="39"/>
                        </a:lnTo>
                        <a:lnTo>
                          <a:pt x="60" y="29"/>
                        </a:lnTo>
                        <a:lnTo>
                          <a:pt x="52" y="20"/>
                        </a:lnTo>
                        <a:lnTo>
                          <a:pt x="48" y="7"/>
                        </a:lnTo>
                        <a:lnTo>
                          <a:pt x="48" y="7"/>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7" name="Cuba">
                    <a:extLst>
                      <a:ext uri="{FF2B5EF4-FFF2-40B4-BE49-F238E27FC236}">
                        <a16:creationId xmlns:a16="http://schemas.microsoft.com/office/drawing/2014/main" id="{28B621FE-BFAB-41B7-923D-4EA6A332ED08}"/>
                      </a:ext>
                    </a:extLst>
                  </p:cNvPr>
                  <p:cNvSpPr>
                    <a:spLocks/>
                  </p:cNvSpPr>
                  <p:nvPr/>
                </p:nvSpPr>
                <p:spPr bwMode="auto">
                  <a:xfrm>
                    <a:off x="2309296" y="3838894"/>
                    <a:ext cx="306347" cy="112421"/>
                  </a:xfrm>
                  <a:custGeom>
                    <a:avLst/>
                    <a:gdLst>
                      <a:gd name="T0" fmla="*/ 112 w 218"/>
                      <a:gd name="T1" fmla="*/ 11 h 80"/>
                      <a:gd name="T2" fmla="*/ 93 w 218"/>
                      <a:gd name="T3" fmla="*/ 3 h 80"/>
                      <a:gd name="T4" fmla="*/ 77 w 218"/>
                      <a:gd name="T5" fmla="*/ 2 h 80"/>
                      <a:gd name="T6" fmla="*/ 59 w 218"/>
                      <a:gd name="T7" fmla="*/ 0 h 80"/>
                      <a:gd name="T8" fmla="*/ 55 w 218"/>
                      <a:gd name="T9" fmla="*/ 3 h 80"/>
                      <a:gd name="T10" fmla="*/ 39 w 218"/>
                      <a:gd name="T11" fmla="*/ 6 h 80"/>
                      <a:gd name="T12" fmla="*/ 28 w 218"/>
                      <a:gd name="T13" fmla="*/ 11 h 80"/>
                      <a:gd name="T14" fmla="*/ 17 w 218"/>
                      <a:gd name="T15" fmla="*/ 15 h 80"/>
                      <a:gd name="T16" fmla="*/ 12 w 218"/>
                      <a:gd name="T17" fmla="*/ 25 h 80"/>
                      <a:gd name="T18" fmla="*/ 0 w 218"/>
                      <a:gd name="T19" fmla="*/ 32 h 80"/>
                      <a:gd name="T20" fmla="*/ 9 w 218"/>
                      <a:gd name="T21" fmla="*/ 34 h 80"/>
                      <a:gd name="T22" fmla="*/ 19 w 218"/>
                      <a:gd name="T23" fmla="*/ 31 h 80"/>
                      <a:gd name="T24" fmla="*/ 23 w 218"/>
                      <a:gd name="T25" fmla="*/ 26 h 80"/>
                      <a:gd name="T26" fmla="*/ 31 w 218"/>
                      <a:gd name="T27" fmla="*/ 25 h 80"/>
                      <a:gd name="T28" fmla="*/ 48 w 218"/>
                      <a:gd name="T29" fmla="*/ 13 h 80"/>
                      <a:gd name="T30" fmla="*/ 68 w 218"/>
                      <a:gd name="T31" fmla="*/ 14 h 80"/>
                      <a:gd name="T32" fmla="*/ 59 w 218"/>
                      <a:gd name="T33" fmla="*/ 20 h 80"/>
                      <a:gd name="T34" fmla="*/ 66 w 218"/>
                      <a:gd name="T35" fmla="*/ 25 h 80"/>
                      <a:gd name="T36" fmla="*/ 92 w 218"/>
                      <a:gd name="T37" fmla="*/ 29 h 80"/>
                      <a:gd name="T38" fmla="*/ 98 w 218"/>
                      <a:gd name="T39" fmla="*/ 33 h 80"/>
                      <a:gd name="T40" fmla="*/ 116 w 218"/>
                      <a:gd name="T41" fmla="*/ 40 h 80"/>
                      <a:gd name="T42" fmla="*/ 128 w 218"/>
                      <a:gd name="T43" fmla="*/ 39 h 80"/>
                      <a:gd name="T44" fmla="*/ 131 w 218"/>
                      <a:gd name="T45" fmla="*/ 53 h 80"/>
                      <a:gd name="T46" fmla="*/ 138 w 218"/>
                      <a:gd name="T47" fmla="*/ 59 h 80"/>
                      <a:gd name="T48" fmla="*/ 151 w 218"/>
                      <a:gd name="T49" fmla="*/ 60 h 80"/>
                      <a:gd name="T50" fmla="*/ 158 w 218"/>
                      <a:gd name="T51" fmla="*/ 67 h 80"/>
                      <a:gd name="T52" fmla="*/ 143 w 218"/>
                      <a:gd name="T53" fmla="*/ 80 h 80"/>
                      <a:gd name="T54" fmla="*/ 172 w 218"/>
                      <a:gd name="T55" fmla="*/ 78 h 80"/>
                      <a:gd name="T56" fmla="*/ 186 w 218"/>
                      <a:gd name="T57" fmla="*/ 80 h 80"/>
                      <a:gd name="T58" fmla="*/ 200 w 218"/>
                      <a:gd name="T59" fmla="*/ 79 h 80"/>
                      <a:gd name="T60" fmla="*/ 214 w 218"/>
                      <a:gd name="T61" fmla="*/ 75 h 80"/>
                      <a:gd name="T62" fmla="*/ 218 w 218"/>
                      <a:gd name="T63" fmla="*/ 70 h 80"/>
                      <a:gd name="T64" fmla="*/ 203 w 218"/>
                      <a:gd name="T65" fmla="*/ 60 h 80"/>
                      <a:gd name="T66" fmla="*/ 188 w 218"/>
                      <a:gd name="T67" fmla="*/ 59 h 80"/>
                      <a:gd name="T68" fmla="*/ 190 w 218"/>
                      <a:gd name="T69" fmla="*/ 53 h 80"/>
                      <a:gd name="T70" fmla="*/ 179 w 218"/>
                      <a:gd name="T71" fmla="*/ 48 h 80"/>
                      <a:gd name="T72" fmla="*/ 171 w 218"/>
                      <a:gd name="T73" fmla="*/ 48 h 80"/>
                      <a:gd name="T74" fmla="*/ 160 w 218"/>
                      <a:gd name="T75" fmla="*/ 38 h 80"/>
                      <a:gd name="T76" fmla="*/ 145 w 218"/>
                      <a:gd name="T77" fmla="*/ 23 h 80"/>
                      <a:gd name="T78" fmla="*/ 138 w 218"/>
                      <a:gd name="T79" fmla="*/ 17 h 80"/>
                      <a:gd name="T80" fmla="*/ 119 w 218"/>
                      <a:gd name="T81" fmla="*/ 20 h 80"/>
                      <a:gd name="T82" fmla="*/ 112 w 218"/>
                      <a:gd name="T83" fmla="*/ 11 h 80"/>
                      <a:gd name="T84" fmla="*/ 112 w 218"/>
                      <a:gd name="T85"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8" h="80">
                        <a:moveTo>
                          <a:pt x="112" y="11"/>
                        </a:moveTo>
                        <a:lnTo>
                          <a:pt x="93" y="3"/>
                        </a:lnTo>
                        <a:lnTo>
                          <a:pt x="77" y="2"/>
                        </a:lnTo>
                        <a:lnTo>
                          <a:pt x="59" y="0"/>
                        </a:lnTo>
                        <a:lnTo>
                          <a:pt x="55" y="3"/>
                        </a:lnTo>
                        <a:lnTo>
                          <a:pt x="39" y="6"/>
                        </a:lnTo>
                        <a:lnTo>
                          <a:pt x="28" y="11"/>
                        </a:lnTo>
                        <a:lnTo>
                          <a:pt x="17" y="15"/>
                        </a:lnTo>
                        <a:lnTo>
                          <a:pt x="12" y="25"/>
                        </a:lnTo>
                        <a:lnTo>
                          <a:pt x="0" y="32"/>
                        </a:lnTo>
                        <a:lnTo>
                          <a:pt x="9" y="34"/>
                        </a:lnTo>
                        <a:lnTo>
                          <a:pt x="19" y="31"/>
                        </a:lnTo>
                        <a:lnTo>
                          <a:pt x="23" y="26"/>
                        </a:lnTo>
                        <a:lnTo>
                          <a:pt x="31" y="25"/>
                        </a:lnTo>
                        <a:lnTo>
                          <a:pt x="48" y="13"/>
                        </a:lnTo>
                        <a:lnTo>
                          <a:pt x="68" y="14"/>
                        </a:lnTo>
                        <a:lnTo>
                          <a:pt x="59" y="20"/>
                        </a:lnTo>
                        <a:lnTo>
                          <a:pt x="66" y="25"/>
                        </a:lnTo>
                        <a:lnTo>
                          <a:pt x="92" y="29"/>
                        </a:lnTo>
                        <a:lnTo>
                          <a:pt x="98" y="33"/>
                        </a:lnTo>
                        <a:lnTo>
                          <a:pt x="116" y="40"/>
                        </a:lnTo>
                        <a:lnTo>
                          <a:pt x="128" y="39"/>
                        </a:lnTo>
                        <a:lnTo>
                          <a:pt x="131" y="53"/>
                        </a:lnTo>
                        <a:lnTo>
                          <a:pt x="138" y="59"/>
                        </a:lnTo>
                        <a:lnTo>
                          <a:pt x="151" y="60"/>
                        </a:lnTo>
                        <a:lnTo>
                          <a:pt x="158" y="67"/>
                        </a:lnTo>
                        <a:lnTo>
                          <a:pt x="143" y="80"/>
                        </a:lnTo>
                        <a:lnTo>
                          <a:pt x="172" y="78"/>
                        </a:lnTo>
                        <a:lnTo>
                          <a:pt x="186" y="80"/>
                        </a:lnTo>
                        <a:lnTo>
                          <a:pt x="200" y="79"/>
                        </a:lnTo>
                        <a:lnTo>
                          <a:pt x="214" y="75"/>
                        </a:lnTo>
                        <a:lnTo>
                          <a:pt x="218" y="70"/>
                        </a:lnTo>
                        <a:lnTo>
                          <a:pt x="203" y="60"/>
                        </a:lnTo>
                        <a:lnTo>
                          <a:pt x="188" y="59"/>
                        </a:lnTo>
                        <a:lnTo>
                          <a:pt x="190" y="53"/>
                        </a:lnTo>
                        <a:lnTo>
                          <a:pt x="179" y="48"/>
                        </a:lnTo>
                        <a:lnTo>
                          <a:pt x="171" y="48"/>
                        </a:lnTo>
                        <a:lnTo>
                          <a:pt x="160" y="38"/>
                        </a:lnTo>
                        <a:lnTo>
                          <a:pt x="145" y="23"/>
                        </a:lnTo>
                        <a:lnTo>
                          <a:pt x="138" y="17"/>
                        </a:lnTo>
                        <a:lnTo>
                          <a:pt x="119" y="20"/>
                        </a:lnTo>
                        <a:lnTo>
                          <a:pt x="112" y="11"/>
                        </a:lnTo>
                        <a:lnTo>
                          <a:pt x="112" y="11"/>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8" name="Dominican Republic">
                    <a:extLst>
                      <a:ext uri="{FF2B5EF4-FFF2-40B4-BE49-F238E27FC236}">
                        <a16:creationId xmlns:a16="http://schemas.microsoft.com/office/drawing/2014/main" id="{D5CF8BB2-2C00-4695-AF9C-6785C3D86D4D}"/>
                      </a:ext>
                    </a:extLst>
                  </p:cNvPr>
                  <p:cNvSpPr>
                    <a:spLocks/>
                  </p:cNvSpPr>
                  <p:nvPr/>
                </p:nvSpPr>
                <p:spPr bwMode="auto">
                  <a:xfrm>
                    <a:off x="2673258" y="3949909"/>
                    <a:ext cx="106800" cy="77290"/>
                  </a:xfrm>
                  <a:custGeom>
                    <a:avLst/>
                    <a:gdLst>
                      <a:gd name="T0" fmla="*/ 4 w 76"/>
                      <a:gd name="T1" fmla="*/ 45 h 55"/>
                      <a:gd name="T2" fmla="*/ 4 w 76"/>
                      <a:gd name="T3" fmla="*/ 51 h 55"/>
                      <a:gd name="T4" fmla="*/ 9 w 76"/>
                      <a:gd name="T5" fmla="*/ 55 h 55"/>
                      <a:gd name="T6" fmla="*/ 19 w 76"/>
                      <a:gd name="T7" fmla="*/ 38 h 55"/>
                      <a:gd name="T8" fmla="*/ 26 w 76"/>
                      <a:gd name="T9" fmla="*/ 35 h 55"/>
                      <a:gd name="T10" fmla="*/ 29 w 76"/>
                      <a:gd name="T11" fmla="*/ 41 h 55"/>
                      <a:gd name="T12" fmla="*/ 37 w 76"/>
                      <a:gd name="T13" fmla="*/ 39 h 55"/>
                      <a:gd name="T14" fmla="*/ 41 w 76"/>
                      <a:gd name="T15" fmla="*/ 35 h 55"/>
                      <a:gd name="T16" fmla="*/ 48 w 76"/>
                      <a:gd name="T17" fmla="*/ 36 h 55"/>
                      <a:gd name="T18" fmla="*/ 58 w 76"/>
                      <a:gd name="T19" fmla="*/ 35 h 55"/>
                      <a:gd name="T20" fmla="*/ 67 w 76"/>
                      <a:gd name="T21" fmla="*/ 40 h 55"/>
                      <a:gd name="T22" fmla="*/ 76 w 76"/>
                      <a:gd name="T23" fmla="*/ 31 h 55"/>
                      <a:gd name="T24" fmla="*/ 66 w 76"/>
                      <a:gd name="T25" fmla="*/ 22 h 55"/>
                      <a:gd name="T26" fmla="*/ 57 w 76"/>
                      <a:gd name="T27" fmla="*/ 21 h 55"/>
                      <a:gd name="T28" fmla="*/ 58 w 76"/>
                      <a:gd name="T29" fmla="*/ 14 h 55"/>
                      <a:gd name="T30" fmla="*/ 47 w 76"/>
                      <a:gd name="T31" fmla="*/ 15 h 55"/>
                      <a:gd name="T32" fmla="*/ 44 w 76"/>
                      <a:gd name="T33" fmla="*/ 6 h 55"/>
                      <a:gd name="T34" fmla="*/ 39 w 76"/>
                      <a:gd name="T35" fmla="*/ 6 h 55"/>
                      <a:gd name="T36" fmla="*/ 27 w 76"/>
                      <a:gd name="T37" fmla="*/ 1 h 55"/>
                      <a:gd name="T38" fmla="*/ 11 w 76"/>
                      <a:gd name="T39" fmla="*/ 0 h 55"/>
                      <a:gd name="T40" fmla="*/ 8 w 76"/>
                      <a:gd name="T41" fmla="*/ 5 h 55"/>
                      <a:gd name="T42" fmla="*/ 9 w 76"/>
                      <a:gd name="T43" fmla="*/ 18 h 55"/>
                      <a:gd name="T44" fmla="*/ 6 w 76"/>
                      <a:gd name="T45" fmla="*/ 26 h 55"/>
                      <a:gd name="T46" fmla="*/ 0 w 76"/>
                      <a:gd name="T47" fmla="*/ 31 h 55"/>
                      <a:gd name="T48" fmla="*/ 5 w 76"/>
                      <a:gd name="T49" fmla="*/ 37 h 55"/>
                      <a:gd name="T50" fmla="*/ 4 w 76"/>
                      <a:gd name="T51" fmla="*/ 45 h 55"/>
                      <a:gd name="T52" fmla="*/ 4 w 76"/>
                      <a:gd name="T53" fmla="*/ 4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55">
                        <a:moveTo>
                          <a:pt x="4" y="45"/>
                        </a:moveTo>
                        <a:lnTo>
                          <a:pt x="4" y="51"/>
                        </a:lnTo>
                        <a:lnTo>
                          <a:pt x="9" y="55"/>
                        </a:lnTo>
                        <a:lnTo>
                          <a:pt x="19" y="38"/>
                        </a:lnTo>
                        <a:lnTo>
                          <a:pt x="26" y="35"/>
                        </a:lnTo>
                        <a:lnTo>
                          <a:pt x="29" y="41"/>
                        </a:lnTo>
                        <a:lnTo>
                          <a:pt x="37" y="39"/>
                        </a:lnTo>
                        <a:lnTo>
                          <a:pt x="41" y="35"/>
                        </a:lnTo>
                        <a:lnTo>
                          <a:pt x="48" y="36"/>
                        </a:lnTo>
                        <a:lnTo>
                          <a:pt x="58" y="35"/>
                        </a:lnTo>
                        <a:lnTo>
                          <a:pt x="67" y="40"/>
                        </a:lnTo>
                        <a:lnTo>
                          <a:pt x="76" y="31"/>
                        </a:lnTo>
                        <a:lnTo>
                          <a:pt x="66" y="22"/>
                        </a:lnTo>
                        <a:lnTo>
                          <a:pt x="57" y="21"/>
                        </a:lnTo>
                        <a:lnTo>
                          <a:pt x="58" y="14"/>
                        </a:lnTo>
                        <a:lnTo>
                          <a:pt x="47" y="15"/>
                        </a:lnTo>
                        <a:lnTo>
                          <a:pt x="44" y="6"/>
                        </a:lnTo>
                        <a:lnTo>
                          <a:pt x="39" y="6"/>
                        </a:lnTo>
                        <a:lnTo>
                          <a:pt x="27" y="1"/>
                        </a:lnTo>
                        <a:lnTo>
                          <a:pt x="11" y="0"/>
                        </a:lnTo>
                        <a:lnTo>
                          <a:pt x="8" y="5"/>
                        </a:lnTo>
                        <a:lnTo>
                          <a:pt x="9" y="18"/>
                        </a:lnTo>
                        <a:lnTo>
                          <a:pt x="6" y="26"/>
                        </a:lnTo>
                        <a:lnTo>
                          <a:pt x="0" y="31"/>
                        </a:lnTo>
                        <a:lnTo>
                          <a:pt x="5" y="37"/>
                        </a:lnTo>
                        <a:lnTo>
                          <a:pt x="4" y="45"/>
                        </a:lnTo>
                        <a:lnTo>
                          <a:pt x="4" y="45"/>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39" name="Ecuador">
                    <a:extLst>
                      <a:ext uri="{FF2B5EF4-FFF2-40B4-BE49-F238E27FC236}">
                        <a16:creationId xmlns:a16="http://schemas.microsoft.com/office/drawing/2014/main" id="{9C3F5D12-2327-47E9-9312-A11951BF7F97}"/>
                      </a:ext>
                    </a:extLst>
                  </p:cNvPr>
                  <p:cNvSpPr>
                    <a:spLocks/>
                  </p:cNvSpPr>
                  <p:nvPr/>
                </p:nvSpPr>
                <p:spPr bwMode="auto">
                  <a:xfrm>
                    <a:off x="2375343" y="4569631"/>
                    <a:ext cx="170036" cy="210789"/>
                  </a:xfrm>
                  <a:custGeom>
                    <a:avLst/>
                    <a:gdLst>
                      <a:gd name="T0" fmla="*/ 117 w 121"/>
                      <a:gd name="T1" fmla="*/ 35 h 150"/>
                      <a:gd name="T2" fmla="*/ 108 w 121"/>
                      <a:gd name="T3" fmla="*/ 29 h 150"/>
                      <a:gd name="T4" fmla="*/ 98 w 121"/>
                      <a:gd name="T5" fmla="*/ 22 h 150"/>
                      <a:gd name="T6" fmla="*/ 92 w 121"/>
                      <a:gd name="T7" fmla="*/ 26 h 150"/>
                      <a:gd name="T8" fmla="*/ 74 w 121"/>
                      <a:gd name="T9" fmla="*/ 22 h 150"/>
                      <a:gd name="T10" fmla="*/ 69 w 121"/>
                      <a:gd name="T11" fmla="*/ 13 h 150"/>
                      <a:gd name="T12" fmla="*/ 66 w 121"/>
                      <a:gd name="T13" fmla="*/ 13 h 150"/>
                      <a:gd name="T14" fmla="*/ 44 w 121"/>
                      <a:gd name="T15" fmla="*/ 0 h 150"/>
                      <a:gd name="T16" fmla="*/ 30 w 121"/>
                      <a:gd name="T17" fmla="*/ 9 h 150"/>
                      <a:gd name="T18" fmla="*/ 18 w 121"/>
                      <a:gd name="T19" fmla="*/ 14 h 150"/>
                      <a:gd name="T20" fmla="*/ 20 w 121"/>
                      <a:gd name="T21" fmla="*/ 24 h 150"/>
                      <a:gd name="T22" fmla="*/ 11 w 121"/>
                      <a:gd name="T23" fmla="*/ 39 h 150"/>
                      <a:gd name="T24" fmla="*/ 8 w 121"/>
                      <a:gd name="T25" fmla="*/ 54 h 150"/>
                      <a:gd name="T26" fmla="*/ 1 w 121"/>
                      <a:gd name="T27" fmla="*/ 58 h 150"/>
                      <a:gd name="T28" fmla="*/ 5 w 121"/>
                      <a:gd name="T29" fmla="*/ 79 h 150"/>
                      <a:gd name="T30" fmla="*/ 0 w 121"/>
                      <a:gd name="T31" fmla="*/ 86 h 150"/>
                      <a:gd name="T32" fmla="*/ 13 w 121"/>
                      <a:gd name="T33" fmla="*/ 96 h 150"/>
                      <a:gd name="T34" fmla="*/ 21 w 121"/>
                      <a:gd name="T35" fmla="*/ 85 h 150"/>
                      <a:gd name="T36" fmla="*/ 25 w 121"/>
                      <a:gd name="T37" fmla="*/ 95 h 150"/>
                      <a:gd name="T38" fmla="*/ 15 w 121"/>
                      <a:gd name="T39" fmla="*/ 113 h 150"/>
                      <a:gd name="T40" fmla="*/ 18 w 121"/>
                      <a:gd name="T41" fmla="*/ 123 h 150"/>
                      <a:gd name="T42" fmla="*/ 12 w 121"/>
                      <a:gd name="T43" fmla="*/ 128 h 150"/>
                      <a:gd name="T44" fmla="*/ 12 w 121"/>
                      <a:gd name="T45" fmla="*/ 137 h 150"/>
                      <a:gd name="T46" fmla="*/ 22 w 121"/>
                      <a:gd name="T47" fmla="*/ 135 h 150"/>
                      <a:gd name="T48" fmla="*/ 30 w 121"/>
                      <a:gd name="T49" fmla="*/ 138 h 150"/>
                      <a:gd name="T50" fmla="*/ 39 w 121"/>
                      <a:gd name="T51" fmla="*/ 150 h 150"/>
                      <a:gd name="T52" fmla="*/ 51 w 121"/>
                      <a:gd name="T53" fmla="*/ 140 h 150"/>
                      <a:gd name="T54" fmla="*/ 54 w 121"/>
                      <a:gd name="T55" fmla="*/ 124 h 150"/>
                      <a:gd name="T56" fmla="*/ 66 w 121"/>
                      <a:gd name="T57" fmla="*/ 103 h 150"/>
                      <a:gd name="T58" fmla="*/ 92 w 121"/>
                      <a:gd name="T59" fmla="*/ 94 h 150"/>
                      <a:gd name="T60" fmla="*/ 114 w 121"/>
                      <a:gd name="T61" fmla="*/ 69 h 150"/>
                      <a:gd name="T62" fmla="*/ 121 w 121"/>
                      <a:gd name="T63" fmla="*/ 54 h 150"/>
                      <a:gd name="T64" fmla="*/ 117 w 121"/>
                      <a:gd name="T65" fmla="*/ 3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50">
                        <a:moveTo>
                          <a:pt x="117" y="35"/>
                        </a:moveTo>
                        <a:lnTo>
                          <a:pt x="108" y="29"/>
                        </a:lnTo>
                        <a:lnTo>
                          <a:pt x="98" y="22"/>
                        </a:lnTo>
                        <a:lnTo>
                          <a:pt x="92" y="26"/>
                        </a:lnTo>
                        <a:lnTo>
                          <a:pt x="74" y="22"/>
                        </a:lnTo>
                        <a:lnTo>
                          <a:pt x="69" y="13"/>
                        </a:lnTo>
                        <a:lnTo>
                          <a:pt x="66" y="13"/>
                        </a:lnTo>
                        <a:lnTo>
                          <a:pt x="44" y="0"/>
                        </a:lnTo>
                        <a:lnTo>
                          <a:pt x="30" y="9"/>
                        </a:lnTo>
                        <a:lnTo>
                          <a:pt x="18" y="14"/>
                        </a:lnTo>
                        <a:lnTo>
                          <a:pt x="20" y="24"/>
                        </a:lnTo>
                        <a:lnTo>
                          <a:pt x="11" y="39"/>
                        </a:lnTo>
                        <a:lnTo>
                          <a:pt x="8" y="54"/>
                        </a:lnTo>
                        <a:lnTo>
                          <a:pt x="1" y="58"/>
                        </a:lnTo>
                        <a:lnTo>
                          <a:pt x="5" y="79"/>
                        </a:lnTo>
                        <a:lnTo>
                          <a:pt x="0" y="86"/>
                        </a:lnTo>
                        <a:lnTo>
                          <a:pt x="13" y="96"/>
                        </a:lnTo>
                        <a:lnTo>
                          <a:pt x="21" y="85"/>
                        </a:lnTo>
                        <a:lnTo>
                          <a:pt x="25" y="95"/>
                        </a:lnTo>
                        <a:lnTo>
                          <a:pt x="15" y="113"/>
                        </a:lnTo>
                        <a:lnTo>
                          <a:pt x="18" y="123"/>
                        </a:lnTo>
                        <a:lnTo>
                          <a:pt x="12" y="128"/>
                        </a:lnTo>
                        <a:lnTo>
                          <a:pt x="12" y="137"/>
                        </a:lnTo>
                        <a:lnTo>
                          <a:pt x="22" y="135"/>
                        </a:lnTo>
                        <a:lnTo>
                          <a:pt x="30" y="138"/>
                        </a:lnTo>
                        <a:lnTo>
                          <a:pt x="39" y="150"/>
                        </a:lnTo>
                        <a:lnTo>
                          <a:pt x="51" y="140"/>
                        </a:lnTo>
                        <a:lnTo>
                          <a:pt x="54" y="124"/>
                        </a:lnTo>
                        <a:lnTo>
                          <a:pt x="66" y="103"/>
                        </a:lnTo>
                        <a:lnTo>
                          <a:pt x="92" y="94"/>
                        </a:lnTo>
                        <a:lnTo>
                          <a:pt x="114" y="69"/>
                        </a:lnTo>
                        <a:lnTo>
                          <a:pt x="121" y="54"/>
                        </a:lnTo>
                        <a:lnTo>
                          <a:pt x="117" y="35"/>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40" name="Guatemala">
                    <a:extLst>
                      <a:ext uri="{FF2B5EF4-FFF2-40B4-BE49-F238E27FC236}">
                        <a16:creationId xmlns:a16="http://schemas.microsoft.com/office/drawing/2014/main" id="{58D4C07D-2FD2-42C5-90FF-787731932126}"/>
                      </a:ext>
                    </a:extLst>
                  </p:cNvPr>
                  <p:cNvSpPr>
                    <a:spLocks/>
                  </p:cNvSpPr>
                  <p:nvPr/>
                </p:nvSpPr>
                <p:spPr bwMode="auto">
                  <a:xfrm>
                    <a:off x="2068995" y="4018768"/>
                    <a:ext cx="120853" cy="137716"/>
                  </a:xfrm>
                  <a:custGeom>
                    <a:avLst/>
                    <a:gdLst>
                      <a:gd name="T0" fmla="*/ 73 w 86"/>
                      <a:gd name="T1" fmla="*/ 1 h 98"/>
                      <a:gd name="T2" fmla="*/ 54 w 86"/>
                      <a:gd name="T3" fmla="*/ 0 h 98"/>
                      <a:gd name="T4" fmla="*/ 34 w 86"/>
                      <a:gd name="T5" fmla="*/ 0 h 98"/>
                      <a:gd name="T6" fmla="*/ 32 w 86"/>
                      <a:gd name="T7" fmla="*/ 14 h 98"/>
                      <a:gd name="T8" fmla="*/ 23 w 86"/>
                      <a:gd name="T9" fmla="*/ 14 h 98"/>
                      <a:gd name="T10" fmla="*/ 30 w 86"/>
                      <a:gd name="T11" fmla="*/ 22 h 98"/>
                      <a:gd name="T12" fmla="*/ 37 w 86"/>
                      <a:gd name="T13" fmla="*/ 27 h 98"/>
                      <a:gd name="T14" fmla="*/ 39 w 86"/>
                      <a:gd name="T15" fmla="*/ 33 h 98"/>
                      <a:gd name="T16" fmla="*/ 42 w 86"/>
                      <a:gd name="T17" fmla="*/ 34 h 98"/>
                      <a:gd name="T18" fmla="*/ 40 w 86"/>
                      <a:gd name="T19" fmla="*/ 42 h 98"/>
                      <a:gd name="T20" fmla="*/ 14 w 86"/>
                      <a:gd name="T21" fmla="*/ 42 h 98"/>
                      <a:gd name="T22" fmla="*/ 2 w 86"/>
                      <a:gd name="T23" fmla="*/ 61 h 98"/>
                      <a:gd name="T24" fmla="*/ 4 w 86"/>
                      <a:gd name="T25" fmla="*/ 66 h 98"/>
                      <a:gd name="T26" fmla="*/ 1 w 86"/>
                      <a:gd name="T27" fmla="*/ 71 h 98"/>
                      <a:gd name="T28" fmla="*/ 0 w 86"/>
                      <a:gd name="T29" fmla="*/ 79 h 98"/>
                      <a:gd name="T30" fmla="*/ 10 w 86"/>
                      <a:gd name="T31" fmla="*/ 88 h 98"/>
                      <a:gd name="T32" fmla="*/ 19 w 86"/>
                      <a:gd name="T33" fmla="*/ 93 h 98"/>
                      <a:gd name="T34" fmla="*/ 31 w 86"/>
                      <a:gd name="T35" fmla="*/ 94 h 98"/>
                      <a:gd name="T36" fmla="*/ 42 w 86"/>
                      <a:gd name="T37" fmla="*/ 98 h 98"/>
                      <a:gd name="T38" fmla="*/ 43 w 86"/>
                      <a:gd name="T39" fmla="*/ 94 h 98"/>
                      <a:gd name="T40" fmla="*/ 51 w 86"/>
                      <a:gd name="T41" fmla="*/ 88 h 98"/>
                      <a:gd name="T42" fmla="*/ 55 w 86"/>
                      <a:gd name="T43" fmla="*/ 85 h 98"/>
                      <a:gd name="T44" fmla="*/ 54 w 86"/>
                      <a:gd name="T45" fmla="*/ 83 h 98"/>
                      <a:gd name="T46" fmla="*/ 59 w 86"/>
                      <a:gd name="T47" fmla="*/ 82 h 98"/>
                      <a:gd name="T48" fmla="*/ 64 w 86"/>
                      <a:gd name="T49" fmla="*/ 75 h 98"/>
                      <a:gd name="T50" fmla="*/ 63 w 86"/>
                      <a:gd name="T51" fmla="*/ 70 h 98"/>
                      <a:gd name="T52" fmla="*/ 65 w 86"/>
                      <a:gd name="T53" fmla="*/ 66 h 98"/>
                      <a:gd name="T54" fmla="*/ 75 w 86"/>
                      <a:gd name="T55" fmla="*/ 59 h 98"/>
                      <a:gd name="T56" fmla="*/ 86 w 86"/>
                      <a:gd name="T57" fmla="*/ 50 h 98"/>
                      <a:gd name="T58" fmla="*/ 80 w 86"/>
                      <a:gd name="T59" fmla="*/ 47 h 98"/>
                      <a:gd name="T60" fmla="*/ 78 w 86"/>
                      <a:gd name="T61" fmla="*/ 51 h 98"/>
                      <a:gd name="T62" fmla="*/ 72 w 86"/>
                      <a:gd name="T63" fmla="*/ 46 h 98"/>
                      <a:gd name="T64" fmla="*/ 66 w 86"/>
                      <a:gd name="T65" fmla="*/ 46 h 98"/>
                      <a:gd name="T66" fmla="*/ 70 w 86"/>
                      <a:gd name="T67" fmla="*/ 20 h 98"/>
                      <a:gd name="T68" fmla="*/ 73 w 86"/>
                      <a:gd name="T69" fmla="*/ 1 h 98"/>
                      <a:gd name="T70" fmla="*/ 73 w 86"/>
                      <a:gd name="T71" fmla="*/ 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6" h="98">
                        <a:moveTo>
                          <a:pt x="73" y="1"/>
                        </a:moveTo>
                        <a:lnTo>
                          <a:pt x="54" y="0"/>
                        </a:lnTo>
                        <a:lnTo>
                          <a:pt x="34" y="0"/>
                        </a:lnTo>
                        <a:lnTo>
                          <a:pt x="32" y="14"/>
                        </a:lnTo>
                        <a:lnTo>
                          <a:pt x="23" y="14"/>
                        </a:lnTo>
                        <a:lnTo>
                          <a:pt x="30" y="22"/>
                        </a:lnTo>
                        <a:lnTo>
                          <a:pt x="37" y="27"/>
                        </a:lnTo>
                        <a:lnTo>
                          <a:pt x="39" y="33"/>
                        </a:lnTo>
                        <a:lnTo>
                          <a:pt x="42" y="34"/>
                        </a:lnTo>
                        <a:lnTo>
                          <a:pt x="40" y="42"/>
                        </a:lnTo>
                        <a:lnTo>
                          <a:pt x="14" y="42"/>
                        </a:lnTo>
                        <a:lnTo>
                          <a:pt x="2" y="61"/>
                        </a:lnTo>
                        <a:lnTo>
                          <a:pt x="4" y="66"/>
                        </a:lnTo>
                        <a:lnTo>
                          <a:pt x="1" y="71"/>
                        </a:lnTo>
                        <a:lnTo>
                          <a:pt x="0" y="79"/>
                        </a:lnTo>
                        <a:lnTo>
                          <a:pt x="10" y="88"/>
                        </a:lnTo>
                        <a:lnTo>
                          <a:pt x="19" y="93"/>
                        </a:lnTo>
                        <a:lnTo>
                          <a:pt x="31" y="94"/>
                        </a:lnTo>
                        <a:lnTo>
                          <a:pt x="42" y="98"/>
                        </a:lnTo>
                        <a:lnTo>
                          <a:pt x="43" y="94"/>
                        </a:lnTo>
                        <a:lnTo>
                          <a:pt x="51" y="88"/>
                        </a:lnTo>
                        <a:lnTo>
                          <a:pt x="55" y="85"/>
                        </a:lnTo>
                        <a:lnTo>
                          <a:pt x="54" y="83"/>
                        </a:lnTo>
                        <a:lnTo>
                          <a:pt x="59" y="82"/>
                        </a:lnTo>
                        <a:lnTo>
                          <a:pt x="64" y="75"/>
                        </a:lnTo>
                        <a:lnTo>
                          <a:pt x="63" y="70"/>
                        </a:lnTo>
                        <a:lnTo>
                          <a:pt x="65" y="66"/>
                        </a:lnTo>
                        <a:lnTo>
                          <a:pt x="75" y="59"/>
                        </a:lnTo>
                        <a:lnTo>
                          <a:pt x="86" y="50"/>
                        </a:lnTo>
                        <a:lnTo>
                          <a:pt x="80" y="47"/>
                        </a:lnTo>
                        <a:lnTo>
                          <a:pt x="78" y="51"/>
                        </a:lnTo>
                        <a:lnTo>
                          <a:pt x="72" y="46"/>
                        </a:lnTo>
                        <a:lnTo>
                          <a:pt x="66" y="46"/>
                        </a:lnTo>
                        <a:lnTo>
                          <a:pt x="70" y="20"/>
                        </a:lnTo>
                        <a:lnTo>
                          <a:pt x="73" y="1"/>
                        </a:lnTo>
                        <a:lnTo>
                          <a:pt x="73" y="1"/>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41" name="Guyana">
                    <a:extLst>
                      <a:ext uri="{FF2B5EF4-FFF2-40B4-BE49-F238E27FC236}">
                        <a16:creationId xmlns:a16="http://schemas.microsoft.com/office/drawing/2014/main" id="{97513E55-97D1-4FBA-90A4-2D0CEC79CBDF}"/>
                      </a:ext>
                    </a:extLst>
                  </p:cNvPr>
                  <p:cNvSpPr>
                    <a:spLocks/>
                  </p:cNvSpPr>
                  <p:nvPr/>
                </p:nvSpPr>
                <p:spPr bwMode="auto">
                  <a:xfrm>
                    <a:off x="2955717" y="4334951"/>
                    <a:ext cx="140526" cy="236084"/>
                  </a:xfrm>
                  <a:custGeom>
                    <a:avLst/>
                    <a:gdLst>
                      <a:gd name="T0" fmla="*/ 89 w 100"/>
                      <a:gd name="T1" fmla="*/ 57 h 168"/>
                      <a:gd name="T2" fmla="*/ 81 w 100"/>
                      <a:gd name="T3" fmla="*/ 49 h 168"/>
                      <a:gd name="T4" fmla="*/ 70 w 100"/>
                      <a:gd name="T5" fmla="*/ 37 h 168"/>
                      <a:gd name="T6" fmla="*/ 62 w 100"/>
                      <a:gd name="T7" fmla="*/ 37 h 168"/>
                      <a:gd name="T8" fmla="*/ 62 w 100"/>
                      <a:gd name="T9" fmla="*/ 25 h 168"/>
                      <a:gd name="T10" fmla="*/ 49 w 100"/>
                      <a:gd name="T11" fmla="*/ 9 h 168"/>
                      <a:gd name="T12" fmla="*/ 36 w 100"/>
                      <a:gd name="T13" fmla="*/ 0 h 168"/>
                      <a:gd name="T14" fmla="*/ 19 w 100"/>
                      <a:gd name="T15" fmla="*/ 14 h 168"/>
                      <a:gd name="T16" fmla="*/ 17 w 100"/>
                      <a:gd name="T17" fmla="*/ 23 h 168"/>
                      <a:gd name="T18" fmla="*/ 24 w 100"/>
                      <a:gd name="T19" fmla="*/ 31 h 168"/>
                      <a:gd name="T20" fmla="*/ 19 w 100"/>
                      <a:gd name="T21" fmla="*/ 36 h 168"/>
                      <a:gd name="T22" fmla="*/ 5 w 100"/>
                      <a:gd name="T23" fmla="*/ 40 h 168"/>
                      <a:gd name="T24" fmla="*/ 5 w 100"/>
                      <a:gd name="T25" fmla="*/ 51 h 168"/>
                      <a:gd name="T26" fmla="*/ 0 w 100"/>
                      <a:gd name="T27" fmla="*/ 57 h 168"/>
                      <a:gd name="T28" fmla="*/ 14 w 100"/>
                      <a:gd name="T29" fmla="*/ 75 h 168"/>
                      <a:gd name="T30" fmla="*/ 24 w 100"/>
                      <a:gd name="T31" fmla="*/ 74 h 168"/>
                      <a:gd name="T32" fmla="*/ 29 w 100"/>
                      <a:gd name="T33" fmla="*/ 80 h 168"/>
                      <a:gd name="T34" fmla="*/ 26 w 100"/>
                      <a:gd name="T35" fmla="*/ 90 h 168"/>
                      <a:gd name="T36" fmla="*/ 33 w 100"/>
                      <a:gd name="T37" fmla="*/ 94 h 168"/>
                      <a:gd name="T38" fmla="*/ 38 w 100"/>
                      <a:gd name="T39" fmla="*/ 105 h 168"/>
                      <a:gd name="T40" fmla="*/ 32 w 100"/>
                      <a:gd name="T41" fmla="*/ 113 h 168"/>
                      <a:gd name="T42" fmla="*/ 28 w 100"/>
                      <a:gd name="T43" fmla="*/ 133 h 168"/>
                      <a:gd name="T44" fmla="*/ 33 w 100"/>
                      <a:gd name="T45" fmla="*/ 146 h 168"/>
                      <a:gd name="T46" fmla="*/ 34 w 100"/>
                      <a:gd name="T47" fmla="*/ 156 h 168"/>
                      <a:gd name="T48" fmla="*/ 47 w 100"/>
                      <a:gd name="T49" fmla="*/ 168 h 168"/>
                      <a:gd name="T50" fmla="*/ 58 w 100"/>
                      <a:gd name="T51" fmla="*/ 168 h 168"/>
                      <a:gd name="T52" fmla="*/ 61 w 100"/>
                      <a:gd name="T53" fmla="*/ 164 h 168"/>
                      <a:gd name="T54" fmla="*/ 66 w 100"/>
                      <a:gd name="T55" fmla="*/ 163 h 168"/>
                      <a:gd name="T56" fmla="*/ 76 w 100"/>
                      <a:gd name="T57" fmla="*/ 159 h 168"/>
                      <a:gd name="T58" fmla="*/ 83 w 100"/>
                      <a:gd name="T59" fmla="*/ 153 h 168"/>
                      <a:gd name="T60" fmla="*/ 94 w 100"/>
                      <a:gd name="T61" fmla="*/ 154 h 168"/>
                      <a:gd name="T62" fmla="*/ 100 w 100"/>
                      <a:gd name="T63" fmla="*/ 154 h 168"/>
                      <a:gd name="T64" fmla="*/ 88 w 100"/>
                      <a:gd name="T65" fmla="*/ 133 h 168"/>
                      <a:gd name="T66" fmla="*/ 85 w 100"/>
                      <a:gd name="T67" fmla="*/ 120 h 168"/>
                      <a:gd name="T68" fmla="*/ 78 w 100"/>
                      <a:gd name="T69" fmla="*/ 120 h 168"/>
                      <a:gd name="T70" fmla="*/ 69 w 100"/>
                      <a:gd name="T71" fmla="*/ 102 h 168"/>
                      <a:gd name="T72" fmla="*/ 74 w 100"/>
                      <a:gd name="T73" fmla="*/ 90 h 168"/>
                      <a:gd name="T74" fmla="*/ 72 w 100"/>
                      <a:gd name="T75" fmla="*/ 84 h 168"/>
                      <a:gd name="T76" fmla="*/ 85 w 100"/>
                      <a:gd name="T77" fmla="*/ 79 h 168"/>
                      <a:gd name="T78" fmla="*/ 89 w 100"/>
                      <a:gd name="T79" fmla="*/ 57 h 168"/>
                      <a:gd name="T80" fmla="*/ 89 w 100"/>
                      <a:gd name="T81" fmla="*/ 5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 h="168">
                        <a:moveTo>
                          <a:pt x="89" y="57"/>
                        </a:moveTo>
                        <a:lnTo>
                          <a:pt x="81" y="49"/>
                        </a:lnTo>
                        <a:lnTo>
                          <a:pt x="70" y="37"/>
                        </a:lnTo>
                        <a:lnTo>
                          <a:pt x="62" y="37"/>
                        </a:lnTo>
                        <a:lnTo>
                          <a:pt x="62" y="25"/>
                        </a:lnTo>
                        <a:lnTo>
                          <a:pt x="49" y="9"/>
                        </a:lnTo>
                        <a:lnTo>
                          <a:pt x="36" y="0"/>
                        </a:lnTo>
                        <a:lnTo>
                          <a:pt x="19" y="14"/>
                        </a:lnTo>
                        <a:lnTo>
                          <a:pt x="17" y="23"/>
                        </a:lnTo>
                        <a:lnTo>
                          <a:pt x="24" y="31"/>
                        </a:lnTo>
                        <a:lnTo>
                          <a:pt x="19" y="36"/>
                        </a:lnTo>
                        <a:lnTo>
                          <a:pt x="5" y="40"/>
                        </a:lnTo>
                        <a:lnTo>
                          <a:pt x="5" y="51"/>
                        </a:lnTo>
                        <a:lnTo>
                          <a:pt x="0" y="57"/>
                        </a:lnTo>
                        <a:lnTo>
                          <a:pt x="14" y="75"/>
                        </a:lnTo>
                        <a:lnTo>
                          <a:pt x="24" y="74"/>
                        </a:lnTo>
                        <a:lnTo>
                          <a:pt x="29" y="80"/>
                        </a:lnTo>
                        <a:lnTo>
                          <a:pt x="26" y="90"/>
                        </a:lnTo>
                        <a:lnTo>
                          <a:pt x="33" y="94"/>
                        </a:lnTo>
                        <a:lnTo>
                          <a:pt x="38" y="105"/>
                        </a:lnTo>
                        <a:lnTo>
                          <a:pt x="32" y="113"/>
                        </a:lnTo>
                        <a:lnTo>
                          <a:pt x="28" y="133"/>
                        </a:lnTo>
                        <a:lnTo>
                          <a:pt x="33" y="146"/>
                        </a:lnTo>
                        <a:lnTo>
                          <a:pt x="34" y="156"/>
                        </a:lnTo>
                        <a:lnTo>
                          <a:pt x="47" y="168"/>
                        </a:lnTo>
                        <a:lnTo>
                          <a:pt x="58" y="168"/>
                        </a:lnTo>
                        <a:lnTo>
                          <a:pt x="61" y="164"/>
                        </a:lnTo>
                        <a:lnTo>
                          <a:pt x="66" y="163"/>
                        </a:lnTo>
                        <a:lnTo>
                          <a:pt x="76" y="159"/>
                        </a:lnTo>
                        <a:lnTo>
                          <a:pt x="83" y="153"/>
                        </a:lnTo>
                        <a:lnTo>
                          <a:pt x="94" y="154"/>
                        </a:lnTo>
                        <a:lnTo>
                          <a:pt x="100" y="154"/>
                        </a:lnTo>
                        <a:lnTo>
                          <a:pt x="88" y="133"/>
                        </a:lnTo>
                        <a:lnTo>
                          <a:pt x="85" y="120"/>
                        </a:lnTo>
                        <a:lnTo>
                          <a:pt x="78" y="120"/>
                        </a:lnTo>
                        <a:lnTo>
                          <a:pt x="69" y="102"/>
                        </a:lnTo>
                        <a:lnTo>
                          <a:pt x="74" y="90"/>
                        </a:lnTo>
                        <a:lnTo>
                          <a:pt x="72" y="84"/>
                        </a:lnTo>
                        <a:lnTo>
                          <a:pt x="85" y="79"/>
                        </a:lnTo>
                        <a:lnTo>
                          <a:pt x="89" y="57"/>
                        </a:lnTo>
                        <a:lnTo>
                          <a:pt x="89" y="57"/>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42" name="Honduras">
                    <a:extLst>
                      <a:ext uri="{FF2B5EF4-FFF2-40B4-BE49-F238E27FC236}">
                        <a16:creationId xmlns:a16="http://schemas.microsoft.com/office/drawing/2014/main" id="{7B6E9DDE-5E9E-400F-BD99-2454AC9D49BE}"/>
                      </a:ext>
                    </a:extLst>
                  </p:cNvPr>
                  <p:cNvSpPr>
                    <a:spLocks/>
                  </p:cNvSpPr>
                  <p:nvPr/>
                </p:nvSpPr>
                <p:spPr bwMode="auto">
                  <a:xfrm>
                    <a:off x="2151906" y="4079193"/>
                    <a:ext cx="182684" cy="101179"/>
                  </a:xfrm>
                  <a:custGeom>
                    <a:avLst/>
                    <a:gdLst>
                      <a:gd name="T0" fmla="*/ 130 w 130"/>
                      <a:gd name="T1" fmla="*/ 25 h 72"/>
                      <a:gd name="T2" fmla="*/ 126 w 130"/>
                      <a:gd name="T3" fmla="*/ 18 h 72"/>
                      <a:gd name="T4" fmla="*/ 119 w 130"/>
                      <a:gd name="T5" fmla="*/ 14 h 72"/>
                      <a:gd name="T6" fmla="*/ 113 w 130"/>
                      <a:gd name="T7" fmla="*/ 9 h 72"/>
                      <a:gd name="T8" fmla="*/ 107 w 130"/>
                      <a:gd name="T9" fmla="*/ 5 h 72"/>
                      <a:gd name="T10" fmla="*/ 104 w 130"/>
                      <a:gd name="T11" fmla="*/ 4 h 72"/>
                      <a:gd name="T12" fmla="*/ 95 w 130"/>
                      <a:gd name="T13" fmla="*/ 1 h 72"/>
                      <a:gd name="T14" fmla="*/ 91 w 130"/>
                      <a:gd name="T15" fmla="*/ 3 h 72"/>
                      <a:gd name="T16" fmla="*/ 85 w 130"/>
                      <a:gd name="T17" fmla="*/ 3 h 72"/>
                      <a:gd name="T18" fmla="*/ 80 w 130"/>
                      <a:gd name="T19" fmla="*/ 2 h 72"/>
                      <a:gd name="T20" fmla="*/ 74 w 130"/>
                      <a:gd name="T21" fmla="*/ 0 h 72"/>
                      <a:gd name="T22" fmla="*/ 70 w 130"/>
                      <a:gd name="T23" fmla="*/ 3 h 72"/>
                      <a:gd name="T24" fmla="*/ 64 w 130"/>
                      <a:gd name="T25" fmla="*/ 6 h 72"/>
                      <a:gd name="T26" fmla="*/ 55 w 130"/>
                      <a:gd name="T27" fmla="*/ 7 h 72"/>
                      <a:gd name="T28" fmla="*/ 45 w 130"/>
                      <a:gd name="T29" fmla="*/ 4 h 72"/>
                      <a:gd name="T30" fmla="*/ 42 w 130"/>
                      <a:gd name="T31" fmla="*/ 6 h 72"/>
                      <a:gd name="T32" fmla="*/ 40 w 130"/>
                      <a:gd name="T33" fmla="*/ 3 h 72"/>
                      <a:gd name="T34" fmla="*/ 34 w 130"/>
                      <a:gd name="T35" fmla="*/ 4 h 72"/>
                      <a:gd name="T36" fmla="*/ 29 w 130"/>
                      <a:gd name="T37" fmla="*/ 8 h 72"/>
                      <a:gd name="T38" fmla="*/ 27 w 130"/>
                      <a:gd name="T39" fmla="*/ 7 h 72"/>
                      <a:gd name="T40" fmla="*/ 16 w 130"/>
                      <a:gd name="T41" fmla="*/ 16 h 72"/>
                      <a:gd name="T42" fmla="*/ 6 w 130"/>
                      <a:gd name="T43" fmla="*/ 23 h 72"/>
                      <a:gd name="T44" fmla="*/ 4 w 130"/>
                      <a:gd name="T45" fmla="*/ 27 h 72"/>
                      <a:gd name="T46" fmla="*/ 5 w 130"/>
                      <a:gd name="T47" fmla="*/ 32 h 72"/>
                      <a:gd name="T48" fmla="*/ 0 w 130"/>
                      <a:gd name="T49" fmla="*/ 39 h 72"/>
                      <a:gd name="T50" fmla="*/ 6 w 130"/>
                      <a:gd name="T51" fmla="*/ 41 h 72"/>
                      <a:gd name="T52" fmla="*/ 10 w 130"/>
                      <a:gd name="T53" fmla="*/ 45 h 72"/>
                      <a:gd name="T54" fmla="*/ 16 w 130"/>
                      <a:gd name="T55" fmla="*/ 49 h 72"/>
                      <a:gd name="T56" fmla="*/ 16 w 130"/>
                      <a:gd name="T57" fmla="*/ 52 h 72"/>
                      <a:gd name="T58" fmla="*/ 26 w 130"/>
                      <a:gd name="T59" fmla="*/ 49 h 72"/>
                      <a:gd name="T60" fmla="*/ 29 w 130"/>
                      <a:gd name="T61" fmla="*/ 51 h 72"/>
                      <a:gd name="T62" fmla="*/ 32 w 130"/>
                      <a:gd name="T63" fmla="*/ 54 h 72"/>
                      <a:gd name="T64" fmla="*/ 30 w 130"/>
                      <a:gd name="T65" fmla="*/ 63 h 72"/>
                      <a:gd name="T66" fmla="*/ 37 w 130"/>
                      <a:gd name="T67" fmla="*/ 65 h 72"/>
                      <a:gd name="T68" fmla="*/ 39 w 130"/>
                      <a:gd name="T69" fmla="*/ 72 h 72"/>
                      <a:gd name="T70" fmla="*/ 46 w 130"/>
                      <a:gd name="T71" fmla="*/ 71 h 72"/>
                      <a:gd name="T72" fmla="*/ 49 w 130"/>
                      <a:gd name="T73" fmla="*/ 66 h 72"/>
                      <a:gd name="T74" fmla="*/ 52 w 130"/>
                      <a:gd name="T75" fmla="*/ 66 h 72"/>
                      <a:gd name="T76" fmla="*/ 53 w 130"/>
                      <a:gd name="T77" fmla="*/ 55 h 72"/>
                      <a:gd name="T78" fmla="*/ 57 w 130"/>
                      <a:gd name="T79" fmla="*/ 54 h 72"/>
                      <a:gd name="T80" fmla="*/ 62 w 130"/>
                      <a:gd name="T81" fmla="*/ 54 h 72"/>
                      <a:gd name="T82" fmla="*/ 67 w 130"/>
                      <a:gd name="T83" fmla="*/ 47 h 72"/>
                      <a:gd name="T84" fmla="*/ 72 w 130"/>
                      <a:gd name="T85" fmla="*/ 52 h 72"/>
                      <a:gd name="T86" fmla="*/ 75 w 130"/>
                      <a:gd name="T87" fmla="*/ 49 h 72"/>
                      <a:gd name="T88" fmla="*/ 79 w 130"/>
                      <a:gd name="T89" fmla="*/ 46 h 72"/>
                      <a:gd name="T90" fmla="*/ 87 w 130"/>
                      <a:gd name="T91" fmla="*/ 40 h 72"/>
                      <a:gd name="T92" fmla="*/ 88 w 130"/>
                      <a:gd name="T93" fmla="*/ 35 h 72"/>
                      <a:gd name="T94" fmla="*/ 90 w 130"/>
                      <a:gd name="T95" fmla="*/ 35 h 72"/>
                      <a:gd name="T96" fmla="*/ 93 w 130"/>
                      <a:gd name="T97" fmla="*/ 29 h 72"/>
                      <a:gd name="T98" fmla="*/ 95 w 130"/>
                      <a:gd name="T99" fmla="*/ 29 h 72"/>
                      <a:gd name="T100" fmla="*/ 98 w 130"/>
                      <a:gd name="T101" fmla="*/ 32 h 72"/>
                      <a:gd name="T102" fmla="*/ 102 w 130"/>
                      <a:gd name="T103" fmla="*/ 33 h 72"/>
                      <a:gd name="T104" fmla="*/ 108 w 130"/>
                      <a:gd name="T105" fmla="*/ 30 h 72"/>
                      <a:gd name="T106" fmla="*/ 112 w 130"/>
                      <a:gd name="T107" fmla="*/ 30 h 72"/>
                      <a:gd name="T108" fmla="*/ 120 w 130"/>
                      <a:gd name="T109" fmla="*/ 27 h 72"/>
                      <a:gd name="T110" fmla="*/ 124 w 130"/>
                      <a:gd name="T111" fmla="*/ 24 h 72"/>
                      <a:gd name="T112" fmla="*/ 130 w 130"/>
                      <a:gd name="T113" fmla="*/ 25 h 72"/>
                      <a:gd name="T114" fmla="*/ 130 w 130"/>
                      <a:gd name="T11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0" h="72">
                        <a:moveTo>
                          <a:pt x="130" y="25"/>
                        </a:moveTo>
                        <a:lnTo>
                          <a:pt x="126" y="18"/>
                        </a:lnTo>
                        <a:lnTo>
                          <a:pt x="119" y="14"/>
                        </a:lnTo>
                        <a:lnTo>
                          <a:pt x="113" y="9"/>
                        </a:lnTo>
                        <a:lnTo>
                          <a:pt x="107" y="5"/>
                        </a:lnTo>
                        <a:lnTo>
                          <a:pt x="104" y="4"/>
                        </a:lnTo>
                        <a:lnTo>
                          <a:pt x="95" y="1"/>
                        </a:lnTo>
                        <a:lnTo>
                          <a:pt x="91" y="3"/>
                        </a:lnTo>
                        <a:lnTo>
                          <a:pt x="85" y="3"/>
                        </a:lnTo>
                        <a:lnTo>
                          <a:pt x="80" y="2"/>
                        </a:lnTo>
                        <a:lnTo>
                          <a:pt x="74" y="0"/>
                        </a:lnTo>
                        <a:lnTo>
                          <a:pt x="70" y="3"/>
                        </a:lnTo>
                        <a:lnTo>
                          <a:pt x="64" y="6"/>
                        </a:lnTo>
                        <a:lnTo>
                          <a:pt x="55" y="7"/>
                        </a:lnTo>
                        <a:lnTo>
                          <a:pt x="45" y="4"/>
                        </a:lnTo>
                        <a:lnTo>
                          <a:pt x="42" y="6"/>
                        </a:lnTo>
                        <a:lnTo>
                          <a:pt x="40" y="3"/>
                        </a:lnTo>
                        <a:lnTo>
                          <a:pt x="34" y="4"/>
                        </a:lnTo>
                        <a:lnTo>
                          <a:pt x="29" y="8"/>
                        </a:lnTo>
                        <a:lnTo>
                          <a:pt x="27" y="7"/>
                        </a:lnTo>
                        <a:lnTo>
                          <a:pt x="16" y="16"/>
                        </a:lnTo>
                        <a:lnTo>
                          <a:pt x="6" y="23"/>
                        </a:lnTo>
                        <a:lnTo>
                          <a:pt x="4" y="27"/>
                        </a:lnTo>
                        <a:lnTo>
                          <a:pt x="5" y="32"/>
                        </a:lnTo>
                        <a:lnTo>
                          <a:pt x="0" y="39"/>
                        </a:lnTo>
                        <a:lnTo>
                          <a:pt x="6" y="41"/>
                        </a:lnTo>
                        <a:lnTo>
                          <a:pt x="10" y="45"/>
                        </a:lnTo>
                        <a:lnTo>
                          <a:pt x="16" y="49"/>
                        </a:lnTo>
                        <a:lnTo>
                          <a:pt x="16" y="52"/>
                        </a:lnTo>
                        <a:lnTo>
                          <a:pt x="26" y="49"/>
                        </a:lnTo>
                        <a:lnTo>
                          <a:pt x="29" y="51"/>
                        </a:lnTo>
                        <a:lnTo>
                          <a:pt x="32" y="54"/>
                        </a:lnTo>
                        <a:lnTo>
                          <a:pt x="30" y="63"/>
                        </a:lnTo>
                        <a:lnTo>
                          <a:pt x="37" y="65"/>
                        </a:lnTo>
                        <a:lnTo>
                          <a:pt x="39" y="72"/>
                        </a:lnTo>
                        <a:lnTo>
                          <a:pt x="46" y="71"/>
                        </a:lnTo>
                        <a:lnTo>
                          <a:pt x="49" y="66"/>
                        </a:lnTo>
                        <a:lnTo>
                          <a:pt x="52" y="66"/>
                        </a:lnTo>
                        <a:lnTo>
                          <a:pt x="53" y="55"/>
                        </a:lnTo>
                        <a:lnTo>
                          <a:pt x="57" y="54"/>
                        </a:lnTo>
                        <a:lnTo>
                          <a:pt x="62" y="54"/>
                        </a:lnTo>
                        <a:lnTo>
                          <a:pt x="67" y="47"/>
                        </a:lnTo>
                        <a:lnTo>
                          <a:pt x="72" y="52"/>
                        </a:lnTo>
                        <a:lnTo>
                          <a:pt x="75" y="49"/>
                        </a:lnTo>
                        <a:lnTo>
                          <a:pt x="79" y="46"/>
                        </a:lnTo>
                        <a:lnTo>
                          <a:pt x="87" y="40"/>
                        </a:lnTo>
                        <a:lnTo>
                          <a:pt x="88" y="35"/>
                        </a:lnTo>
                        <a:lnTo>
                          <a:pt x="90" y="35"/>
                        </a:lnTo>
                        <a:lnTo>
                          <a:pt x="93" y="29"/>
                        </a:lnTo>
                        <a:lnTo>
                          <a:pt x="95" y="29"/>
                        </a:lnTo>
                        <a:lnTo>
                          <a:pt x="98" y="32"/>
                        </a:lnTo>
                        <a:lnTo>
                          <a:pt x="102" y="33"/>
                        </a:lnTo>
                        <a:lnTo>
                          <a:pt x="108" y="30"/>
                        </a:lnTo>
                        <a:lnTo>
                          <a:pt x="112" y="30"/>
                        </a:lnTo>
                        <a:lnTo>
                          <a:pt x="120" y="27"/>
                        </a:lnTo>
                        <a:lnTo>
                          <a:pt x="124" y="24"/>
                        </a:lnTo>
                        <a:lnTo>
                          <a:pt x="130" y="25"/>
                        </a:lnTo>
                        <a:lnTo>
                          <a:pt x="130" y="25"/>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43" name="Haiti">
                    <a:extLst>
                      <a:ext uri="{FF2B5EF4-FFF2-40B4-BE49-F238E27FC236}">
                        <a16:creationId xmlns:a16="http://schemas.microsoft.com/office/drawing/2014/main" id="{0BD29252-B491-4000-940E-F88E28CD1385}"/>
                      </a:ext>
                    </a:extLst>
                  </p:cNvPr>
                  <p:cNvSpPr>
                    <a:spLocks/>
                  </p:cNvSpPr>
                  <p:nvPr/>
                </p:nvSpPr>
                <p:spPr bwMode="auto">
                  <a:xfrm>
                    <a:off x="2600185" y="3949909"/>
                    <a:ext cx="85721" cy="63237"/>
                  </a:xfrm>
                  <a:custGeom>
                    <a:avLst/>
                    <a:gdLst>
                      <a:gd name="T0" fmla="*/ 60 w 61"/>
                      <a:gd name="T1" fmla="*/ 5 h 45"/>
                      <a:gd name="T2" fmla="*/ 43 w 61"/>
                      <a:gd name="T3" fmla="*/ 1 h 45"/>
                      <a:gd name="T4" fmla="*/ 30 w 61"/>
                      <a:gd name="T5" fmla="*/ 0 h 45"/>
                      <a:gd name="T6" fmla="*/ 25 w 61"/>
                      <a:gd name="T7" fmla="*/ 6 h 45"/>
                      <a:gd name="T8" fmla="*/ 37 w 61"/>
                      <a:gd name="T9" fmla="*/ 10 h 45"/>
                      <a:gd name="T10" fmla="*/ 36 w 61"/>
                      <a:gd name="T11" fmla="*/ 19 h 45"/>
                      <a:gd name="T12" fmla="*/ 45 w 61"/>
                      <a:gd name="T13" fmla="*/ 30 h 45"/>
                      <a:gd name="T14" fmla="*/ 37 w 61"/>
                      <a:gd name="T15" fmla="*/ 34 h 45"/>
                      <a:gd name="T16" fmla="*/ 21 w 61"/>
                      <a:gd name="T17" fmla="*/ 33 h 45"/>
                      <a:gd name="T18" fmla="*/ 3 w 61"/>
                      <a:gd name="T19" fmla="*/ 30 h 45"/>
                      <a:gd name="T20" fmla="*/ 0 w 61"/>
                      <a:gd name="T21" fmla="*/ 37 h 45"/>
                      <a:gd name="T22" fmla="*/ 10 w 61"/>
                      <a:gd name="T23" fmla="*/ 45 h 45"/>
                      <a:gd name="T24" fmla="*/ 20 w 61"/>
                      <a:gd name="T25" fmla="*/ 40 h 45"/>
                      <a:gd name="T26" fmla="*/ 33 w 61"/>
                      <a:gd name="T27" fmla="*/ 42 h 45"/>
                      <a:gd name="T28" fmla="*/ 43 w 61"/>
                      <a:gd name="T29" fmla="*/ 40 h 45"/>
                      <a:gd name="T30" fmla="*/ 56 w 61"/>
                      <a:gd name="T31" fmla="*/ 45 h 45"/>
                      <a:gd name="T32" fmla="*/ 57 w 61"/>
                      <a:gd name="T33" fmla="*/ 37 h 45"/>
                      <a:gd name="T34" fmla="*/ 52 w 61"/>
                      <a:gd name="T35" fmla="*/ 31 h 45"/>
                      <a:gd name="T36" fmla="*/ 58 w 61"/>
                      <a:gd name="T37" fmla="*/ 26 h 45"/>
                      <a:gd name="T38" fmla="*/ 61 w 61"/>
                      <a:gd name="T39" fmla="*/ 18 h 45"/>
                      <a:gd name="T40" fmla="*/ 60 w 61"/>
                      <a:gd name="T4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45">
                        <a:moveTo>
                          <a:pt x="60" y="5"/>
                        </a:moveTo>
                        <a:lnTo>
                          <a:pt x="43" y="1"/>
                        </a:lnTo>
                        <a:lnTo>
                          <a:pt x="30" y="0"/>
                        </a:lnTo>
                        <a:lnTo>
                          <a:pt x="25" y="6"/>
                        </a:lnTo>
                        <a:lnTo>
                          <a:pt x="37" y="10"/>
                        </a:lnTo>
                        <a:lnTo>
                          <a:pt x="36" y="19"/>
                        </a:lnTo>
                        <a:lnTo>
                          <a:pt x="45" y="30"/>
                        </a:lnTo>
                        <a:lnTo>
                          <a:pt x="37" y="34"/>
                        </a:lnTo>
                        <a:lnTo>
                          <a:pt x="21" y="33"/>
                        </a:lnTo>
                        <a:lnTo>
                          <a:pt x="3" y="30"/>
                        </a:lnTo>
                        <a:lnTo>
                          <a:pt x="0" y="37"/>
                        </a:lnTo>
                        <a:lnTo>
                          <a:pt x="10" y="45"/>
                        </a:lnTo>
                        <a:lnTo>
                          <a:pt x="20" y="40"/>
                        </a:lnTo>
                        <a:lnTo>
                          <a:pt x="33" y="42"/>
                        </a:lnTo>
                        <a:lnTo>
                          <a:pt x="43" y="40"/>
                        </a:lnTo>
                        <a:lnTo>
                          <a:pt x="56" y="45"/>
                        </a:lnTo>
                        <a:lnTo>
                          <a:pt x="57" y="37"/>
                        </a:lnTo>
                        <a:lnTo>
                          <a:pt x="52" y="31"/>
                        </a:lnTo>
                        <a:lnTo>
                          <a:pt x="58" y="26"/>
                        </a:lnTo>
                        <a:lnTo>
                          <a:pt x="61" y="18"/>
                        </a:lnTo>
                        <a:lnTo>
                          <a:pt x="60" y="5"/>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44" name="Jamaica">
                    <a:extLst>
                      <a:ext uri="{FF2B5EF4-FFF2-40B4-BE49-F238E27FC236}">
                        <a16:creationId xmlns:a16="http://schemas.microsoft.com/office/drawing/2014/main" id="{BB2FF525-AB5E-47AF-96A2-1553535D7E5E}"/>
                      </a:ext>
                    </a:extLst>
                  </p:cNvPr>
                  <p:cNvSpPr>
                    <a:spLocks/>
                  </p:cNvSpPr>
                  <p:nvPr/>
                </p:nvSpPr>
                <p:spPr bwMode="auto">
                  <a:xfrm>
                    <a:off x="2487764" y="3996283"/>
                    <a:ext cx="59021" cy="26700"/>
                  </a:xfrm>
                  <a:custGeom>
                    <a:avLst/>
                    <a:gdLst>
                      <a:gd name="T0" fmla="*/ 28 w 42"/>
                      <a:gd name="T1" fmla="*/ 15 h 19"/>
                      <a:gd name="T2" fmla="*/ 42 w 42"/>
                      <a:gd name="T3" fmla="*/ 15 h 19"/>
                      <a:gd name="T4" fmla="*/ 40 w 42"/>
                      <a:gd name="T5" fmla="*/ 8 h 19"/>
                      <a:gd name="T6" fmla="*/ 29 w 42"/>
                      <a:gd name="T7" fmla="*/ 2 h 19"/>
                      <a:gd name="T8" fmla="*/ 16 w 42"/>
                      <a:gd name="T9" fmla="*/ 1 h 19"/>
                      <a:gd name="T10" fmla="*/ 12 w 42"/>
                      <a:gd name="T11" fmla="*/ 0 h 19"/>
                      <a:gd name="T12" fmla="*/ 2 w 42"/>
                      <a:gd name="T13" fmla="*/ 1 h 19"/>
                      <a:gd name="T14" fmla="*/ 0 w 42"/>
                      <a:gd name="T15" fmla="*/ 7 h 19"/>
                      <a:gd name="T16" fmla="*/ 11 w 42"/>
                      <a:gd name="T17" fmla="*/ 15 h 19"/>
                      <a:gd name="T18" fmla="*/ 22 w 42"/>
                      <a:gd name="T19" fmla="*/ 19 h 19"/>
                      <a:gd name="T20" fmla="*/ 28 w 42"/>
                      <a:gd name="T21" fmla="*/ 15 h 19"/>
                      <a:gd name="T22" fmla="*/ 28 w 42"/>
                      <a:gd name="T23"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19">
                        <a:moveTo>
                          <a:pt x="28" y="15"/>
                        </a:moveTo>
                        <a:lnTo>
                          <a:pt x="42" y="15"/>
                        </a:lnTo>
                        <a:lnTo>
                          <a:pt x="40" y="8"/>
                        </a:lnTo>
                        <a:lnTo>
                          <a:pt x="29" y="2"/>
                        </a:lnTo>
                        <a:lnTo>
                          <a:pt x="16" y="1"/>
                        </a:lnTo>
                        <a:lnTo>
                          <a:pt x="12" y="0"/>
                        </a:lnTo>
                        <a:lnTo>
                          <a:pt x="2" y="1"/>
                        </a:lnTo>
                        <a:lnTo>
                          <a:pt x="0" y="7"/>
                        </a:lnTo>
                        <a:lnTo>
                          <a:pt x="11" y="15"/>
                        </a:lnTo>
                        <a:lnTo>
                          <a:pt x="22" y="19"/>
                        </a:lnTo>
                        <a:lnTo>
                          <a:pt x="28" y="15"/>
                        </a:lnTo>
                        <a:lnTo>
                          <a:pt x="28" y="15"/>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45" name="Mexico">
                    <a:extLst>
                      <a:ext uri="{FF2B5EF4-FFF2-40B4-BE49-F238E27FC236}">
                        <a16:creationId xmlns:a16="http://schemas.microsoft.com/office/drawing/2014/main" id="{2F41EC07-A008-436A-8B70-9F412672BAE7}"/>
                      </a:ext>
                    </a:extLst>
                  </p:cNvPr>
                  <p:cNvSpPr>
                    <a:spLocks/>
                  </p:cNvSpPr>
                  <p:nvPr/>
                </p:nvSpPr>
                <p:spPr bwMode="auto">
                  <a:xfrm>
                    <a:off x="1475974" y="3522709"/>
                    <a:ext cx="777110" cy="607074"/>
                  </a:xfrm>
                  <a:custGeom>
                    <a:avLst/>
                    <a:gdLst>
                      <a:gd name="T0" fmla="*/ 324 w 553"/>
                      <a:gd name="T1" fmla="*/ 151 h 432"/>
                      <a:gd name="T2" fmla="*/ 311 w 553"/>
                      <a:gd name="T3" fmla="*/ 109 h 432"/>
                      <a:gd name="T4" fmla="*/ 289 w 553"/>
                      <a:gd name="T5" fmla="*/ 70 h 432"/>
                      <a:gd name="T6" fmla="*/ 240 w 553"/>
                      <a:gd name="T7" fmla="*/ 82 h 432"/>
                      <a:gd name="T8" fmla="*/ 227 w 553"/>
                      <a:gd name="T9" fmla="*/ 49 h 432"/>
                      <a:gd name="T10" fmla="*/ 206 w 553"/>
                      <a:gd name="T11" fmla="*/ 23 h 432"/>
                      <a:gd name="T12" fmla="*/ 152 w 553"/>
                      <a:gd name="T13" fmla="*/ 32 h 432"/>
                      <a:gd name="T14" fmla="*/ 45 w 553"/>
                      <a:gd name="T15" fmla="*/ 4 h 432"/>
                      <a:gd name="T16" fmla="*/ 0 w 553"/>
                      <a:gd name="T17" fmla="*/ 4 h 432"/>
                      <a:gd name="T18" fmla="*/ 5 w 553"/>
                      <a:gd name="T19" fmla="*/ 59 h 432"/>
                      <a:gd name="T20" fmla="*/ 29 w 553"/>
                      <a:gd name="T21" fmla="*/ 99 h 432"/>
                      <a:gd name="T22" fmla="*/ 7 w 553"/>
                      <a:gd name="T23" fmla="*/ 116 h 432"/>
                      <a:gd name="T24" fmla="*/ 25 w 553"/>
                      <a:gd name="T25" fmla="*/ 138 h 432"/>
                      <a:gd name="T26" fmla="*/ 44 w 553"/>
                      <a:gd name="T27" fmla="*/ 152 h 432"/>
                      <a:gd name="T28" fmla="*/ 47 w 553"/>
                      <a:gd name="T29" fmla="*/ 189 h 432"/>
                      <a:gd name="T30" fmla="*/ 79 w 553"/>
                      <a:gd name="T31" fmla="*/ 220 h 432"/>
                      <a:gd name="T32" fmla="*/ 96 w 553"/>
                      <a:gd name="T33" fmla="*/ 226 h 432"/>
                      <a:gd name="T34" fmla="*/ 86 w 553"/>
                      <a:gd name="T35" fmla="*/ 200 h 432"/>
                      <a:gd name="T36" fmla="*/ 74 w 553"/>
                      <a:gd name="T37" fmla="*/ 176 h 432"/>
                      <a:gd name="T38" fmla="*/ 59 w 553"/>
                      <a:gd name="T39" fmla="*/ 131 h 432"/>
                      <a:gd name="T40" fmla="*/ 52 w 553"/>
                      <a:gd name="T41" fmla="*/ 101 h 432"/>
                      <a:gd name="T42" fmla="*/ 45 w 553"/>
                      <a:gd name="T43" fmla="*/ 92 h 432"/>
                      <a:gd name="T44" fmla="*/ 30 w 553"/>
                      <a:gd name="T45" fmla="*/ 60 h 432"/>
                      <a:gd name="T46" fmla="*/ 41 w 553"/>
                      <a:gd name="T47" fmla="*/ 22 h 432"/>
                      <a:gd name="T48" fmla="*/ 68 w 553"/>
                      <a:gd name="T49" fmla="*/ 37 h 432"/>
                      <a:gd name="T50" fmla="*/ 72 w 553"/>
                      <a:gd name="T51" fmla="*/ 82 h 432"/>
                      <a:gd name="T52" fmla="*/ 86 w 553"/>
                      <a:gd name="T53" fmla="*/ 113 h 432"/>
                      <a:gd name="T54" fmla="*/ 105 w 553"/>
                      <a:gd name="T55" fmla="*/ 143 h 432"/>
                      <a:gd name="T56" fmla="*/ 111 w 553"/>
                      <a:gd name="T57" fmla="*/ 169 h 432"/>
                      <a:gd name="T58" fmla="*/ 150 w 553"/>
                      <a:gd name="T59" fmla="*/ 212 h 432"/>
                      <a:gd name="T60" fmla="*/ 169 w 553"/>
                      <a:gd name="T61" fmla="*/ 257 h 432"/>
                      <a:gd name="T62" fmla="*/ 167 w 553"/>
                      <a:gd name="T63" fmla="*/ 282 h 432"/>
                      <a:gd name="T64" fmla="*/ 164 w 553"/>
                      <a:gd name="T65" fmla="*/ 303 h 432"/>
                      <a:gd name="T66" fmla="*/ 199 w 553"/>
                      <a:gd name="T67" fmla="*/ 342 h 432"/>
                      <a:gd name="T68" fmla="*/ 235 w 553"/>
                      <a:gd name="T69" fmla="*/ 358 h 432"/>
                      <a:gd name="T70" fmla="*/ 288 w 553"/>
                      <a:gd name="T71" fmla="*/ 383 h 432"/>
                      <a:gd name="T72" fmla="*/ 335 w 553"/>
                      <a:gd name="T73" fmla="*/ 405 h 432"/>
                      <a:gd name="T74" fmla="*/ 375 w 553"/>
                      <a:gd name="T75" fmla="*/ 392 h 432"/>
                      <a:gd name="T76" fmla="*/ 422 w 553"/>
                      <a:gd name="T77" fmla="*/ 432 h 432"/>
                      <a:gd name="T78" fmla="*/ 424 w 553"/>
                      <a:gd name="T79" fmla="*/ 414 h 432"/>
                      <a:gd name="T80" fmla="*/ 464 w 553"/>
                      <a:gd name="T81" fmla="*/ 387 h 432"/>
                      <a:gd name="T82" fmla="*/ 452 w 553"/>
                      <a:gd name="T83" fmla="*/ 375 h 432"/>
                      <a:gd name="T84" fmla="*/ 456 w 553"/>
                      <a:gd name="T85" fmla="*/ 353 h 432"/>
                      <a:gd name="T86" fmla="*/ 495 w 553"/>
                      <a:gd name="T87" fmla="*/ 351 h 432"/>
                      <a:gd name="T88" fmla="*/ 510 w 553"/>
                      <a:gd name="T89" fmla="*/ 338 h 432"/>
                      <a:gd name="T90" fmla="*/ 523 w 553"/>
                      <a:gd name="T91" fmla="*/ 343 h 432"/>
                      <a:gd name="T92" fmla="*/ 532 w 553"/>
                      <a:gd name="T93" fmla="*/ 310 h 432"/>
                      <a:gd name="T94" fmla="*/ 553 w 553"/>
                      <a:gd name="T95" fmla="*/ 270 h 432"/>
                      <a:gd name="T96" fmla="*/ 519 w 553"/>
                      <a:gd name="T97" fmla="*/ 267 h 432"/>
                      <a:gd name="T98" fmla="*/ 477 w 553"/>
                      <a:gd name="T99" fmla="*/ 285 h 432"/>
                      <a:gd name="T100" fmla="*/ 451 w 553"/>
                      <a:gd name="T101" fmla="*/ 328 h 432"/>
                      <a:gd name="T102" fmla="*/ 406 w 553"/>
                      <a:gd name="T103" fmla="*/ 339 h 432"/>
                      <a:gd name="T104" fmla="*/ 358 w 553"/>
                      <a:gd name="T105" fmla="*/ 330 h 432"/>
                      <a:gd name="T106" fmla="*/ 338 w 553"/>
                      <a:gd name="T107" fmla="*/ 287 h 432"/>
                      <a:gd name="T108" fmla="*/ 330 w 553"/>
                      <a:gd name="T109" fmla="*/ 244 h 432"/>
                      <a:gd name="T110" fmla="*/ 348 w 553"/>
                      <a:gd name="T111" fmla="*/ 183 h 432"/>
                      <a:gd name="T112" fmla="*/ 352 w 553"/>
                      <a:gd name="T113" fmla="*/ 163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3" h="432">
                        <a:moveTo>
                          <a:pt x="352" y="163"/>
                        </a:moveTo>
                        <a:lnTo>
                          <a:pt x="338" y="158"/>
                        </a:lnTo>
                        <a:lnTo>
                          <a:pt x="324" y="151"/>
                        </a:lnTo>
                        <a:lnTo>
                          <a:pt x="320" y="140"/>
                        </a:lnTo>
                        <a:lnTo>
                          <a:pt x="320" y="123"/>
                        </a:lnTo>
                        <a:lnTo>
                          <a:pt x="311" y="109"/>
                        </a:lnTo>
                        <a:lnTo>
                          <a:pt x="307" y="95"/>
                        </a:lnTo>
                        <a:lnTo>
                          <a:pt x="301" y="79"/>
                        </a:lnTo>
                        <a:lnTo>
                          <a:pt x="289" y="70"/>
                        </a:lnTo>
                        <a:lnTo>
                          <a:pt x="273" y="70"/>
                        </a:lnTo>
                        <a:lnTo>
                          <a:pt x="255" y="88"/>
                        </a:lnTo>
                        <a:lnTo>
                          <a:pt x="240" y="82"/>
                        </a:lnTo>
                        <a:lnTo>
                          <a:pt x="232" y="74"/>
                        </a:lnTo>
                        <a:lnTo>
                          <a:pt x="230" y="61"/>
                        </a:lnTo>
                        <a:lnTo>
                          <a:pt x="227" y="49"/>
                        </a:lnTo>
                        <a:lnTo>
                          <a:pt x="218" y="39"/>
                        </a:lnTo>
                        <a:lnTo>
                          <a:pt x="211" y="31"/>
                        </a:lnTo>
                        <a:lnTo>
                          <a:pt x="206" y="23"/>
                        </a:lnTo>
                        <a:lnTo>
                          <a:pt x="171" y="23"/>
                        </a:lnTo>
                        <a:lnTo>
                          <a:pt x="168" y="32"/>
                        </a:lnTo>
                        <a:lnTo>
                          <a:pt x="152" y="32"/>
                        </a:lnTo>
                        <a:lnTo>
                          <a:pt x="112" y="32"/>
                        </a:lnTo>
                        <a:lnTo>
                          <a:pt x="72" y="16"/>
                        </a:lnTo>
                        <a:lnTo>
                          <a:pt x="45" y="4"/>
                        </a:lnTo>
                        <a:lnTo>
                          <a:pt x="49" y="0"/>
                        </a:lnTo>
                        <a:lnTo>
                          <a:pt x="23" y="2"/>
                        </a:lnTo>
                        <a:lnTo>
                          <a:pt x="0" y="4"/>
                        </a:lnTo>
                        <a:lnTo>
                          <a:pt x="1" y="26"/>
                        </a:lnTo>
                        <a:lnTo>
                          <a:pt x="2" y="44"/>
                        </a:lnTo>
                        <a:lnTo>
                          <a:pt x="5" y="59"/>
                        </a:lnTo>
                        <a:lnTo>
                          <a:pt x="8" y="74"/>
                        </a:lnTo>
                        <a:lnTo>
                          <a:pt x="18" y="82"/>
                        </a:lnTo>
                        <a:lnTo>
                          <a:pt x="29" y="99"/>
                        </a:lnTo>
                        <a:lnTo>
                          <a:pt x="25" y="109"/>
                        </a:lnTo>
                        <a:lnTo>
                          <a:pt x="16" y="117"/>
                        </a:lnTo>
                        <a:lnTo>
                          <a:pt x="7" y="116"/>
                        </a:lnTo>
                        <a:lnTo>
                          <a:pt x="5" y="118"/>
                        </a:lnTo>
                        <a:lnTo>
                          <a:pt x="14" y="132"/>
                        </a:lnTo>
                        <a:lnTo>
                          <a:pt x="25" y="138"/>
                        </a:lnTo>
                        <a:lnTo>
                          <a:pt x="29" y="144"/>
                        </a:lnTo>
                        <a:lnTo>
                          <a:pt x="31" y="141"/>
                        </a:lnTo>
                        <a:lnTo>
                          <a:pt x="44" y="152"/>
                        </a:lnTo>
                        <a:lnTo>
                          <a:pt x="51" y="159"/>
                        </a:lnTo>
                        <a:lnTo>
                          <a:pt x="51" y="171"/>
                        </a:lnTo>
                        <a:lnTo>
                          <a:pt x="47" y="189"/>
                        </a:lnTo>
                        <a:lnTo>
                          <a:pt x="57" y="196"/>
                        </a:lnTo>
                        <a:lnTo>
                          <a:pt x="69" y="207"/>
                        </a:lnTo>
                        <a:lnTo>
                          <a:pt x="79" y="220"/>
                        </a:lnTo>
                        <a:lnTo>
                          <a:pt x="82" y="235"/>
                        </a:lnTo>
                        <a:lnTo>
                          <a:pt x="86" y="235"/>
                        </a:lnTo>
                        <a:lnTo>
                          <a:pt x="96" y="226"/>
                        </a:lnTo>
                        <a:lnTo>
                          <a:pt x="98" y="222"/>
                        </a:lnTo>
                        <a:lnTo>
                          <a:pt x="92" y="211"/>
                        </a:lnTo>
                        <a:lnTo>
                          <a:pt x="86" y="200"/>
                        </a:lnTo>
                        <a:lnTo>
                          <a:pt x="76" y="199"/>
                        </a:lnTo>
                        <a:lnTo>
                          <a:pt x="77" y="187"/>
                        </a:lnTo>
                        <a:lnTo>
                          <a:pt x="74" y="176"/>
                        </a:lnTo>
                        <a:lnTo>
                          <a:pt x="71" y="166"/>
                        </a:lnTo>
                        <a:lnTo>
                          <a:pt x="69" y="143"/>
                        </a:lnTo>
                        <a:lnTo>
                          <a:pt x="59" y="131"/>
                        </a:lnTo>
                        <a:lnTo>
                          <a:pt x="57" y="123"/>
                        </a:lnTo>
                        <a:lnTo>
                          <a:pt x="52" y="117"/>
                        </a:lnTo>
                        <a:lnTo>
                          <a:pt x="52" y="101"/>
                        </a:lnTo>
                        <a:lnTo>
                          <a:pt x="48" y="102"/>
                        </a:lnTo>
                        <a:lnTo>
                          <a:pt x="48" y="94"/>
                        </a:lnTo>
                        <a:lnTo>
                          <a:pt x="45" y="92"/>
                        </a:lnTo>
                        <a:lnTo>
                          <a:pt x="44" y="86"/>
                        </a:lnTo>
                        <a:lnTo>
                          <a:pt x="34" y="71"/>
                        </a:lnTo>
                        <a:lnTo>
                          <a:pt x="30" y="60"/>
                        </a:lnTo>
                        <a:lnTo>
                          <a:pt x="33" y="42"/>
                        </a:lnTo>
                        <a:lnTo>
                          <a:pt x="34" y="31"/>
                        </a:lnTo>
                        <a:lnTo>
                          <a:pt x="41" y="22"/>
                        </a:lnTo>
                        <a:lnTo>
                          <a:pt x="49" y="28"/>
                        </a:lnTo>
                        <a:lnTo>
                          <a:pt x="57" y="28"/>
                        </a:lnTo>
                        <a:lnTo>
                          <a:pt x="68" y="37"/>
                        </a:lnTo>
                        <a:lnTo>
                          <a:pt x="65" y="45"/>
                        </a:lnTo>
                        <a:lnTo>
                          <a:pt x="66" y="64"/>
                        </a:lnTo>
                        <a:lnTo>
                          <a:pt x="72" y="82"/>
                        </a:lnTo>
                        <a:lnTo>
                          <a:pt x="71" y="89"/>
                        </a:lnTo>
                        <a:lnTo>
                          <a:pt x="77" y="100"/>
                        </a:lnTo>
                        <a:lnTo>
                          <a:pt x="86" y="113"/>
                        </a:lnTo>
                        <a:lnTo>
                          <a:pt x="96" y="115"/>
                        </a:lnTo>
                        <a:lnTo>
                          <a:pt x="97" y="131"/>
                        </a:lnTo>
                        <a:lnTo>
                          <a:pt x="105" y="143"/>
                        </a:lnTo>
                        <a:lnTo>
                          <a:pt x="115" y="149"/>
                        </a:lnTo>
                        <a:lnTo>
                          <a:pt x="108" y="164"/>
                        </a:lnTo>
                        <a:lnTo>
                          <a:pt x="111" y="169"/>
                        </a:lnTo>
                        <a:lnTo>
                          <a:pt x="126" y="179"/>
                        </a:lnTo>
                        <a:lnTo>
                          <a:pt x="133" y="194"/>
                        </a:lnTo>
                        <a:lnTo>
                          <a:pt x="150" y="212"/>
                        </a:lnTo>
                        <a:lnTo>
                          <a:pt x="164" y="236"/>
                        </a:lnTo>
                        <a:lnTo>
                          <a:pt x="169" y="248"/>
                        </a:lnTo>
                        <a:lnTo>
                          <a:pt x="169" y="257"/>
                        </a:lnTo>
                        <a:lnTo>
                          <a:pt x="174" y="268"/>
                        </a:lnTo>
                        <a:lnTo>
                          <a:pt x="173" y="276"/>
                        </a:lnTo>
                        <a:lnTo>
                          <a:pt x="167" y="282"/>
                        </a:lnTo>
                        <a:lnTo>
                          <a:pt x="169" y="289"/>
                        </a:lnTo>
                        <a:lnTo>
                          <a:pt x="161" y="292"/>
                        </a:lnTo>
                        <a:lnTo>
                          <a:pt x="164" y="303"/>
                        </a:lnTo>
                        <a:lnTo>
                          <a:pt x="172" y="318"/>
                        </a:lnTo>
                        <a:lnTo>
                          <a:pt x="192" y="332"/>
                        </a:lnTo>
                        <a:lnTo>
                          <a:pt x="199" y="342"/>
                        </a:lnTo>
                        <a:lnTo>
                          <a:pt x="219" y="350"/>
                        </a:lnTo>
                        <a:lnTo>
                          <a:pt x="230" y="352"/>
                        </a:lnTo>
                        <a:lnTo>
                          <a:pt x="235" y="358"/>
                        </a:lnTo>
                        <a:lnTo>
                          <a:pt x="251" y="369"/>
                        </a:lnTo>
                        <a:lnTo>
                          <a:pt x="273" y="380"/>
                        </a:lnTo>
                        <a:lnTo>
                          <a:pt x="288" y="383"/>
                        </a:lnTo>
                        <a:lnTo>
                          <a:pt x="306" y="394"/>
                        </a:lnTo>
                        <a:lnTo>
                          <a:pt x="321" y="399"/>
                        </a:lnTo>
                        <a:lnTo>
                          <a:pt x="335" y="405"/>
                        </a:lnTo>
                        <a:lnTo>
                          <a:pt x="345" y="403"/>
                        </a:lnTo>
                        <a:lnTo>
                          <a:pt x="363" y="394"/>
                        </a:lnTo>
                        <a:lnTo>
                          <a:pt x="375" y="392"/>
                        </a:lnTo>
                        <a:lnTo>
                          <a:pt x="391" y="398"/>
                        </a:lnTo>
                        <a:lnTo>
                          <a:pt x="401" y="406"/>
                        </a:lnTo>
                        <a:lnTo>
                          <a:pt x="422" y="432"/>
                        </a:lnTo>
                        <a:lnTo>
                          <a:pt x="423" y="424"/>
                        </a:lnTo>
                        <a:lnTo>
                          <a:pt x="426" y="419"/>
                        </a:lnTo>
                        <a:lnTo>
                          <a:pt x="424" y="414"/>
                        </a:lnTo>
                        <a:lnTo>
                          <a:pt x="436" y="395"/>
                        </a:lnTo>
                        <a:lnTo>
                          <a:pt x="462" y="395"/>
                        </a:lnTo>
                        <a:lnTo>
                          <a:pt x="464" y="387"/>
                        </a:lnTo>
                        <a:lnTo>
                          <a:pt x="461" y="386"/>
                        </a:lnTo>
                        <a:lnTo>
                          <a:pt x="459" y="380"/>
                        </a:lnTo>
                        <a:lnTo>
                          <a:pt x="452" y="375"/>
                        </a:lnTo>
                        <a:lnTo>
                          <a:pt x="445" y="367"/>
                        </a:lnTo>
                        <a:lnTo>
                          <a:pt x="454" y="367"/>
                        </a:lnTo>
                        <a:lnTo>
                          <a:pt x="456" y="353"/>
                        </a:lnTo>
                        <a:lnTo>
                          <a:pt x="476" y="353"/>
                        </a:lnTo>
                        <a:lnTo>
                          <a:pt x="495" y="354"/>
                        </a:lnTo>
                        <a:lnTo>
                          <a:pt x="495" y="351"/>
                        </a:lnTo>
                        <a:lnTo>
                          <a:pt x="497" y="349"/>
                        </a:lnTo>
                        <a:lnTo>
                          <a:pt x="501" y="352"/>
                        </a:lnTo>
                        <a:lnTo>
                          <a:pt x="510" y="338"/>
                        </a:lnTo>
                        <a:lnTo>
                          <a:pt x="514" y="338"/>
                        </a:lnTo>
                        <a:lnTo>
                          <a:pt x="519" y="338"/>
                        </a:lnTo>
                        <a:lnTo>
                          <a:pt x="523" y="343"/>
                        </a:lnTo>
                        <a:lnTo>
                          <a:pt x="531" y="324"/>
                        </a:lnTo>
                        <a:lnTo>
                          <a:pt x="535" y="314"/>
                        </a:lnTo>
                        <a:lnTo>
                          <a:pt x="532" y="310"/>
                        </a:lnTo>
                        <a:lnTo>
                          <a:pt x="538" y="296"/>
                        </a:lnTo>
                        <a:lnTo>
                          <a:pt x="551" y="282"/>
                        </a:lnTo>
                        <a:lnTo>
                          <a:pt x="553" y="270"/>
                        </a:lnTo>
                        <a:lnTo>
                          <a:pt x="550" y="265"/>
                        </a:lnTo>
                        <a:lnTo>
                          <a:pt x="537" y="267"/>
                        </a:lnTo>
                        <a:lnTo>
                          <a:pt x="519" y="267"/>
                        </a:lnTo>
                        <a:lnTo>
                          <a:pt x="496" y="272"/>
                        </a:lnTo>
                        <a:lnTo>
                          <a:pt x="481" y="278"/>
                        </a:lnTo>
                        <a:lnTo>
                          <a:pt x="477" y="285"/>
                        </a:lnTo>
                        <a:lnTo>
                          <a:pt x="472" y="305"/>
                        </a:lnTo>
                        <a:lnTo>
                          <a:pt x="466" y="319"/>
                        </a:lnTo>
                        <a:lnTo>
                          <a:pt x="451" y="328"/>
                        </a:lnTo>
                        <a:lnTo>
                          <a:pt x="438" y="333"/>
                        </a:lnTo>
                        <a:lnTo>
                          <a:pt x="422" y="337"/>
                        </a:lnTo>
                        <a:lnTo>
                          <a:pt x="406" y="339"/>
                        </a:lnTo>
                        <a:lnTo>
                          <a:pt x="386" y="346"/>
                        </a:lnTo>
                        <a:lnTo>
                          <a:pt x="380" y="336"/>
                        </a:lnTo>
                        <a:lnTo>
                          <a:pt x="358" y="330"/>
                        </a:lnTo>
                        <a:lnTo>
                          <a:pt x="352" y="318"/>
                        </a:lnTo>
                        <a:lnTo>
                          <a:pt x="349" y="304"/>
                        </a:lnTo>
                        <a:lnTo>
                          <a:pt x="338" y="287"/>
                        </a:lnTo>
                        <a:lnTo>
                          <a:pt x="337" y="268"/>
                        </a:lnTo>
                        <a:lnTo>
                          <a:pt x="332" y="256"/>
                        </a:lnTo>
                        <a:lnTo>
                          <a:pt x="330" y="244"/>
                        </a:lnTo>
                        <a:lnTo>
                          <a:pt x="334" y="232"/>
                        </a:lnTo>
                        <a:lnTo>
                          <a:pt x="340" y="200"/>
                        </a:lnTo>
                        <a:lnTo>
                          <a:pt x="348" y="183"/>
                        </a:lnTo>
                        <a:lnTo>
                          <a:pt x="359" y="162"/>
                        </a:lnTo>
                        <a:lnTo>
                          <a:pt x="352" y="163"/>
                        </a:lnTo>
                        <a:lnTo>
                          <a:pt x="352" y="163"/>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46" name="Nicaragua">
                    <a:extLst>
                      <a:ext uri="{FF2B5EF4-FFF2-40B4-BE49-F238E27FC236}">
                        <a16:creationId xmlns:a16="http://schemas.microsoft.com/office/drawing/2014/main" id="{98435EE1-D294-46A2-BD21-1FDD277184FB}"/>
                      </a:ext>
                    </a:extLst>
                  </p:cNvPr>
                  <p:cNvSpPr>
                    <a:spLocks/>
                  </p:cNvSpPr>
                  <p:nvPr/>
                </p:nvSpPr>
                <p:spPr bwMode="auto">
                  <a:xfrm>
                    <a:off x="2195469" y="4112920"/>
                    <a:ext cx="139121" cy="143337"/>
                  </a:xfrm>
                  <a:custGeom>
                    <a:avLst/>
                    <a:gdLst>
                      <a:gd name="T0" fmla="*/ 99 w 99"/>
                      <a:gd name="T1" fmla="*/ 1 h 102"/>
                      <a:gd name="T2" fmla="*/ 93 w 99"/>
                      <a:gd name="T3" fmla="*/ 0 h 102"/>
                      <a:gd name="T4" fmla="*/ 89 w 99"/>
                      <a:gd name="T5" fmla="*/ 3 h 102"/>
                      <a:gd name="T6" fmla="*/ 81 w 99"/>
                      <a:gd name="T7" fmla="*/ 6 h 102"/>
                      <a:gd name="T8" fmla="*/ 77 w 99"/>
                      <a:gd name="T9" fmla="*/ 6 h 102"/>
                      <a:gd name="T10" fmla="*/ 71 w 99"/>
                      <a:gd name="T11" fmla="*/ 9 h 102"/>
                      <a:gd name="T12" fmla="*/ 67 w 99"/>
                      <a:gd name="T13" fmla="*/ 8 h 102"/>
                      <a:gd name="T14" fmla="*/ 64 w 99"/>
                      <a:gd name="T15" fmla="*/ 5 h 102"/>
                      <a:gd name="T16" fmla="*/ 62 w 99"/>
                      <a:gd name="T17" fmla="*/ 5 h 102"/>
                      <a:gd name="T18" fmla="*/ 59 w 99"/>
                      <a:gd name="T19" fmla="*/ 11 h 102"/>
                      <a:gd name="T20" fmla="*/ 57 w 99"/>
                      <a:gd name="T21" fmla="*/ 11 h 102"/>
                      <a:gd name="T22" fmla="*/ 56 w 99"/>
                      <a:gd name="T23" fmla="*/ 16 h 102"/>
                      <a:gd name="T24" fmla="*/ 48 w 99"/>
                      <a:gd name="T25" fmla="*/ 22 h 102"/>
                      <a:gd name="T26" fmla="*/ 44 w 99"/>
                      <a:gd name="T27" fmla="*/ 25 h 102"/>
                      <a:gd name="T28" fmla="*/ 41 w 99"/>
                      <a:gd name="T29" fmla="*/ 28 h 102"/>
                      <a:gd name="T30" fmla="*/ 36 w 99"/>
                      <a:gd name="T31" fmla="*/ 23 h 102"/>
                      <a:gd name="T32" fmla="*/ 31 w 99"/>
                      <a:gd name="T33" fmla="*/ 30 h 102"/>
                      <a:gd name="T34" fmla="*/ 26 w 99"/>
                      <a:gd name="T35" fmla="*/ 30 h 102"/>
                      <a:gd name="T36" fmla="*/ 22 w 99"/>
                      <a:gd name="T37" fmla="*/ 31 h 102"/>
                      <a:gd name="T38" fmla="*/ 21 w 99"/>
                      <a:gd name="T39" fmla="*/ 42 h 102"/>
                      <a:gd name="T40" fmla="*/ 18 w 99"/>
                      <a:gd name="T41" fmla="*/ 42 h 102"/>
                      <a:gd name="T42" fmla="*/ 15 w 99"/>
                      <a:gd name="T43" fmla="*/ 47 h 102"/>
                      <a:gd name="T44" fmla="*/ 8 w 99"/>
                      <a:gd name="T45" fmla="*/ 48 h 102"/>
                      <a:gd name="T46" fmla="*/ 7 w 99"/>
                      <a:gd name="T47" fmla="*/ 50 h 102"/>
                      <a:gd name="T48" fmla="*/ 3 w 99"/>
                      <a:gd name="T49" fmla="*/ 46 h 102"/>
                      <a:gd name="T50" fmla="*/ 0 w 99"/>
                      <a:gd name="T51" fmla="*/ 50 h 102"/>
                      <a:gd name="T52" fmla="*/ 11 w 99"/>
                      <a:gd name="T53" fmla="*/ 61 h 102"/>
                      <a:gd name="T54" fmla="*/ 19 w 99"/>
                      <a:gd name="T55" fmla="*/ 69 h 102"/>
                      <a:gd name="T56" fmla="*/ 23 w 99"/>
                      <a:gd name="T57" fmla="*/ 76 h 102"/>
                      <a:gd name="T58" fmla="*/ 32 w 99"/>
                      <a:gd name="T59" fmla="*/ 86 h 102"/>
                      <a:gd name="T60" fmla="*/ 39 w 99"/>
                      <a:gd name="T61" fmla="*/ 93 h 102"/>
                      <a:gd name="T62" fmla="*/ 41 w 99"/>
                      <a:gd name="T63" fmla="*/ 90 h 102"/>
                      <a:gd name="T64" fmla="*/ 54 w 99"/>
                      <a:gd name="T65" fmla="*/ 97 h 102"/>
                      <a:gd name="T66" fmla="*/ 60 w 99"/>
                      <a:gd name="T67" fmla="*/ 94 h 102"/>
                      <a:gd name="T68" fmla="*/ 67 w 99"/>
                      <a:gd name="T69" fmla="*/ 96 h 102"/>
                      <a:gd name="T70" fmla="*/ 69 w 99"/>
                      <a:gd name="T71" fmla="*/ 101 h 102"/>
                      <a:gd name="T72" fmla="*/ 76 w 99"/>
                      <a:gd name="T73" fmla="*/ 102 h 102"/>
                      <a:gd name="T74" fmla="*/ 81 w 99"/>
                      <a:gd name="T75" fmla="*/ 97 h 102"/>
                      <a:gd name="T76" fmla="*/ 78 w 99"/>
                      <a:gd name="T77" fmla="*/ 93 h 102"/>
                      <a:gd name="T78" fmla="*/ 78 w 99"/>
                      <a:gd name="T79" fmla="*/ 87 h 102"/>
                      <a:gd name="T80" fmla="*/ 82 w 99"/>
                      <a:gd name="T81" fmla="*/ 81 h 102"/>
                      <a:gd name="T82" fmla="*/ 81 w 99"/>
                      <a:gd name="T83" fmla="*/ 74 h 102"/>
                      <a:gd name="T84" fmla="*/ 84 w 99"/>
                      <a:gd name="T85" fmla="*/ 64 h 102"/>
                      <a:gd name="T86" fmla="*/ 87 w 99"/>
                      <a:gd name="T87" fmla="*/ 61 h 102"/>
                      <a:gd name="T88" fmla="*/ 88 w 99"/>
                      <a:gd name="T89" fmla="*/ 51 h 102"/>
                      <a:gd name="T90" fmla="*/ 87 w 99"/>
                      <a:gd name="T91" fmla="*/ 45 h 102"/>
                      <a:gd name="T92" fmla="*/ 88 w 99"/>
                      <a:gd name="T93" fmla="*/ 34 h 102"/>
                      <a:gd name="T94" fmla="*/ 92 w 99"/>
                      <a:gd name="T95" fmla="*/ 25 h 102"/>
                      <a:gd name="T96" fmla="*/ 97 w 99"/>
                      <a:gd name="T97" fmla="*/ 17 h 102"/>
                      <a:gd name="T98" fmla="*/ 95 w 99"/>
                      <a:gd name="T99" fmla="*/ 8 h 102"/>
                      <a:gd name="T100" fmla="*/ 97 w 99"/>
                      <a:gd name="T101" fmla="*/ 3 h 102"/>
                      <a:gd name="T102" fmla="*/ 99 w 99"/>
                      <a:gd name="T103" fmla="*/ 1 h 102"/>
                      <a:gd name="T104" fmla="*/ 99 w 99"/>
                      <a:gd name="T105"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02">
                        <a:moveTo>
                          <a:pt x="99" y="1"/>
                        </a:moveTo>
                        <a:lnTo>
                          <a:pt x="93" y="0"/>
                        </a:lnTo>
                        <a:lnTo>
                          <a:pt x="89" y="3"/>
                        </a:lnTo>
                        <a:lnTo>
                          <a:pt x="81" y="6"/>
                        </a:lnTo>
                        <a:lnTo>
                          <a:pt x="77" y="6"/>
                        </a:lnTo>
                        <a:lnTo>
                          <a:pt x="71" y="9"/>
                        </a:lnTo>
                        <a:lnTo>
                          <a:pt x="67" y="8"/>
                        </a:lnTo>
                        <a:lnTo>
                          <a:pt x="64" y="5"/>
                        </a:lnTo>
                        <a:lnTo>
                          <a:pt x="62" y="5"/>
                        </a:lnTo>
                        <a:lnTo>
                          <a:pt x="59" y="11"/>
                        </a:lnTo>
                        <a:lnTo>
                          <a:pt x="57" y="11"/>
                        </a:lnTo>
                        <a:lnTo>
                          <a:pt x="56" y="16"/>
                        </a:lnTo>
                        <a:lnTo>
                          <a:pt x="48" y="22"/>
                        </a:lnTo>
                        <a:lnTo>
                          <a:pt x="44" y="25"/>
                        </a:lnTo>
                        <a:lnTo>
                          <a:pt x="41" y="28"/>
                        </a:lnTo>
                        <a:lnTo>
                          <a:pt x="36" y="23"/>
                        </a:lnTo>
                        <a:lnTo>
                          <a:pt x="31" y="30"/>
                        </a:lnTo>
                        <a:lnTo>
                          <a:pt x="26" y="30"/>
                        </a:lnTo>
                        <a:lnTo>
                          <a:pt x="22" y="31"/>
                        </a:lnTo>
                        <a:lnTo>
                          <a:pt x="21" y="42"/>
                        </a:lnTo>
                        <a:lnTo>
                          <a:pt x="18" y="42"/>
                        </a:lnTo>
                        <a:lnTo>
                          <a:pt x="15" y="47"/>
                        </a:lnTo>
                        <a:lnTo>
                          <a:pt x="8" y="48"/>
                        </a:lnTo>
                        <a:lnTo>
                          <a:pt x="7" y="50"/>
                        </a:lnTo>
                        <a:lnTo>
                          <a:pt x="3" y="46"/>
                        </a:lnTo>
                        <a:lnTo>
                          <a:pt x="0" y="50"/>
                        </a:lnTo>
                        <a:lnTo>
                          <a:pt x="11" y="61"/>
                        </a:lnTo>
                        <a:lnTo>
                          <a:pt x="19" y="69"/>
                        </a:lnTo>
                        <a:lnTo>
                          <a:pt x="23" y="76"/>
                        </a:lnTo>
                        <a:lnTo>
                          <a:pt x="32" y="86"/>
                        </a:lnTo>
                        <a:lnTo>
                          <a:pt x="39" y="93"/>
                        </a:lnTo>
                        <a:lnTo>
                          <a:pt x="41" y="90"/>
                        </a:lnTo>
                        <a:lnTo>
                          <a:pt x="54" y="97"/>
                        </a:lnTo>
                        <a:lnTo>
                          <a:pt x="60" y="94"/>
                        </a:lnTo>
                        <a:lnTo>
                          <a:pt x="67" y="96"/>
                        </a:lnTo>
                        <a:lnTo>
                          <a:pt x="69" y="101"/>
                        </a:lnTo>
                        <a:lnTo>
                          <a:pt x="76" y="102"/>
                        </a:lnTo>
                        <a:lnTo>
                          <a:pt x="81" y="97"/>
                        </a:lnTo>
                        <a:lnTo>
                          <a:pt x="78" y="93"/>
                        </a:lnTo>
                        <a:lnTo>
                          <a:pt x="78" y="87"/>
                        </a:lnTo>
                        <a:lnTo>
                          <a:pt x="82" y="81"/>
                        </a:lnTo>
                        <a:lnTo>
                          <a:pt x="81" y="74"/>
                        </a:lnTo>
                        <a:lnTo>
                          <a:pt x="84" y="64"/>
                        </a:lnTo>
                        <a:lnTo>
                          <a:pt x="87" y="61"/>
                        </a:lnTo>
                        <a:lnTo>
                          <a:pt x="88" y="51"/>
                        </a:lnTo>
                        <a:lnTo>
                          <a:pt x="87" y="45"/>
                        </a:lnTo>
                        <a:lnTo>
                          <a:pt x="88" y="34"/>
                        </a:lnTo>
                        <a:lnTo>
                          <a:pt x="92" y="25"/>
                        </a:lnTo>
                        <a:lnTo>
                          <a:pt x="97" y="17"/>
                        </a:lnTo>
                        <a:lnTo>
                          <a:pt x="95" y="8"/>
                        </a:lnTo>
                        <a:lnTo>
                          <a:pt x="97" y="3"/>
                        </a:lnTo>
                        <a:lnTo>
                          <a:pt x="99" y="1"/>
                        </a:lnTo>
                        <a:lnTo>
                          <a:pt x="99" y="1"/>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47" name="Panama">
                    <a:extLst>
                      <a:ext uri="{FF2B5EF4-FFF2-40B4-BE49-F238E27FC236}">
                        <a16:creationId xmlns:a16="http://schemas.microsoft.com/office/drawing/2014/main" id="{A87A2AD8-B903-458C-967B-5B23F500A5E6}"/>
                      </a:ext>
                    </a:extLst>
                  </p:cNvPr>
                  <p:cNvSpPr>
                    <a:spLocks/>
                  </p:cNvSpPr>
                  <p:nvPr/>
                </p:nvSpPr>
                <p:spPr bwMode="auto">
                  <a:xfrm>
                    <a:off x="2324753" y="4294199"/>
                    <a:ext cx="167226" cy="80100"/>
                  </a:xfrm>
                  <a:custGeom>
                    <a:avLst/>
                    <a:gdLst>
                      <a:gd name="T0" fmla="*/ 117 w 119"/>
                      <a:gd name="T1" fmla="*/ 22 h 57"/>
                      <a:gd name="T2" fmla="*/ 110 w 119"/>
                      <a:gd name="T3" fmla="*/ 15 h 57"/>
                      <a:gd name="T4" fmla="*/ 103 w 119"/>
                      <a:gd name="T5" fmla="*/ 8 h 57"/>
                      <a:gd name="T6" fmla="*/ 94 w 119"/>
                      <a:gd name="T7" fmla="*/ 4 h 57"/>
                      <a:gd name="T8" fmla="*/ 83 w 119"/>
                      <a:gd name="T9" fmla="*/ 3 h 57"/>
                      <a:gd name="T10" fmla="*/ 84 w 119"/>
                      <a:gd name="T11" fmla="*/ 1 h 57"/>
                      <a:gd name="T12" fmla="*/ 73 w 119"/>
                      <a:gd name="T13" fmla="*/ 0 h 57"/>
                      <a:gd name="T14" fmla="*/ 65 w 119"/>
                      <a:gd name="T15" fmla="*/ 7 h 57"/>
                      <a:gd name="T16" fmla="*/ 52 w 119"/>
                      <a:gd name="T17" fmla="*/ 12 h 57"/>
                      <a:gd name="T18" fmla="*/ 43 w 119"/>
                      <a:gd name="T19" fmla="*/ 17 h 57"/>
                      <a:gd name="T20" fmla="*/ 32 w 119"/>
                      <a:gd name="T21" fmla="*/ 19 h 57"/>
                      <a:gd name="T22" fmla="*/ 27 w 119"/>
                      <a:gd name="T23" fmla="*/ 14 h 57"/>
                      <a:gd name="T24" fmla="*/ 25 w 119"/>
                      <a:gd name="T25" fmla="*/ 15 h 57"/>
                      <a:gd name="T26" fmla="*/ 17 w 119"/>
                      <a:gd name="T27" fmla="*/ 14 h 57"/>
                      <a:gd name="T28" fmla="*/ 17 w 119"/>
                      <a:gd name="T29" fmla="*/ 9 h 57"/>
                      <a:gd name="T30" fmla="*/ 10 w 119"/>
                      <a:gd name="T31" fmla="*/ 0 h 57"/>
                      <a:gd name="T32" fmla="*/ 2 w 119"/>
                      <a:gd name="T33" fmla="*/ 3 h 57"/>
                      <a:gd name="T34" fmla="*/ 2 w 119"/>
                      <a:gd name="T35" fmla="*/ 13 h 57"/>
                      <a:gd name="T36" fmla="*/ 5 w 119"/>
                      <a:gd name="T37" fmla="*/ 16 h 57"/>
                      <a:gd name="T38" fmla="*/ 3 w 119"/>
                      <a:gd name="T39" fmla="*/ 18 h 57"/>
                      <a:gd name="T40" fmla="*/ 3 w 119"/>
                      <a:gd name="T41" fmla="*/ 23 h 57"/>
                      <a:gd name="T42" fmla="*/ 1 w 119"/>
                      <a:gd name="T43" fmla="*/ 28 h 57"/>
                      <a:gd name="T44" fmla="*/ 0 w 119"/>
                      <a:gd name="T45" fmla="*/ 32 h 57"/>
                      <a:gd name="T46" fmla="*/ 2 w 119"/>
                      <a:gd name="T47" fmla="*/ 36 h 57"/>
                      <a:gd name="T48" fmla="*/ 3 w 119"/>
                      <a:gd name="T49" fmla="*/ 31 h 57"/>
                      <a:gd name="T50" fmla="*/ 12 w 119"/>
                      <a:gd name="T51" fmla="*/ 31 h 57"/>
                      <a:gd name="T52" fmla="*/ 17 w 119"/>
                      <a:gd name="T53" fmla="*/ 33 h 57"/>
                      <a:gd name="T54" fmla="*/ 26 w 119"/>
                      <a:gd name="T55" fmla="*/ 35 h 57"/>
                      <a:gd name="T56" fmla="*/ 30 w 119"/>
                      <a:gd name="T57" fmla="*/ 44 h 57"/>
                      <a:gd name="T58" fmla="*/ 36 w 119"/>
                      <a:gd name="T59" fmla="*/ 46 h 57"/>
                      <a:gd name="T60" fmla="*/ 39 w 119"/>
                      <a:gd name="T61" fmla="*/ 42 h 57"/>
                      <a:gd name="T62" fmla="*/ 42 w 119"/>
                      <a:gd name="T63" fmla="*/ 57 h 57"/>
                      <a:gd name="T64" fmla="*/ 52 w 119"/>
                      <a:gd name="T65" fmla="*/ 56 h 57"/>
                      <a:gd name="T66" fmla="*/ 55 w 119"/>
                      <a:gd name="T67" fmla="*/ 52 h 57"/>
                      <a:gd name="T68" fmla="*/ 60 w 119"/>
                      <a:gd name="T69" fmla="*/ 48 h 57"/>
                      <a:gd name="T70" fmla="*/ 51 w 119"/>
                      <a:gd name="T71" fmla="*/ 36 h 57"/>
                      <a:gd name="T72" fmla="*/ 54 w 119"/>
                      <a:gd name="T73" fmla="*/ 31 h 57"/>
                      <a:gd name="T74" fmla="*/ 59 w 119"/>
                      <a:gd name="T75" fmla="*/ 29 h 57"/>
                      <a:gd name="T76" fmla="*/ 67 w 119"/>
                      <a:gd name="T77" fmla="*/ 24 h 57"/>
                      <a:gd name="T78" fmla="*/ 72 w 119"/>
                      <a:gd name="T79" fmla="*/ 15 h 57"/>
                      <a:gd name="T80" fmla="*/ 81 w 119"/>
                      <a:gd name="T81" fmla="*/ 14 h 57"/>
                      <a:gd name="T82" fmla="*/ 91 w 119"/>
                      <a:gd name="T83" fmla="*/ 21 h 57"/>
                      <a:gd name="T84" fmla="*/ 95 w 119"/>
                      <a:gd name="T85" fmla="*/ 28 h 57"/>
                      <a:gd name="T86" fmla="*/ 100 w 119"/>
                      <a:gd name="T87" fmla="*/ 30 h 57"/>
                      <a:gd name="T88" fmla="*/ 94 w 119"/>
                      <a:gd name="T89" fmla="*/ 37 h 57"/>
                      <a:gd name="T90" fmla="*/ 98 w 119"/>
                      <a:gd name="T91" fmla="*/ 50 h 57"/>
                      <a:gd name="T92" fmla="*/ 104 w 119"/>
                      <a:gd name="T93" fmla="*/ 57 h 57"/>
                      <a:gd name="T94" fmla="*/ 108 w 119"/>
                      <a:gd name="T95" fmla="*/ 44 h 57"/>
                      <a:gd name="T96" fmla="*/ 115 w 119"/>
                      <a:gd name="T97" fmla="*/ 46 h 57"/>
                      <a:gd name="T98" fmla="*/ 119 w 119"/>
                      <a:gd name="T99" fmla="*/ 40 h 57"/>
                      <a:gd name="T100" fmla="*/ 115 w 119"/>
                      <a:gd name="T101" fmla="*/ 26 h 57"/>
                      <a:gd name="T102" fmla="*/ 117 w 119"/>
                      <a:gd name="T103" fmla="*/ 2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9" h="57">
                        <a:moveTo>
                          <a:pt x="117" y="22"/>
                        </a:moveTo>
                        <a:lnTo>
                          <a:pt x="110" y="15"/>
                        </a:lnTo>
                        <a:lnTo>
                          <a:pt x="103" y="8"/>
                        </a:lnTo>
                        <a:lnTo>
                          <a:pt x="94" y="4"/>
                        </a:lnTo>
                        <a:lnTo>
                          <a:pt x="83" y="3"/>
                        </a:lnTo>
                        <a:lnTo>
                          <a:pt x="84" y="1"/>
                        </a:lnTo>
                        <a:lnTo>
                          <a:pt x="73" y="0"/>
                        </a:lnTo>
                        <a:lnTo>
                          <a:pt x="65" y="7"/>
                        </a:lnTo>
                        <a:lnTo>
                          <a:pt x="52" y="12"/>
                        </a:lnTo>
                        <a:lnTo>
                          <a:pt x="43" y="17"/>
                        </a:lnTo>
                        <a:lnTo>
                          <a:pt x="32" y="19"/>
                        </a:lnTo>
                        <a:lnTo>
                          <a:pt x="27" y="14"/>
                        </a:lnTo>
                        <a:lnTo>
                          <a:pt x="25" y="15"/>
                        </a:lnTo>
                        <a:lnTo>
                          <a:pt x="17" y="14"/>
                        </a:lnTo>
                        <a:lnTo>
                          <a:pt x="17" y="9"/>
                        </a:lnTo>
                        <a:lnTo>
                          <a:pt x="10" y="0"/>
                        </a:lnTo>
                        <a:lnTo>
                          <a:pt x="2" y="3"/>
                        </a:lnTo>
                        <a:lnTo>
                          <a:pt x="2" y="13"/>
                        </a:lnTo>
                        <a:lnTo>
                          <a:pt x="5" y="16"/>
                        </a:lnTo>
                        <a:lnTo>
                          <a:pt x="3" y="18"/>
                        </a:lnTo>
                        <a:lnTo>
                          <a:pt x="3" y="23"/>
                        </a:lnTo>
                        <a:lnTo>
                          <a:pt x="1" y="28"/>
                        </a:lnTo>
                        <a:lnTo>
                          <a:pt x="0" y="32"/>
                        </a:lnTo>
                        <a:lnTo>
                          <a:pt x="2" y="36"/>
                        </a:lnTo>
                        <a:lnTo>
                          <a:pt x="3" y="31"/>
                        </a:lnTo>
                        <a:lnTo>
                          <a:pt x="12" y="31"/>
                        </a:lnTo>
                        <a:lnTo>
                          <a:pt x="17" y="33"/>
                        </a:lnTo>
                        <a:lnTo>
                          <a:pt x="26" y="35"/>
                        </a:lnTo>
                        <a:lnTo>
                          <a:pt x="30" y="44"/>
                        </a:lnTo>
                        <a:lnTo>
                          <a:pt x="36" y="46"/>
                        </a:lnTo>
                        <a:lnTo>
                          <a:pt x="39" y="42"/>
                        </a:lnTo>
                        <a:lnTo>
                          <a:pt x="42" y="57"/>
                        </a:lnTo>
                        <a:lnTo>
                          <a:pt x="52" y="56"/>
                        </a:lnTo>
                        <a:lnTo>
                          <a:pt x="55" y="52"/>
                        </a:lnTo>
                        <a:lnTo>
                          <a:pt x="60" y="48"/>
                        </a:lnTo>
                        <a:lnTo>
                          <a:pt x="51" y="36"/>
                        </a:lnTo>
                        <a:lnTo>
                          <a:pt x="54" y="31"/>
                        </a:lnTo>
                        <a:lnTo>
                          <a:pt x="59" y="29"/>
                        </a:lnTo>
                        <a:lnTo>
                          <a:pt x="67" y="24"/>
                        </a:lnTo>
                        <a:lnTo>
                          <a:pt x="72" y="15"/>
                        </a:lnTo>
                        <a:lnTo>
                          <a:pt x="81" y="14"/>
                        </a:lnTo>
                        <a:lnTo>
                          <a:pt x="91" y="21"/>
                        </a:lnTo>
                        <a:lnTo>
                          <a:pt x="95" y="28"/>
                        </a:lnTo>
                        <a:lnTo>
                          <a:pt x="100" y="30"/>
                        </a:lnTo>
                        <a:lnTo>
                          <a:pt x="94" y="37"/>
                        </a:lnTo>
                        <a:lnTo>
                          <a:pt x="98" y="50"/>
                        </a:lnTo>
                        <a:lnTo>
                          <a:pt x="104" y="57"/>
                        </a:lnTo>
                        <a:lnTo>
                          <a:pt x="108" y="44"/>
                        </a:lnTo>
                        <a:lnTo>
                          <a:pt x="115" y="46"/>
                        </a:lnTo>
                        <a:lnTo>
                          <a:pt x="119" y="40"/>
                        </a:lnTo>
                        <a:lnTo>
                          <a:pt x="115" y="26"/>
                        </a:lnTo>
                        <a:lnTo>
                          <a:pt x="117" y="22"/>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48" name="Peru">
                    <a:extLst>
                      <a:ext uri="{FF2B5EF4-FFF2-40B4-BE49-F238E27FC236}">
                        <a16:creationId xmlns:a16="http://schemas.microsoft.com/office/drawing/2014/main" id="{8D223F01-EAC3-4703-9872-5ADBF444CB92}"/>
                      </a:ext>
                    </a:extLst>
                  </p:cNvPr>
                  <p:cNvSpPr>
                    <a:spLocks/>
                  </p:cNvSpPr>
                  <p:nvPr/>
                </p:nvSpPr>
                <p:spPr bwMode="auto">
                  <a:xfrm>
                    <a:off x="2365506" y="4616004"/>
                    <a:ext cx="387853" cy="611290"/>
                  </a:xfrm>
                  <a:custGeom>
                    <a:avLst/>
                    <a:gdLst>
                      <a:gd name="T0" fmla="*/ 230 w 276"/>
                      <a:gd name="T1" fmla="*/ 88 h 435"/>
                      <a:gd name="T2" fmla="*/ 237 w 276"/>
                      <a:gd name="T3" fmla="*/ 64 h 435"/>
                      <a:gd name="T4" fmla="*/ 208 w 276"/>
                      <a:gd name="T5" fmla="*/ 54 h 435"/>
                      <a:gd name="T6" fmla="*/ 189 w 276"/>
                      <a:gd name="T7" fmla="*/ 57 h 435"/>
                      <a:gd name="T8" fmla="*/ 160 w 276"/>
                      <a:gd name="T9" fmla="*/ 29 h 435"/>
                      <a:gd name="T10" fmla="*/ 143 w 276"/>
                      <a:gd name="T11" fmla="*/ 11 h 435"/>
                      <a:gd name="T12" fmla="*/ 124 w 276"/>
                      <a:gd name="T13" fmla="*/ 2 h 435"/>
                      <a:gd name="T14" fmla="*/ 121 w 276"/>
                      <a:gd name="T15" fmla="*/ 36 h 435"/>
                      <a:gd name="T16" fmla="*/ 73 w 276"/>
                      <a:gd name="T17" fmla="*/ 70 h 435"/>
                      <a:gd name="T18" fmla="*/ 58 w 276"/>
                      <a:gd name="T19" fmla="*/ 107 h 435"/>
                      <a:gd name="T20" fmla="*/ 37 w 276"/>
                      <a:gd name="T21" fmla="*/ 105 h 435"/>
                      <a:gd name="T22" fmla="*/ 19 w 276"/>
                      <a:gd name="T23" fmla="*/ 104 h 435"/>
                      <a:gd name="T24" fmla="*/ 25 w 276"/>
                      <a:gd name="T25" fmla="*/ 90 h 435"/>
                      <a:gd name="T26" fmla="*/ 5 w 276"/>
                      <a:gd name="T27" fmla="*/ 95 h 435"/>
                      <a:gd name="T28" fmla="*/ 11 w 276"/>
                      <a:gd name="T29" fmla="*/ 135 h 435"/>
                      <a:gd name="T30" fmla="*/ 19 w 276"/>
                      <a:gd name="T31" fmla="*/ 154 h 435"/>
                      <a:gd name="T32" fmla="*/ 44 w 276"/>
                      <a:gd name="T33" fmla="*/ 187 h 435"/>
                      <a:gd name="T34" fmla="*/ 75 w 276"/>
                      <a:gd name="T35" fmla="*/ 246 h 435"/>
                      <a:gd name="T36" fmla="*/ 118 w 276"/>
                      <a:gd name="T37" fmla="*/ 320 h 435"/>
                      <a:gd name="T38" fmla="*/ 126 w 276"/>
                      <a:gd name="T39" fmla="*/ 348 h 435"/>
                      <a:gd name="T40" fmla="*/ 184 w 276"/>
                      <a:gd name="T41" fmla="*/ 388 h 435"/>
                      <a:gd name="T42" fmla="*/ 229 w 276"/>
                      <a:gd name="T43" fmla="*/ 421 h 435"/>
                      <a:gd name="T44" fmla="*/ 261 w 276"/>
                      <a:gd name="T45" fmla="*/ 429 h 435"/>
                      <a:gd name="T46" fmla="*/ 276 w 276"/>
                      <a:gd name="T47" fmla="*/ 391 h 435"/>
                      <a:gd name="T48" fmla="*/ 270 w 276"/>
                      <a:gd name="T49" fmla="*/ 363 h 435"/>
                      <a:gd name="T50" fmla="*/ 272 w 276"/>
                      <a:gd name="T51" fmla="*/ 342 h 435"/>
                      <a:gd name="T52" fmla="*/ 271 w 276"/>
                      <a:gd name="T53" fmla="*/ 306 h 435"/>
                      <a:gd name="T54" fmla="*/ 255 w 276"/>
                      <a:gd name="T55" fmla="*/ 259 h 435"/>
                      <a:gd name="T56" fmla="*/ 234 w 276"/>
                      <a:gd name="T57" fmla="*/ 261 h 435"/>
                      <a:gd name="T58" fmla="*/ 216 w 276"/>
                      <a:gd name="T59" fmla="*/ 238 h 435"/>
                      <a:gd name="T60" fmla="*/ 189 w 276"/>
                      <a:gd name="T61" fmla="*/ 225 h 435"/>
                      <a:gd name="T62" fmla="*/ 180 w 276"/>
                      <a:gd name="T63" fmla="*/ 213 h 435"/>
                      <a:gd name="T64" fmla="*/ 157 w 276"/>
                      <a:gd name="T65" fmla="*/ 178 h 435"/>
                      <a:gd name="T66" fmla="*/ 163 w 276"/>
                      <a:gd name="T67" fmla="*/ 164 h 435"/>
                      <a:gd name="T68" fmla="*/ 172 w 276"/>
                      <a:gd name="T69" fmla="*/ 144 h 435"/>
                      <a:gd name="T70" fmla="*/ 179 w 276"/>
                      <a:gd name="T71" fmla="*/ 124 h 435"/>
                      <a:gd name="T72" fmla="*/ 219 w 276"/>
                      <a:gd name="T73" fmla="*/ 104 h 435"/>
                      <a:gd name="T74" fmla="*/ 241 w 276"/>
                      <a:gd name="T75" fmla="*/ 101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6" h="435">
                        <a:moveTo>
                          <a:pt x="241" y="101"/>
                        </a:moveTo>
                        <a:lnTo>
                          <a:pt x="230" y="88"/>
                        </a:lnTo>
                        <a:lnTo>
                          <a:pt x="224" y="88"/>
                        </a:lnTo>
                        <a:lnTo>
                          <a:pt x="237" y="64"/>
                        </a:lnTo>
                        <a:lnTo>
                          <a:pt x="220" y="53"/>
                        </a:lnTo>
                        <a:lnTo>
                          <a:pt x="208" y="54"/>
                        </a:lnTo>
                        <a:lnTo>
                          <a:pt x="200" y="51"/>
                        </a:lnTo>
                        <a:lnTo>
                          <a:pt x="189" y="57"/>
                        </a:lnTo>
                        <a:lnTo>
                          <a:pt x="173" y="54"/>
                        </a:lnTo>
                        <a:lnTo>
                          <a:pt x="160" y="29"/>
                        </a:lnTo>
                        <a:lnTo>
                          <a:pt x="150" y="23"/>
                        </a:lnTo>
                        <a:lnTo>
                          <a:pt x="143" y="11"/>
                        </a:lnTo>
                        <a:lnTo>
                          <a:pt x="129" y="0"/>
                        </a:lnTo>
                        <a:lnTo>
                          <a:pt x="124" y="2"/>
                        </a:lnTo>
                        <a:lnTo>
                          <a:pt x="128" y="21"/>
                        </a:lnTo>
                        <a:lnTo>
                          <a:pt x="121" y="36"/>
                        </a:lnTo>
                        <a:lnTo>
                          <a:pt x="99" y="61"/>
                        </a:lnTo>
                        <a:lnTo>
                          <a:pt x="73" y="70"/>
                        </a:lnTo>
                        <a:lnTo>
                          <a:pt x="61" y="91"/>
                        </a:lnTo>
                        <a:lnTo>
                          <a:pt x="58" y="107"/>
                        </a:lnTo>
                        <a:lnTo>
                          <a:pt x="46" y="117"/>
                        </a:lnTo>
                        <a:lnTo>
                          <a:pt x="37" y="105"/>
                        </a:lnTo>
                        <a:lnTo>
                          <a:pt x="29" y="102"/>
                        </a:lnTo>
                        <a:lnTo>
                          <a:pt x="19" y="104"/>
                        </a:lnTo>
                        <a:lnTo>
                          <a:pt x="19" y="95"/>
                        </a:lnTo>
                        <a:lnTo>
                          <a:pt x="25" y="90"/>
                        </a:lnTo>
                        <a:lnTo>
                          <a:pt x="22" y="80"/>
                        </a:lnTo>
                        <a:lnTo>
                          <a:pt x="5" y="95"/>
                        </a:lnTo>
                        <a:lnTo>
                          <a:pt x="0" y="111"/>
                        </a:lnTo>
                        <a:lnTo>
                          <a:pt x="11" y="135"/>
                        </a:lnTo>
                        <a:lnTo>
                          <a:pt x="4" y="145"/>
                        </a:lnTo>
                        <a:lnTo>
                          <a:pt x="19" y="154"/>
                        </a:lnTo>
                        <a:lnTo>
                          <a:pt x="36" y="170"/>
                        </a:lnTo>
                        <a:lnTo>
                          <a:pt x="44" y="187"/>
                        </a:lnTo>
                        <a:lnTo>
                          <a:pt x="53" y="198"/>
                        </a:lnTo>
                        <a:lnTo>
                          <a:pt x="75" y="246"/>
                        </a:lnTo>
                        <a:lnTo>
                          <a:pt x="99" y="290"/>
                        </a:lnTo>
                        <a:lnTo>
                          <a:pt x="118" y="320"/>
                        </a:lnTo>
                        <a:lnTo>
                          <a:pt x="115" y="327"/>
                        </a:lnTo>
                        <a:lnTo>
                          <a:pt x="126" y="348"/>
                        </a:lnTo>
                        <a:lnTo>
                          <a:pt x="143" y="362"/>
                        </a:lnTo>
                        <a:lnTo>
                          <a:pt x="184" y="388"/>
                        </a:lnTo>
                        <a:lnTo>
                          <a:pt x="227" y="411"/>
                        </a:lnTo>
                        <a:lnTo>
                          <a:pt x="229" y="421"/>
                        </a:lnTo>
                        <a:lnTo>
                          <a:pt x="251" y="435"/>
                        </a:lnTo>
                        <a:lnTo>
                          <a:pt x="261" y="429"/>
                        </a:lnTo>
                        <a:lnTo>
                          <a:pt x="266" y="417"/>
                        </a:lnTo>
                        <a:lnTo>
                          <a:pt x="276" y="391"/>
                        </a:lnTo>
                        <a:lnTo>
                          <a:pt x="266" y="371"/>
                        </a:lnTo>
                        <a:lnTo>
                          <a:pt x="270" y="363"/>
                        </a:lnTo>
                        <a:lnTo>
                          <a:pt x="266" y="354"/>
                        </a:lnTo>
                        <a:lnTo>
                          <a:pt x="272" y="342"/>
                        </a:lnTo>
                        <a:lnTo>
                          <a:pt x="271" y="322"/>
                        </a:lnTo>
                        <a:lnTo>
                          <a:pt x="271" y="306"/>
                        </a:lnTo>
                        <a:lnTo>
                          <a:pt x="275" y="297"/>
                        </a:lnTo>
                        <a:lnTo>
                          <a:pt x="255" y="259"/>
                        </a:lnTo>
                        <a:lnTo>
                          <a:pt x="243" y="264"/>
                        </a:lnTo>
                        <a:lnTo>
                          <a:pt x="234" y="261"/>
                        </a:lnTo>
                        <a:lnTo>
                          <a:pt x="233" y="224"/>
                        </a:lnTo>
                        <a:lnTo>
                          <a:pt x="216" y="238"/>
                        </a:lnTo>
                        <a:lnTo>
                          <a:pt x="199" y="237"/>
                        </a:lnTo>
                        <a:lnTo>
                          <a:pt x="189" y="225"/>
                        </a:lnTo>
                        <a:lnTo>
                          <a:pt x="176" y="224"/>
                        </a:lnTo>
                        <a:lnTo>
                          <a:pt x="180" y="213"/>
                        </a:lnTo>
                        <a:lnTo>
                          <a:pt x="167" y="199"/>
                        </a:lnTo>
                        <a:lnTo>
                          <a:pt x="157" y="178"/>
                        </a:lnTo>
                        <a:lnTo>
                          <a:pt x="163" y="174"/>
                        </a:lnTo>
                        <a:lnTo>
                          <a:pt x="163" y="164"/>
                        </a:lnTo>
                        <a:lnTo>
                          <a:pt x="175" y="156"/>
                        </a:lnTo>
                        <a:lnTo>
                          <a:pt x="172" y="144"/>
                        </a:lnTo>
                        <a:lnTo>
                          <a:pt x="177" y="136"/>
                        </a:lnTo>
                        <a:lnTo>
                          <a:pt x="179" y="124"/>
                        </a:lnTo>
                        <a:lnTo>
                          <a:pt x="202" y="109"/>
                        </a:lnTo>
                        <a:lnTo>
                          <a:pt x="219" y="104"/>
                        </a:lnTo>
                        <a:lnTo>
                          <a:pt x="222" y="100"/>
                        </a:lnTo>
                        <a:lnTo>
                          <a:pt x="241" y="101"/>
                        </a:lnTo>
                        <a:lnTo>
                          <a:pt x="241" y="101"/>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49" name="Paraguay">
                    <a:extLst>
                      <a:ext uri="{FF2B5EF4-FFF2-40B4-BE49-F238E27FC236}">
                        <a16:creationId xmlns:a16="http://schemas.microsoft.com/office/drawing/2014/main" id="{824697D4-0006-44EF-8B04-910083ABE889}"/>
                      </a:ext>
                    </a:extLst>
                  </p:cNvPr>
                  <p:cNvSpPr>
                    <a:spLocks/>
                  </p:cNvSpPr>
                  <p:nvPr/>
                </p:nvSpPr>
                <p:spPr bwMode="auto">
                  <a:xfrm>
                    <a:off x="2954311" y="5261020"/>
                    <a:ext cx="248731" cy="274027"/>
                  </a:xfrm>
                  <a:custGeom>
                    <a:avLst/>
                    <a:gdLst>
                      <a:gd name="T0" fmla="*/ 89 w 177"/>
                      <a:gd name="T1" fmla="*/ 19 h 195"/>
                      <a:gd name="T2" fmla="*/ 88 w 177"/>
                      <a:gd name="T3" fmla="*/ 12 h 195"/>
                      <a:gd name="T4" fmla="*/ 67 w 177"/>
                      <a:gd name="T5" fmla="*/ 0 h 195"/>
                      <a:gd name="T6" fmla="*/ 48 w 177"/>
                      <a:gd name="T7" fmla="*/ 0 h 195"/>
                      <a:gd name="T8" fmla="*/ 13 w 177"/>
                      <a:gd name="T9" fmla="*/ 6 h 195"/>
                      <a:gd name="T10" fmla="*/ 5 w 177"/>
                      <a:gd name="T11" fmla="*/ 28 h 195"/>
                      <a:gd name="T12" fmla="*/ 6 w 177"/>
                      <a:gd name="T13" fmla="*/ 40 h 195"/>
                      <a:gd name="T14" fmla="*/ 0 w 177"/>
                      <a:gd name="T15" fmla="*/ 69 h 195"/>
                      <a:gd name="T16" fmla="*/ 42 w 177"/>
                      <a:gd name="T17" fmla="*/ 107 h 195"/>
                      <a:gd name="T18" fmla="*/ 59 w 177"/>
                      <a:gd name="T19" fmla="*/ 111 h 195"/>
                      <a:gd name="T20" fmla="*/ 86 w 177"/>
                      <a:gd name="T21" fmla="*/ 129 h 195"/>
                      <a:gd name="T22" fmla="*/ 108 w 177"/>
                      <a:gd name="T23" fmla="*/ 138 h 195"/>
                      <a:gd name="T24" fmla="*/ 112 w 177"/>
                      <a:gd name="T25" fmla="*/ 148 h 195"/>
                      <a:gd name="T26" fmla="*/ 96 w 177"/>
                      <a:gd name="T27" fmla="*/ 185 h 195"/>
                      <a:gd name="T28" fmla="*/ 118 w 177"/>
                      <a:gd name="T29" fmla="*/ 191 h 195"/>
                      <a:gd name="T30" fmla="*/ 141 w 177"/>
                      <a:gd name="T31" fmla="*/ 195 h 195"/>
                      <a:gd name="T32" fmla="*/ 157 w 177"/>
                      <a:gd name="T33" fmla="*/ 191 h 195"/>
                      <a:gd name="T34" fmla="*/ 173 w 177"/>
                      <a:gd name="T35" fmla="*/ 172 h 195"/>
                      <a:gd name="T36" fmla="*/ 174 w 177"/>
                      <a:gd name="T37" fmla="*/ 152 h 195"/>
                      <a:gd name="T38" fmla="*/ 176 w 177"/>
                      <a:gd name="T39" fmla="*/ 138 h 195"/>
                      <a:gd name="T40" fmla="*/ 177 w 177"/>
                      <a:gd name="T41" fmla="*/ 124 h 195"/>
                      <a:gd name="T42" fmla="*/ 176 w 177"/>
                      <a:gd name="T43" fmla="*/ 111 h 195"/>
                      <a:gd name="T44" fmla="*/ 168 w 177"/>
                      <a:gd name="T45" fmla="*/ 106 h 195"/>
                      <a:gd name="T46" fmla="*/ 161 w 177"/>
                      <a:gd name="T47" fmla="*/ 111 h 195"/>
                      <a:gd name="T48" fmla="*/ 153 w 177"/>
                      <a:gd name="T49" fmla="*/ 109 h 195"/>
                      <a:gd name="T50" fmla="*/ 150 w 177"/>
                      <a:gd name="T51" fmla="*/ 100 h 195"/>
                      <a:gd name="T52" fmla="*/ 147 w 177"/>
                      <a:gd name="T53" fmla="*/ 78 h 195"/>
                      <a:gd name="T54" fmla="*/ 142 w 177"/>
                      <a:gd name="T55" fmla="*/ 72 h 195"/>
                      <a:gd name="T56" fmla="*/ 127 w 177"/>
                      <a:gd name="T57" fmla="*/ 65 h 195"/>
                      <a:gd name="T58" fmla="*/ 119 w 177"/>
                      <a:gd name="T59" fmla="*/ 70 h 195"/>
                      <a:gd name="T60" fmla="*/ 97 w 177"/>
                      <a:gd name="T61" fmla="*/ 65 h 195"/>
                      <a:gd name="T62" fmla="*/ 95 w 177"/>
                      <a:gd name="T63" fmla="*/ 32 h 195"/>
                      <a:gd name="T64" fmla="*/ 89 w 177"/>
                      <a:gd name="T65" fmla="*/ 19 h 195"/>
                      <a:gd name="T66" fmla="*/ 89 w 177"/>
                      <a:gd name="T67" fmla="*/ 1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7" h="195">
                        <a:moveTo>
                          <a:pt x="89" y="19"/>
                        </a:moveTo>
                        <a:lnTo>
                          <a:pt x="88" y="12"/>
                        </a:lnTo>
                        <a:lnTo>
                          <a:pt x="67" y="0"/>
                        </a:lnTo>
                        <a:lnTo>
                          <a:pt x="48" y="0"/>
                        </a:lnTo>
                        <a:lnTo>
                          <a:pt x="13" y="6"/>
                        </a:lnTo>
                        <a:lnTo>
                          <a:pt x="5" y="28"/>
                        </a:lnTo>
                        <a:lnTo>
                          <a:pt x="6" y="40"/>
                        </a:lnTo>
                        <a:lnTo>
                          <a:pt x="0" y="69"/>
                        </a:lnTo>
                        <a:lnTo>
                          <a:pt x="42" y="107"/>
                        </a:lnTo>
                        <a:lnTo>
                          <a:pt x="59" y="111"/>
                        </a:lnTo>
                        <a:lnTo>
                          <a:pt x="86" y="129"/>
                        </a:lnTo>
                        <a:lnTo>
                          <a:pt x="108" y="138"/>
                        </a:lnTo>
                        <a:lnTo>
                          <a:pt x="112" y="148"/>
                        </a:lnTo>
                        <a:lnTo>
                          <a:pt x="96" y="185"/>
                        </a:lnTo>
                        <a:lnTo>
                          <a:pt x="118" y="191"/>
                        </a:lnTo>
                        <a:lnTo>
                          <a:pt x="141" y="195"/>
                        </a:lnTo>
                        <a:lnTo>
                          <a:pt x="157" y="191"/>
                        </a:lnTo>
                        <a:lnTo>
                          <a:pt x="173" y="172"/>
                        </a:lnTo>
                        <a:lnTo>
                          <a:pt x="174" y="152"/>
                        </a:lnTo>
                        <a:lnTo>
                          <a:pt x="176" y="138"/>
                        </a:lnTo>
                        <a:lnTo>
                          <a:pt x="177" y="124"/>
                        </a:lnTo>
                        <a:lnTo>
                          <a:pt x="176" y="111"/>
                        </a:lnTo>
                        <a:lnTo>
                          <a:pt x="168" y="106"/>
                        </a:lnTo>
                        <a:lnTo>
                          <a:pt x="161" y="111"/>
                        </a:lnTo>
                        <a:lnTo>
                          <a:pt x="153" y="109"/>
                        </a:lnTo>
                        <a:lnTo>
                          <a:pt x="150" y="100"/>
                        </a:lnTo>
                        <a:lnTo>
                          <a:pt x="147" y="78"/>
                        </a:lnTo>
                        <a:lnTo>
                          <a:pt x="142" y="72"/>
                        </a:lnTo>
                        <a:lnTo>
                          <a:pt x="127" y="65"/>
                        </a:lnTo>
                        <a:lnTo>
                          <a:pt x="119" y="70"/>
                        </a:lnTo>
                        <a:lnTo>
                          <a:pt x="97" y="65"/>
                        </a:lnTo>
                        <a:lnTo>
                          <a:pt x="95" y="32"/>
                        </a:lnTo>
                        <a:lnTo>
                          <a:pt x="89" y="19"/>
                        </a:lnTo>
                        <a:lnTo>
                          <a:pt x="89" y="19"/>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50" name="El Salvador">
                    <a:extLst>
                      <a:ext uri="{FF2B5EF4-FFF2-40B4-BE49-F238E27FC236}">
                        <a16:creationId xmlns:a16="http://schemas.microsoft.com/office/drawing/2014/main" id="{ACEB9800-5E5C-4BDF-BBDC-DA3843A7AD4D}"/>
                      </a:ext>
                    </a:extLst>
                  </p:cNvPr>
                  <p:cNvSpPr>
                    <a:spLocks/>
                  </p:cNvSpPr>
                  <p:nvPr/>
                </p:nvSpPr>
                <p:spPr bwMode="auto">
                  <a:xfrm>
                    <a:off x="2128016" y="4133999"/>
                    <a:ext cx="68857" cy="42158"/>
                  </a:xfrm>
                  <a:custGeom>
                    <a:avLst/>
                    <a:gdLst>
                      <a:gd name="T0" fmla="*/ 47 w 49"/>
                      <a:gd name="T1" fmla="*/ 24 h 30"/>
                      <a:gd name="T2" fmla="*/ 49 w 49"/>
                      <a:gd name="T3" fmla="*/ 15 h 30"/>
                      <a:gd name="T4" fmla="*/ 46 w 49"/>
                      <a:gd name="T5" fmla="*/ 12 h 30"/>
                      <a:gd name="T6" fmla="*/ 43 w 49"/>
                      <a:gd name="T7" fmla="*/ 10 h 30"/>
                      <a:gd name="T8" fmla="*/ 33 w 49"/>
                      <a:gd name="T9" fmla="*/ 13 h 30"/>
                      <a:gd name="T10" fmla="*/ 33 w 49"/>
                      <a:gd name="T11" fmla="*/ 10 h 30"/>
                      <a:gd name="T12" fmla="*/ 27 w 49"/>
                      <a:gd name="T13" fmla="*/ 6 h 30"/>
                      <a:gd name="T14" fmla="*/ 23 w 49"/>
                      <a:gd name="T15" fmla="*/ 2 h 30"/>
                      <a:gd name="T16" fmla="*/ 17 w 49"/>
                      <a:gd name="T17" fmla="*/ 0 h 30"/>
                      <a:gd name="T18" fmla="*/ 12 w 49"/>
                      <a:gd name="T19" fmla="*/ 1 h 30"/>
                      <a:gd name="T20" fmla="*/ 13 w 49"/>
                      <a:gd name="T21" fmla="*/ 3 h 30"/>
                      <a:gd name="T22" fmla="*/ 9 w 49"/>
                      <a:gd name="T23" fmla="*/ 6 h 30"/>
                      <a:gd name="T24" fmla="*/ 1 w 49"/>
                      <a:gd name="T25" fmla="*/ 12 h 30"/>
                      <a:gd name="T26" fmla="*/ 0 w 49"/>
                      <a:gd name="T27" fmla="*/ 16 h 30"/>
                      <a:gd name="T28" fmla="*/ 5 w 49"/>
                      <a:gd name="T29" fmla="*/ 20 h 30"/>
                      <a:gd name="T30" fmla="*/ 17 w 49"/>
                      <a:gd name="T31" fmla="*/ 22 h 30"/>
                      <a:gd name="T32" fmla="*/ 25 w 49"/>
                      <a:gd name="T33" fmla="*/ 27 h 30"/>
                      <a:gd name="T34" fmla="*/ 32 w 49"/>
                      <a:gd name="T35" fmla="*/ 30 h 30"/>
                      <a:gd name="T36" fmla="*/ 45 w 49"/>
                      <a:gd name="T37" fmla="*/ 30 h 30"/>
                      <a:gd name="T38" fmla="*/ 47 w 49"/>
                      <a:gd name="T39" fmla="*/ 24 h 30"/>
                      <a:gd name="T40" fmla="*/ 47 w 49"/>
                      <a:gd name="T4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0">
                        <a:moveTo>
                          <a:pt x="47" y="24"/>
                        </a:moveTo>
                        <a:lnTo>
                          <a:pt x="49" y="15"/>
                        </a:lnTo>
                        <a:lnTo>
                          <a:pt x="46" y="12"/>
                        </a:lnTo>
                        <a:lnTo>
                          <a:pt x="43" y="10"/>
                        </a:lnTo>
                        <a:lnTo>
                          <a:pt x="33" y="13"/>
                        </a:lnTo>
                        <a:lnTo>
                          <a:pt x="33" y="10"/>
                        </a:lnTo>
                        <a:lnTo>
                          <a:pt x="27" y="6"/>
                        </a:lnTo>
                        <a:lnTo>
                          <a:pt x="23" y="2"/>
                        </a:lnTo>
                        <a:lnTo>
                          <a:pt x="17" y="0"/>
                        </a:lnTo>
                        <a:lnTo>
                          <a:pt x="12" y="1"/>
                        </a:lnTo>
                        <a:lnTo>
                          <a:pt x="13" y="3"/>
                        </a:lnTo>
                        <a:lnTo>
                          <a:pt x="9" y="6"/>
                        </a:lnTo>
                        <a:lnTo>
                          <a:pt x="1" y="12"/>
                        </a:lnTo>
                        <a:lnTo>
                          <a:pt x="0" y="16"/>
                        </a:lnTo>
                        <a:lnTo>
                          <a:pt x="5" y="20"/>
                        </a:lnTo>
                        <a:lnTo>
                          <a:pt x="17" y="22"/>
                        </a:lnTo>
                        <a:lnTo>
                          <a:pt x="25" y="27"/>
                        </a:lnTo>
                        <a:lnTo>
                          <a:pt x="32" y="30"/>
                        </a:lnTo>
                        <a:lnTo>
                          <a:pt x="45" y="30"/>
                        </a:lnTo>
                        <a:lnTo>
                          <a:pt x="47" y="24"/>
                        </a:lnTo>
                        <a:lnTo>
                          <a:pt x="47" y="24"/>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51" name="Suriname">
                    <a:extLst>
                      <a:ext uri="{FF2B5EF4-FFF2-40B4-BE49-F238E27FC236}">
                        <a16:creationId xmlns:a16="http://schemas.microsoft.com/office/drawing/2014/main" id="{C4D6114F-F836-4803-8BAA-DD2DC62D482B}"/>
                      </a:ext>
                    </a:extLst>
                  </p:cNvPr>
                  <p:cNvSpPr>
                    <a:spLocks/>
                  </p:cNvSpPr>
                  <p:nvPr/>
                </p:nvSpPr>
                <p:spPr bwMode="auto">
                  <a:xfrm>
                    <a:off x="3052679" y="4413646"/>
                    <a:ext cx="122257" cy="139122"/>
                  </a:xfrm>
                  <a:custGeom>
                    <a:avLst/>
                    <a:gdLst>
                      <a:gd name="T0" fmla="*/ 64 w 87"/>
                      <a:gd name="T1" fmla="*/ 0 h 99"/>
                      <a:gd name="T2" fmla="*/ 48 w 87"/>
                      <a:gd name="T3" fmla="*/ 1 h 99"/>
                      <a:gd name="T4" fmla="*/ 45 w 87"/>
                      <a:gd name="T5" fmla="*/ 6 h 99"/>
                      <a:gd name="T6" fmla="*/ 20 w 87"/>
                      <a:gd name="T7" fmla="*/ 1 h 99"/>
                      <a:gd name="T8" fmla="*/ 16 w 87"/>
                      <a:gd name="T9" fmla="*/ 23 h 99"/>
                      <a:gd name="T10" fmla="*/ 3 w 87"/>
                      <a:gd name="T11" fmla="*/ 28 h 99"/>
                      <a:gd name="T12" fmla="*/ 5 w 87"/>
                      <a:gd name="T13" fmla="*/ 34 h 99"/>
                      <a:gd name="T14" fmla="*/ 0 w 87"/>
                      <a:gd name="T15" fmla="*/ 46 h 99"/>
                      <a:gd name="T16" fmla="*/ 9 w 87"/>
                      <a:gd name="T17" fmla="*/ 64 h 99"/>
                      <a:gd name="T18" fmla="*/ 16 w 87"/>
                      <a:gd name="T19" fmla="*/ 64 h 99"/>
                      <a:gd name="T20" fmla="*/ 19 w 87"/>
                      <a:gd name="T21" fmla="*/ 77 h 99"/>
                      <a:gd name="T22" fmla="*/ 31 w 87"/>
                      <a:gd name="T23" fmla="*/ 98 h 99"/>
                      <a:gd name="T24" fmla="*/ 42 w 87"/>
                      <a:gd name="T25" fmla="*/ 99 h 99"/>
                      <a:gd name="T26" fmla="*/ 44 w 87"/>
                      <a:gd name="T27" fmla="*/ 95 h 99"/>
                      <a:gd name="T28" fmla="*/ 41 w 87"/>
                      <a:gd name="T29" fmla="*/ 90 h 99"/>
                      <a:gd name="T30" fmla="*/ 43 w 87"/>
                      <a:gd name="T31" fmla="*/ 84 h 99"/>
                      <a:gd name="T32" fmla="*/ 51 w 87"/>
                      <a:gd name="T33" fmla="*/ 85 h 99"/>
                      <a:gd name="T34" fmla="*/ 62 w 87"/>
                      <a:gd name="T35" fmla="*/ 83 h 99"/>
                      <a:gd name="T36" fmla="*/ 74 w 87"/>
                      <a:gd name="T37" fmla="*/ 88 h 99"/>
                      <a:gd name="T38" fmla="*/ 78 w 87"/>
                      <a:gd name="T39" fmla="*/ 78 h 99"/>
                      <a:gd name="T40" fmla="*/ 81 w 87"/>
                      <a:gd name="T41" fmla="*/ 68 h 99"/>
                      <a:gd name="T42" fmla="*/ 85 w 87"/>
                      <a:gd name="T43" fmla="*/ 56 h 99"/>
                      <a:gd name="T44" fmla="*/ 77 w 87"/>
                      <a:gd name="T45" fmla="*/ 43 h 99"/>
                      <a:gd name="T46" fmla="*/ 76 w 87"/>
                      <a:gd name="T47" fmla="*/ 27 h 99"/>
                      <a:gd name="T48" fmla="*/ 87 w 87"/>
                      <a:gd name="T49" fmla="*/ 6 h 99"/>
                      <a:gd name="T50" fmla="*/ 64 w 87"/>
                      <a:gd name="T51" fmla="*/ 0 h 99"/>
                      <a:gd name="T52" fmla="*/ 64 w 87"/>
                      <a:gd name="T53"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7" h="99">
                        <a:moveTo>
                          <a:pt x="64" y="0"/>
                        </a:moveTo>
                        <a:lnTo>
                          <a:pt x="48" y="1"/>
                        </a:lnTo>
                        <a:lnTo>
                          <a:pt x="45" y="6"/>
                        </a:lnTo>
                        <a:lnTo>
                          <a:pt x="20" y="1"/>
                        </a:lnTo>
                        <a:lnTo>
                          <a:pt x="16" y="23"/>
                        </a:lnTo>
                        <a:lnTo>
                          <a:pt x="3" y="28"/>
                        </a:lnTo>
                        <a:lnTo>
                          <a:pt x="5" y="34"/>
                        </a:lnTo>
                        <a:lnTo>
                          <a:pt x="0" y="46"/>
                        </a:lnTo>
                        <a:lnTo>
                          <a:pt x="9" y="64"/>
                        </a:lnTo>
                        <a:lnTo>
                          <a:pt x="16" y="64"/>
                        </a:lnTo>
                        <a:lnTo>
                          <a:pt x="19" y="77"/>
                        </a:lnTo>
                        <a:lnTo>
                          <a:pt x="31" y="98"/>
                        </a:lnTo>
                        <a:lnTo>
                          <a:pt x="42" y="99"/>
                        </a:lnTo>
                        <a:lnTo>
                          <a:pt x="44" y="95"/>
                        </a:lnTo>
                        <a:lnTo>
                          <a:pt x="41" y="90"/>
                        </a:lnTo>
                        <a:lnTo>
                          <a:pt x="43" y="84"/>
                        </a:lnTo>
                        <a:lnTo>
                          <a:pt x="51" y="85"/>
                        </a:lnTo>
                        <a:lnTo>
                          <a:pt x="62" y="83"/>
                        </a:lnTo>
                        <a:lnTo>
                          <a:pt x="74" y="88"/>
                        </a:lnTo>
                        <a:lnTo>
                          <a:pt x="78" y="78"/>
                        </a:lnTo>
                        <a:lnTo>
                          <a:pt x="81" y="68"/>
                        </a:lnTo>
                        <a:lnTo>
                          <a:pt x="85" y="56"/>
                        </a:lnTo>
                        <a:lnTo>
                          <a:pt x="77" y="43"/>
                        </a:lnTo>
                        <a:lnTo>
                          <a:pt x="76" y="27"/>
                        </a:lnTo>
                        <a:lnTo>
                          <a:pt x="87" y="6"/>
                        </a:lnTo>
                        <a:lnTo>
                          <a:pt x="64" y="0"/>
                        </a:lnTo>
                        <a:lnTo>
                          <a:pt x="64" y="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52" name="Uruguay">
                    <a:extLst>
                      <a:ext uri="{FF2B5EF4-FFF2-40B4-BE49-F238E27FC236}">
                        <a16:creationId xmlns:a16="http://schemas.microsoft.com/office/drawing/2014/main" id="{2E976AA8-B78F-41EF-A9B3-BA06264DB805}"/>
                      </a:ext>
                    </a:extLst>
                  </p:cNvPr>
                  <p:cNvSpPr>
                    <a:spLocks/>
                  </p:cNvSpPr>
                  <p:nvPr/>
                </p:nvSpPr>
                <p:spPr bwMode="auto">
                  <a:xfrm>
                    <a:off x="3128564" y="5619362"/>
                    <a:ext cx="143337" cy="161606"/>
                  </a:xfrm>
                  <a:custGeom>
                    <a:avLst/>
                    <a:gdLst>
                      <a:gd name="T0" fmla="*/ 102 w 102"/>
                      <a:gd name="T1" fmla="*/ 87 h 115"/>
                      <a:gd name="T2" fmla="*/ 94 w 102"/>
                      <a:gd name="T3" fmla="*/ 73 h 115"/>
                      <a:gd name="T4" fmla="*/ 101 w 102"/>
                      <a:gd name="T5" fmla="*/ 62 h 115"/>
                      <a:gd name="T6" fmla="*/ 87 w 102"/>
                      <a:gd name="T7" fmla="*/ 46 h 115"/>
                      <a:gd name="T8" fmla="*/ 69 w 102"/>
                      <a:gd name="T9" fmla="*/ 33 h 115"/>
                      <a:gd name="T10" fmla="*/ 46 w 102"/>
                      <a:gd name="T11" fmla="*/ 18 h 115"/>
                      <a:gd name="T12" fmla="*/ 38 w 102"/>
                      <a:gd name="T13" fmla="*/ 18 h 115"/>
                      <a:gd name="T14" fmla="*/ 16 w 102"/>
                      <a:gd name="T15" fmla="*/ 0 h 115"/>
                      <a:gd name="T16" fmla="*/ 3 w 102"/>
                      <a:gd name="T17" fmla="*/ 3 h 115"/>
                      <a:gd name="T18" fmla="*/ 1 w 102"/>
                      <a:gd name="T19" fmla="*/ 22 h 115"/>
                      <a:gd name="T20" fmla="*/ 0 w 102"/>
                      <a:gd name="T21" fmla="*/ 46 h 115"/>
                      <a:gd name="T22" fmla="*/ 4 w 102"/>
                      <a:gd name="T23" fmla="*/ 70 h 115"/>
                      <a:gd name="T24" fmla="*/ 1 w 102"/>
                      <a:gd name="T25" fmla="*/ 75 h 115"/>
                      <a:gd name="T26" fmla="*/ 2 w 102"/>
                      <a:gd name="T27" fmla="*/ 91 h 115"/>
                      <a:gd name="T28" fmla="*/ 17 w 102"/>
                      <a:gd name="T29" fmla="*/ 104 h 115"/>
                      <a:gd name="T30" fmla="*/ 30 w 102"/>
                      <a:gd name="T31" fmla="*/ 103 h 115"/>
                      <a:gd name="T32" fmla="*/ 51 w 102"/>
                      <a:gd name="T33" fmla="*/ 113 h 115"/>
                      <a:gd name="T34" fmla="*/ 61 w 102"/>
                      <a:gd name="T35" fmla="*/ 111 h 115"/>
                      <a:gd name="T36" fmla="*/ 76 w 102"/>
                      <a:gd name="T37" fmla="*/ 115 h 115"/>
                      <a:gd name="T38" fmla="*/ 96 w 102"/>
                      <a:gd name="T39" fmla="*/ 102 h 115"/>
                      <a:gd name="T40" fmla="*/ 102 w 102"/>
                      <a:gd name="T41" fmla="*/ 87 h 115"/>
                      <a:gd name="T42" fmla="*/ 102 w 102"/>
                      <a:gd name="T43" fmla="*/ 8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115">
                        <a:moveTo>
                          <a:pt x="102" y="87"/>
                        </a:moveTo>
                        <a:lnTo>
                          <a:pt x="94" y="73"/>
                        </a:lnTo>
                        <a:lnTo>
                          <a:pt x="101" y="62"/>
                        </a:lnTo>
                        <a:lnTo>
                          <a:pt x="87" y="46"/>
                        </a:lnTo>
                        <a:lnTo>
                          <a:pt x="69" y="33"/>
                        </a:lnTo>
                        <a:lnTo>
                          <a:pt x="46" y="18"/>
                        </a:lnTo>
                        <a:lnTo>
                          <a:pt x="38" y="18"/>
                        </a:lnTo>
                        <a:lnTo>
                          <a:pt x="16" y="0"/>
                        </a:lnTo>
                        <a:lnTo>
                          <a:pt x="3" y="3"/>
                        </a:lnTo>
                        <a:lnTo>
                          <a:pt x="1" y="22"/>
                        </a:lnTo>
                        <a:lnTo>
                          <a:pt x="0" y="46"/>
                        </a:lnTo>
                        <a:lnTo>
                          <a:pt x="4" y="70"/>
                        </a:lnTo>
                        <a:lnTo>
                          <a:pt x="1" y="75"/>
                        </a:lnTo>
                        <a:lnTo>
                          <a:pt x="2" y="91"/>
                        </a:lnTo>
                        <a:lnTo>
                          <a:pt x="17" y="104"/>
                        </a:lnTo>
                        <a:lnTo>
                          <a:pt x="30" y="103"/>
                        </a:lnTo>
                        <a:lnTo>
                          <a:pt x="51" y="113"/>
                        </a:lnTo>
                        <a:lnTo>
                          <a:pt x="61" y="111"/>
                        </a:lnTo>
                        <a:lnTo>
                          <a:pt x="76" y="115"/>
                        </a:lnTo>
                        <a:lnTo>
                          <a:pt x="96" y="102"/>
                        </a:lnTo>
                        <a:lnTo>
                          <a:pt x="102" y="87"/>
                        </a:lnTo>
                        <a:lnTo>
                          <a:pt x="102" y="87"/>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53" name="United States of America">
                    <a:extLst>
                      <a:ext uri="{FF2B5EF4-FFF2-40B4-BE49-F238E27FC236}">
                        <a16:creationId xmlns:a16="http://schemas.microsoft.com/office/drawing/2014/main" id="{4810217C-E5C0-490D-9A9A-8A312F619305}"/>
                      </a:ext>
                    </a:extLst>
                  </p:cNvPr>
                  <p:cNvSpPr>
                    <a:spLocks noEditPoints="1"/>
                  </p:cNvSpPr>
                  <p:nvPr/>
                </p:nvSpPr>
                <p:spPr bwMode="auto">
                  <a:xfrm>
                    <a:off x="150812" y="2305751"/>
                    <a:ext cx="2842846" cy="1676479"/>
                  </a:xfrm>
                  <a:custGeom>
                    <a:avLst/>
                    <a:gdLst>
                      <a:gd name="T0" fmla="*/ 72 w 2023"/>
                      <a:gd name="T1" fmla="*/ 1162 h 1193"/>
                      <a:gd name="T2" fmla="*/ 67 w 2023"/>
                      <a:gd name="T3" fmla="*/ 1193 h 1193"/>
                      <a:gd name="T4" fmla="*/ 57 w 2023"/>
                      <a:gd name="T5" fmla="*/ 1148 h 1193"/>
                      <a:gd name="T6" fmla="*/ 56 w 2023"/>
                      <a:gd name="T7" fmla="*/ 1142 h 1193"/>
                      <a:gd name="T8" fmla="*/ 36 w 2023"/>
                      <a:gd name="T9" fmla="*/ 1137 h 1193"/>
                      <a:gd name="T10" fmla="*/ 0 w 2023"/>
                      <a:gd name="T11" fmla="*/ 1119 h 1193"/>
                      <a:gd name="T12" fmla="*/ 1374 w 2023"/>
                      <a:gd name="T13" fmla="*/ 483 h 1193"/>
                      <a:gd name="T14" fmla="*/ 1023 w 2023"/>
                      <a:gd name="T15" fmla="*/ 501 h 1193"/>
                      <a:gd name="T16" fmla="*/ 959 w 2023"/>
                      <a:gd name="T17" fmla="*/ 563 h 1193"/>
                      <a:gd name="T18" fmla="*/ 876 w 2023"/>
                      <a:gd name="T19" fmla="*/ 716 h 1193"/>
                      <a:gd name="T20" fmla="*/ 913 w 2023"/>
                      <a:gd name="T21" fmla="*/ 827 h 1193"/>
                      <a:gd name="T22" fmla="*/ 992 w 2023"/>
                      <a:gd name="T23" fmla="*/ 866 h 1193"/>
                      <a:gd name="T24" fmla="*/ 1154 w 2023"/>
                      <a:gd name="T25" fmla="*/ 897 h 1193"/>
                      <a:gd name="T26" fmla="*/ 1232 w 2023"/>
                      <a:gd name="T27" fmla="*/ 936 h 1193"/>
                      <a:gd name="T28" fmla="*/ 1295 w 2023"/>
                      <a:gd name="T29" fmla="*/ 1029 h 1193"/>
                      <a:gd name="T30" fmla="*/ 1371 w 2023"/>
                      <a:gd name="T31" fmla="*/ 942 h 1193"/>
                      <a:gd name="T32" fmla="*/ 1476 w 2023"/>
                      <a:gd name="T33" fmla="*/ 950 h 1193"/>
                      <a:gd name="T34" fmla="*/ 1543 w 2023"/>
                      <a:gd name="T35" fmla="*/ 921 h 1193"/>
                      <a:gd name="T36" fmla="*/ 1602 w 2023"/>
                      <a:gd name="T37" fmla="*/ 980 h 1193"/>
                      <a:gd name="T38" fmla="*/ 1649 w 2023"/>
                      <a:gd name="T39" fmla="*/ 1030 h 1193"/>
                      <a:gd name="T40" fmla="*/ 1651 w 2023"/>
                      <a:gd name="T41" fmla="*/ 896 h 1193"/>
                      <a:gd name="T42" fmla="*/ 1770 w 2023"/>
                      <a:gd name="T43" fmla="*/ 816 h 1193"/>
                      <a:gd name="T44" fmla="*/ 1792 w 2023"/>
                      <a:gd name="T45" fmla="*/ 722 h 1193"/>
                      <a:gd name="T46" fmla="*/ 1821 w 2023"/>
                      <a:gd name="T47" fmla="*/ 720 h 1193"/>
                      <a:gd name="T48" fmla="*/ 1849 w 2023"/>
                      <a:gd name="T49" fmla="*/ 680 h 1193"/>
                      <a:gd name="T50" fmla="*/ 1893 w 2023"/>
                      <a:gd name="T51" fmla="*/ 661 h 1193"/>
                      <a:gd name="T52" fmla="*/ 1931 w 2023"/>
                      <a:gd name="T53" fmla="*/ 649 h 1193"/>
                      <a:gd name="T54" fmla="*/ 2020 w 2023"/>
                      <a:gd name="T55" fmla="*/ 572 h 1193"/>
                      <a:gd name="T56" fmla="*/ 1957 w 2023"/>
                      <a:gd name="T57" fmla="*/ 565 h 1193"/>
                      <a:gd name="T58" fmla="*/ 1840 w 2023"/>
                      <a:gd name="T59" fmla="*/ 599 h 1193"/>
                      <a:gd name="T60" fmla="*/ 1779 w 2023"/>
                      <a:gd name="T61" fmla="*/ 625 h 1193"/>
                      <a:gd name="T62" fmla="*/ 1692 w 2023"/>
                      <a:gd name="T63" fmla="*/ 642 h 1193"/>
                      <a:gd name="T64" fmla="*/ 1712 w 2023"/>
                      <a:gd name="T65" fmla="*/ 597 h 1193"/>
                      <a:gd name="T66" fmla="*/ 1692 w 2023"/>
                      <a:gd name="T67" fmla="*/ 557 h 1193"/>
                      <a:gd name="T68" fmla="*/ 1642 w 2023"/>
                      <a:gd name="T69" fmla="*/ 606 h 1193"/>
                      <a:gd name="T70" fmla="*/ 1604 w 2023"/>
                      <a:gd name="T71" fmla="*/ 639 h 1193"/>
                      <a:gd name="T72" fmla="*/ 1626 w 2023"/>
                      <a:gd name="T73" fmla="*/ 585 h 1193"/>
                      <a:gd name="T74" fmla="*/ 1715 w 2023"/>
                      <a:gd name="T75" fmla="*/ 552 h 1193"/>
                      <a:gd name="T76" fmla="*/ 1679 w 2023"/>
                      <a:gd name="T77" fmla="*/ 537 h 1193"/>
                      <a:gd name="T78" fmla="*/ 1590 w 2023"/>
                      <a:gd name="T79" fmla="*/ 531 h 1193"/>
                      <a:gd name="T80" fmla="*/ 1608 w 2023"/>
                      <a:gd name="T81" fmla="*/ 500 h 1193"/>
                      <a:gd name="T82" fmla="*/ 649 w 2023"/>
                      <a:gd name="T83" fmla="*/ 299 h 1193"/>
                      <a:gd name="T84" fmla="*/ 649 w 2023"/>
                      <a:gd name="T85" fmla="*/ 299 h 1193"/>
                      <a:gd name="T86" fmla="*/ 505 w 2023"/>
                      <a:gd name="T87" fmla="*/ 237 h 1193"/>
                      <a:gd name="T88" fmla="*/ 545 w 2023"/>
                      <a:gd name="T89" fmla="*/ 164 h 1193"/>
                      <a:gd name="T90" fmla="*/ 921 w 2023"/>
                      <a:gd name="T91" fmla="*/ 10 h 1193"/>
                      <a:gd name="T92" fmla="*/ 719 w 2023"/>
                      <a:gd name="T93" fmla="*/ 60 h 1193"/>
                      <a:gd name="T94" fmla="*/ 704 w 2023"/>
                      <a:gd name="T95" fmla="*/ 96 h 1193"/>
                      <a:gd name="T96" fmla="*/ 680 w 2023"/>
                      <a:gd name="T97" fmla="*/ 137 h 1193"/>
                      <a:gd name="T98" fmla="*/ 630 w 2023"/>
                      <a:gd name="T99" fmla="*/ 169 h 1193"/>
                      <a:gd name="T100" fmla="*/ 529 w 2023"/>
                      <a:gd name="T101" fmla="*/ 230 h 1193"/>
                      <a:gd name="T102" fmla="*/ 565 w 2023"/>
                      <a:gd name="T103" fmla="*/ 266 h 1193"/>
                      <a:gd name="T104" fmla="*/ 557 w 2023"/>
                      <a:gd name="T105" fmla="*/ 296 h 1193"/>
                      <a:gd name="T106" fmla="*/ 380 w 2023"/>
                      <a:gd name="T107" fmla="*/ 359 h 1193"/>
                      <a:gd name="T108" fmla="*/ 585 w 2023"/>
                      <a:gd name="T109" fmla="*/ 302 h 1193"/>
                      <a:gd name="T110" fmla="*/ 789 w 2023"/>
                      <a:gd name="T111" fmla="*/ 207 h 1193"/>
                      <a:gd name="T112" fmla="*/ 801 w 2023"/>
                      <a:gd name="T113" fmla="*/ 236 h 1193"/>
                      <a:gd name="T114" fmla="*/ 940 w 2023"/>
                      <a:gd name="T115" fmla="*/ 268 h 1193"/>
                      <a:gd name="T116" fmla="*/ 990 w 2023"/>
                      <a:gd name="T117" fmla="*/ 350 h 1193"/>
                      <a:gd name="T118" fmla="*/ 1005 w 2023"/>
                      <a:gd name="T119" fmla="*/ 251 h 1193"/>
                      <a:gd name="T120" fmla="*/ 1058 w 2023"/>
                      <a:gd name="T121" fmla="*/ 107 h 1193"/>
                      <a:gd name="T122" fmla="*/ 1061 w 2023"/>
                      <a:gd name="T123" fmla="*/ 22 h 1193"/>
                      <a:gd name="T124" fmla="*/ 975 w 2023"/>
                      <a:gd name="T125" fmla="*/ 4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3" h="1193">
                        <a:moveTo>
                          <a:pt x="71" y="1190"/>
                        </a:moveTo>
                        <a:lnTo>
                          <a:pt x="78" y="1186"/>
                        </a:lnTo>
                        <a:lnTo>
                          <a:pt x="87" y="1181"/>
                        </a:lnTo>
                        <a:lnTo>
                          <a:pt x="88" y="1179"/>
                        </a:lnTo>
                        <a:lnTo>
                          <a:pt x="85" y="1171"/>
                        </a:lnTo>
                        <a:lnTo>
                          <a:pt x="82" y="1168"/>
                        </a:lnTo>
                        <a:lnTo>
                          <a:pt x="79" y="1166"/>
                        </a:lnTo>
                        <a:lnTo>
                          <a:pt x="72" y="1162"/>
                        </a:lnTo>
                        <a:lnTo>
                          <a:pt x="71" y="1162"/>
                        </a:lnTo>
                        <a:lnTo>
                          <a:pt x="69" y="1163"/>
                        </a:lnTo>
                        <a:lnTo>
                          <a:pt x="69" y="1168"/>
                        </a:lnTo>
                        <a:lnTo>
                          <a:pt x="64" y="1172"/>
                        </a:lnTo>
                        <a:lnTo>
                          <a:pt x="63" y="1175"/>
                        </a:lnTo>
                        <a:lnTo>
                          <a:pt x="64" y="1183"/>
                        </a:lnTo>
                        <a:lnTo>
                          <a:pt x="62" y="1190"/>
                        </a:lnTo>
                        <a:lnTo>
                          <a:pt x="67" y="1193"/>
                        </a:lnTo>
                        <a:lnTo>
                          <a:pt x="71" y="1190"/>
                        </a:lnTo>
                        <a:lnTo>
                          <a:pt x="71" y="1190"/>
                        </a:lnTo>
                        <a:close/>
                        <a:moveTo>
                          <a:pt x="68" y="1152"/>
                        </a:moveTo>
                        <a:lnTo>
                          <a:pt x="71" y="1149"/>
                        </a:lnTo>
                        <a:lnTo>
                          <a:pt x="66" y="1146"/>
                        </a:lnTo>
                        <a:lnTo>
                          <a:pt x="59" y="1144"/>
                        </a:lnTo>
                        <a:lnTo>
                          <a:pt x="57" y="1146"/>
                        </a:lnTo>
                        <a:lnTo>
                          <a:pt x="57" y="1148"/>
                        </a:lnTo>
                        <a:lnTo>
                          <a:pt x="59" y="1149"/>
                        </a:lnTo>
                        <a:lnTo>
                          <a:pt x="60" y="1154"/>
                        </a:lnTo>
                        <a:lnTo>
                          <a:pt x="68" y="1152"/>
                        </a:lnTo>
                        <a:lnTo>
                          <a:pt x="68" y="1152"/>
                        </a:lnTo>
                        <a:close/>
                        <a:moveTo>
                          <a:pt x="57" y="1140"/>
                        </a:moveTo>
                        <a:lnTo>
                          <a:pt x="47" y="1139"/>
                        </a:lnTo>
                        <a:lnTo>
                          <a:pt x="45" y="1142"/>
                        </a:lnTo>
                        <a:lnTo>
                          <a:pt x="56" y="1142"/>
                        </a:lnTo>
                        <a:lnTo>
                          <a:pt x="57" y="1140"/>
                        </a:lnTo>
                        <a:close/>
                        <a:moveTo>
                          <a:pt x="40" y="1136"/>
                        </a:moveTo>
                        <a:lnTo>
                          <a:pt x="35" y="1129"/>
                        </a:lnTo>
                        <a:lnTo>
                          <a:pt x="34" y="1127"/>
                        </a:lnTo>
                        <a:lnTo>
                          <a:pt x="28" y="1131"/>
                        </a:lnTo>
                        <a:lnTo>
                          <a:pt x="29" y="1131"/>
                        </a:lnTo>
                        <a:lnTo>
                          <a:pt x="30" y="1136"/>
                        </a:lnTo>
                        <a:lnTo>
                          <a:pt x="36" y="1137"/>
                        </a:lnTo>
                        <a:lnTo>
                          <a:pt x="38" y="1138"/>
                        </a:lnTo>
                        <a:lnTo>
                          <a:pt x="40" y="1136"/>
                        </a:lnTo>
                        <a:lnTo>
                          <a:pt x="40" y="1136"/>
                        </a:lnTo>
                        <a:close/>
                        <a:moveTo>
                          <a:pt x="8" y="1120"/>
                        </a:moveTo>
                        <a:lnTo>
                          <a:pt x="10" y="1115"/>
                        </a:lnTo>
                        <a:lnTo>
                          <a:pt x="4" y="1115"/>
                        </a:lnTo>
                        <a:lnTo>
                          <a:pt x="1" y="1117"/>
                        </a:lnTo>
                        <a:lnTo>
                          <a:pt x="0" y="1119"/>
                        </a:lnTo>
                        <a:lnTo>
                          <a:pt x="5" y="1123"/>
                        </a:lnTo>
                        <a:lnTo>
                          <a:pt x="8" y="1120"/>
                        </a:lnTo>
                        <a:close/>
                        <a:moveTo>
                          <a:pt x="1548" y="473"/>
                        </a:moveTo>
                        <a:lnTo>
                          <a:pt x="1541" y="473"/>
                        </a:lnTo>
                        <a:lnTo>
                          <a:pt x="1536" y="483"/>
                        </a:lnTo>
                        <a:lnTo>
                          <a:pt x="1499" y="483"/>
                        </a:lnTo>
                        <a:lnTo>
                          <a:pt x="1437" y="483"/>
                        </a:lnTo>
                        <a:lnTo>
                          <a:pt x="1374" y="483"/>
                        </a:lnTo>
                        <a:lnTo>
                          <a:pt x="1319" y="483"/>
                        </a:lnTo>
                        <a:lnTo>
                          <a:pt x="1264" y="483"/>
                        </a:lnTo>
                        <a:lnTo>
                          <a:pt x="1210" y="483"/>
                        </a:lnTo>
                        <a:lnTo>
                          <a:pt x="1154" y="483"/>
                        </a:lnTo>
                        <a:lnTo>
                          <a:pt x="1136" y="483"/>
                        </a:lnTo>
                        <a:lnTo>
                          <a:pt x="1081" y="483"/>
                        </a:lnTo>
                        <a:lnTo>
                          <a:pt x="1030" y="483"/>
                        </a:lnTo>
                        <a:lnTo>
                          <a:pt x="1023" y="501"/>
                        </a:lnTo>
                        <a:lnTo>
                          <a:pt x="1015" y="521"/>
                        </a:lnTo>
                        <a:lnTo>
                          <a:pt x="1005" y="527"/>
                        </a:lnTo>
                        <a:lnTo>
                          <a:pt x="1010" y="505"/>
                        </a:lnTo>
                        <a:lnTo>
                          <a:pt x="988" y="497"/>
                        </a:lnTo>
                        <a:lnTo>
                          <a:pt x="983" y="501"/>
                        </a:lnTo>
                        <a:lnTo>
                          <a:pt x="981" y="513"/>
                        </a:lnTo>
                        <a:lnTo>
                          <a:pt x="974" y="532"/>
                        </a:lnTo>
                        <a:lnTo>
                          <a:pt x="959" y="563"/>
                        </a:lnTo>
                        <a:lnTo>
                          <a:pt x="944" y="585"/>
                        </a:lnTo>
                        <a:lnTo>
                          <a:pt x="929" y="605"/>
                        </a:lnTo>
                        <a:lnTo>
                          <a:pt x="909" y="627"/>
                        </a:lnTo>
                        <a:lnTo>
                          <a:pt x="904" y="644"/>
                        </a:lnTo>
                        <a:lnTo>
                          <a:pt x="894" y="664"/>
                        </a:lnTo>
                        <a:lnTo>
                          <a:pt x="880" y="683"/>
                        </a:lnTo>
                        <a:lnTo>
                          <a:pt x="884" y="697"/>
                        </a:lnTo>
                        <a:lnTo>
                          <a:pt x="876" y="716"/>
                        </a:lnTo>
                        <a:lnTo>
                          <a:pt x="882" y="736"/>
                        </a:lnTo>
                        <a:lnTo>
                          <a:pt x="887" y="744"/>
                        </a:lnTo>
                        <a:lnTo>
                          <a:pt x="884" y="750"/>
                        </a:lnTo>
                        <a:lnTo>
                          <a:pt x="886" y="783"/>
                        </a:lnTo>
                        <a:lnTo>
                          <a:pt x="895" y="808"/>
                        </a:lnTo>
                        <a:lnTo>
                          <a:pt x="891" y="821"/>
                        </a:lnTo>
                        <a:lnTo>
                          <a:pt x="895" y="824"/>
                        </a:lnTo>
                        <a:lnTo>
                          <a:pt x="913" y="827"/>
                        </a:lnTo>
                        <a:lnTo>
                          <a:pt x="917" y="834"/>
                        </a:lnTo>
                        <a:lnTo>
                          <a:pt x="928" y="835"/>
                        </a:lnTo>
                        <a:lnTo>
                          <a:pt x="928" y="841"/>
                        </a:lnTo>
                        <a:lnTo>
                          <a:pt x="936" y="844"/>
                        </a:lnTo>
                        <a:lnTo>
                          <a:pt x="944" y="858"/>
                        </a:lnTo>
                        <a:lnTo>
                          <a:pt x="943" y="870"/>
                        </a:lnTo>
                        <a:lnTo>
                          <a:pt x="966" y="868"/>
                        </a:lnTo>
                        <a:lnTo>
                          <a:pt x="992" y="866"/>
                        </a:lnTo>
                        <a:lnTo>
                          <a:pt x="988" y="870"/>
                        </a:lnTo>
                        <a:lnTo>
                          <a:pt x="1015" y="882"/>
                        </a:lnTo>
                        <a:lnTo>
                          <a:pt x="1055" y="898"/>
                        </a:lnTo>
                        <a:lnTo>
                          <a:pt x="1095" y="898"/>
                        </a:lnTo>
                        <a:lnTo>
                          <a:pt x="1111" y="898"/>
                        </a:lnTo>
                        <a:lnTo>
                          <a:pt x="1114" y="889"/>
                        </a:lnTo>
                        <a:lnTo>
                          <a:pt x="1149" y="889"/>
                        </a:lnTo>
                        <a:lnTo>
                          <a:pt x="1154" y="897"/>
                        </a:lnTo>
                        <a:lnTo>
                          <a:pt x="1161" y="905"/>
                        </a:lnTo>
                        <a:lnTo>
                          <a:pt x="1170" y="915"/>
                        </a:lnTo>
                        <a:lnTo>
                          <a:pt x="1173" y="927"/>
                        </a:lnTo>
                        <a:lnTo>
                          <a:pt x="1175" y="940"/>
                        </a:lnTo>
                        <a:lnTo>
                          <a:pt x="1183" y="948"/>
                        </a:lnTo>
                        <a:lnTo>
                          <a:pt x="1198" y="954"/>
                        </a:lnTo>
                        <a:lnTo>
                          <a:pt x="1216" y="936"/>
                        </a:lnTo>
                        <a:lnTo>
                          <a:pt x="1232" y="936"/>
                        </a:lnTo>
                        <a:lnTo>
                          <a:pt x="1244" y="945"/>
                        </a:lnTo>
                        <a:lnTo>
                          <a:pt x="1250" y="961"/>
                        </a:lnTo>
                        <a:lnTo>
                          <a:pt x="1254" y="975"/>
                        </a:lnTo>
                        <a:lnTo>
                          <a:pt x="1263" y="989"/>
                        </a:lnTo>
                        <a:lnTo>
                          <a:pt x="1263" y="1006"/>
                        </a:lnTo>
                        <a:lnTo>
                          <a:pt x="1267" y="1017"/>
                        </a:lnTo>
                        <a:lnTo>
                          <a:pt x="1281" y="1024"/>
                        </a:lnTo>
                        <a:lnTo>
                          <a:pt x="1295" y="1029"/>
                        </a:lnTo>
                        <a:lnTo>
                          <a:pt x="1302" y="1028"/>
                        </a:lnTo>
                        <a:lnTo>
                          <a:pt x="1300" y="1021"/>
                        </a:lnTo>
                        <a:lnTo>
                          <a:pt x="1301" y="1008"/>
                        </a:lnTo>
                        <a:lnTo>
                          <a:pt x="1305" y="993"/>
                        </a:lnTo>
                        <a:lnTo>
                          <a:pt x="1312" y="981"/>
                        </a:lnTo>
                        <a:lnTo>
                          <a:pt x="1326" y="970"/>
                        </a:lnTo>
                        <a:lnTo>
                          <a:pt x="1349" y="960"/>
                        </a:lnTo>
                        <a:lnTo>
                          <a:pt x="1371" y="942"/>
                        </a:lnTo>
                        <a:lnTo>
                          <a:pt x="1390" y="937"/>
                        </a:lnTo>
                        <a:lnTo>
                          <a:pt x="1403" y="936"/>
                        </a:lnTo>
                        <a:lnTo>
                          <a:pt x="1416" y="940"/>
                        </a:lnTo>
                        <a:lnTo>
                          <a:pt x="1434" y="937"/>
                        </a:lnTo>
                        <a:lnTo>
                          <a:pt x="1446" y="951"/>
                        </a:lnTo>
                        <a:lnTo>
                          <a:pt x="1461" y="951"/>
                        </a:lnTo>
                        <a:lnTo>
                          <a:pt x="1469" y="947"/>
                        </a:lnTo>
                        <a:lnTo>
                          <a:pt x="1476" y="950"/>
                        </a:lnTo>
                        <a:lnTo>
                          <a:pt x="1480" y="947"/>
                        </a:lnTo>
                        <a:lnTo>
                          <a:pt x="1478" y="942"/>
                        </a:lnTo>
                        <a:lnTo>
                          <a:pt x="1480" y="933"/>
                        </a:lnTo>
                        <a:lnTo>
                          <a:pt x="1478" y="926"/>
                        </a:lnTo>
                        <a:lnTo>
                          <a:pt x="1487" y="922"/>
                        </a:lnTo>
                        <a:lnTo>
                          <a:pt x="1503" y="922"/>
                        </a:lnTo>
                        <a:lnTo>
                          <a:pt x="1521" y="923"/>
                        </a:lnTo>
                        <a:lnTo>
                          <a:pt x="1543" y="921"/>
                        </a:lnTo>
                        <a:lnTo>
                          <a:pt x="1554" y="926"/>
                        </a:lnTo>
                        <a:lnTo>
                          <a:pt x="1562" y="937"/>
                        </a:lnTo>
                        <a:lnTo>
                          <a:pt x="1565" y="938"/>
                        </a:lnTo>
                        <a:lnTo>
                          <a:pt x="1588" y="928"/>
                        </a:lnTo>
                        <a:lnTo>
                          <a:pt x="1595" y="932"/>
                        </a:lnTo>
                        <a:lnTo>
                          <a:pt x="1607" y="951"/>
                        </a:lnTo>
                        <a:lnTo>
                          <a:pt x="1609" y="965"/>
                        </a:lnTo>
                        <a:lnTo>
                          <a:pt x="1602" y="980"/>
                        </a:lnTo>
                        <a:lnTo>
                          <a:pt x="1604" y="990"/>
                        </a:lnTo>
                        <a:lnTo>
                          <a:pt x="1609" y="1007"/>
                        </a:lnTo>
                        <a:lnTo>
                          <a:pt x="1617" y="1028"/>
                        </a:lnTo>
                        <a:lnTo>
                          <a:pt x="1623" y="1034"/>
                        </a:lnTo>
                        <a:lnTo>
                          <a:pt x="1625" y="1044"/>
                        </a:lnTo>
                        <a:lnTo>
                          <a:pt x="1635" y="1047"/>
                        </a:lnTo>
                        <a:lnTo>
                          <a:pt x="1641" y="1044"/>
                        </a:lnTo>
                        <a:lnTo>
                          <a:pt x="1649" y="1030"/>
                        </a:lnTo>
                        <a:lnTo>
                          <a:pt x="1651" y="1021"/>
                        </a:lnTo>
                        <a:lnTo>
                          <a:pt x="1655" y="1004"/>
                        </a:lnTo>
                        <a:lnTo>
                          <a:pt x="1650" y="977"/>
                        </a:lnTo>
                        <a:lnTo>
                          <a:pt x="1652" y="966"/>
                        </a:lnTo>
                        <a:lnTo>
                          <a:pt x="1647" y="950"/>
                        </a:lnTo>
                        <a:lnTo>
                          <a:pt x="1644" y="929"/>
                        </a:lnTo>
                        <a:lnTo>
                          <a:pt x="1644" y="913"/>
                        </a:lnTo>
                        <a:lnTo>
                          <a:pt x="1651" y="896"/>
                        </a:lnTo>
                        <a:lnTo>
                          <a:pt x="1664" y="882"/>
                        </a:lnTo>
                        <a:lnTo>
                          <a:pt x="1677" y="871"/>
                        </a:lnTo>
                        <a:lnTo>
                          <a:pt x="1704" y="855"/>
                        </a:lnTo>
                        <a:lnTo>
                          <a:pt x="1708" y="847"/>
                        </a:lnTo>
                        <a:lnTo>
                          <a:pt x="1720" y="838"/>
                        </a:lnTo>
                        <a:lnTo>
                          <a:pt x="1732" y="838"/>
                        </a:lnTo>
                        <a:lnTo>
                          <a:pt x="1747" y="823"/>
                        </a:lnTo>
                        <a:lnTo>
                          <a:pt x="1770" y="816"/>
                        </a:lnTo>
                        <a:lnTo>
                          <a:pt x="1788" y="798"/>
                        </a:lnTo>
                        <a:lnTo>
                          <a:pt x="1790" y="774"/>
                        </a:lnTo>
                        <a:lnTo>
                          <a:pt x="1791" y="766"/>
                        </a:lnTo>
                        <a:lnTo>
                          <a:pt x="1786" y="764"/>
                        </a:lnTo>
                        <a:lnTo>
                          <a:pt x="1791" y="740"/>
                        </a:lnTo>
                        <a:lnTo>
                          <a:pt x="1780" y="733"/>
                        </a:lnTo>
                        <a:lnTo>
                          <a:pt x="1792" y="737"/>
                        </a:lnTo>
                        <a:lnTo>
                          <a:pt x="1792" y="722"/>
                        </a:lnTo>
                        <a:lnTo>
                          <a:pt x="1799" y="711"/>
                        </a:lnTo>
                        <a:lnTo>
                          <a:pt x="1795" y="731"/>
                        </a:lnTo>
                        <a:lnTo>
                          <a:pt x="1803" y="740"/>
                        </a:lnTo>
                        <a:lnTo>
                          <a:pt x="1792" y="757"/>
                        </a:lnTo>
                        <a:lnTo>
                          <a:pt x="1793" y="757"/>
                        </a:lnTo>
                        <a:lnTo>
                          <a:pt x="1810" y="739"/>
                        </a:lnTo>
                        <a:lnTo>
                          <a:pt x="1819" y="729"/>
                        </a:lnTo>
                        <a:lnTo>
                          <a:pt x="1821" y="720"/>
                        </a:lnTo>
                        <a:lnTo>
                          <a:pt x="1818" y="716"/>
                        </a:lnTo>
                        <a:lnTo>
                          <a:pt x="1818" y="703"/>
                        </a:lnTo>
                        <a:lnTo>
                          <a:pt x="1822" y="709"/>
                        </a:lnTo>
                        <a:lnTo>
                          <a:pt x="1826" y="711"/>
                        </a:lnTo>
                        <a:lnTo>
                          <a:pt x="1826" y="716"/>
                        </a:lnTo>
                        <a:lnTo>
                          <a:pt x="1846" y="697"/>
                        </a:lnTo>
                        <a:lnTo>
                          <a:pt x="1855" y="681"/>
                        </a:lnTo>
                        <a:lnTo>
                          <a:pt x="1849" y="680"/>
                        </a:lnTo>
                        <a:lnTo>
                          <a:pt x="1857" y="673"/>
                        </a:lnTo>
                        <a:lnTo>
                          <a:pt x="1856" y="676"/>
                        </a:lnTo>
                        <a:lnTo>
                          <a:pt x="1868" y="676"/>
                        </a:lnTo>
                        <a:lnTo>
                          <a:pt x="1897" y="669"/>
                        </a:lnTo>
                        <a:lnTo>
                          <a:pt x="1893" y="665"/>
                        </a:lnTo>
                        <a:lnTo>
                          <a:pt x="1863" y="669"/>
                        </a:lnTo>
                        <a:lnTo>
                          <a:pt x="1881" y="662"/>
                        </a:lnTo>
                        <a:lnTo>
                          <a:pt x="1893" y="661"/>
                        </a:lnTo>
                        <a:lnTo>
                          <a:pt x="1902" y="660"/>
                        </a:lnTo>
                        <a:lnTo>
                          <a:pt x="1917" y="656"/>
                        </a:lnTo>
                        <a:lnTo>
                          <a:pt x="1926" y="656"/>
                        </a:lnTo>
                        <a:lnTo>
                          <a:pt x="1941" y="653"/>
                        </a:lnTo>
                        <a:lnTo>
                          <a:pt x="1945" y="646"/>
                        </a:lnTo>
                        <a:lnTo>
                          <a:pt x="1940" y="641"/>
                        </a:lnTo>
                        <a:lnTo>
                          <a:pt x="1939" y="649"/>
                        </a:lnTo>
                        <a:lnTo>
                          <a:pt x="1931" y="649"/>
                        </a:lnTo>
                        <a:lnTo>
                          <a:pt x="1930" y="637"/>
                        </a:lnTo>
                        <a:lnTo>
                          <a:pt x="1933" y="625"/>
                        </a:lnTo>
                        <a:lnTo>
                          <a:pt x="1939" y="619"/>
                        </a:lnTo>
                        <a:lnTo>
                          <a:pt x="1953" y="606"/>
                        </a:lnTo>
                        <a:lnTo>
                          <a:pt x="1975" y="599"/>
                        </a:lnTo>
                        <a:lnTo>
                          <a:pt x="1998" y="591"/>
                        </a:lnTo>
                        <a:lnTo>
                          <a:pt x="2021" y="580"/>
                        </a:lnTo>
                        <a:lnTo>
                          <a:pt x="2020" y="572"/>
                        </a:lnTo>
                        <a:lnTo>
                          <a:pt x="2013" y="559"/>
                        </a:lnTo>
                        <a:lnTo>
                          <a:pt x="2023" y="528"/>
                        </a:lnTo>
                        <a:lnTo>
                          <a:pt x="2017" y="521"/>
                        </a:lnTo>
                        <a:lnTo>
                          <a:pt x="2003" y="525"/>
                        </a:lnTo>
                        <a:lnTo>
                          <a:pt x="2000" y="518"/>
                        </a:lnTo>
                        <a:lnTo>
                          <a:pt x="1979" y="536"/>
                        </a:lnTo>
                        <a:lnTo>
                          <a:pt x="1967" y="555"/>
                        </a:lnTo>
                        <a:lnTo>
                          <a:pt x="1957" y="565"/>
                        </a:lnTo>
                        <a:lnTo>
                          <a:pt x="1947" y="569"/>
                        </a:lnTo>
                        <a:lnTo>
                          <a:pt x="1941" y="570"/>
                        </a:lnTo>
                        <a:lnTo>
                          <a:pt x="1937" y="575"/>
                        </a:lnTo>
                        <a:lnTo>
                          <a:pt x="1902" y="575"/>
                        </a:lnTo>
                        <a:lnTo>
                          <a:pt x="1874" y="575"/>
                        </a:lnTo>
                        <a:lnTo>
                          <a:pt x="1864" y="580"/>
                        </a:lnTo>
                        <a:lnTo>
                          <a:pt x="1839" y="596"/>
                        </a:lnTo>
                        <a:lnTo>
                          <a:pt x="1840" y="599"/>
                        </a:lnTo>
                        <a:lnTo>
                          <a:pt x="1837" y="608"/>
                        </a:lnTo>
                        <a:lnTo>
                          <a:pt x="1820" y="615"/>
                        </a:lnTo>
                        <a:lnTo>
                          <a:pt x="1805" y="613"/>
                        </a:lnTo>
                        <a:lnTo>
                          <a:pt x="1790" y="613"/>
                        </a:lnTo>
                        <a:lnTo>
                          <a:pt x="1781" y="615"/>
                        </a:lnTo>
                        <a:lnTo>
                          <a:pt x="1780" y="622"/>
                        </a:lnTo>
                        <a:lnTo>
                          <a:pt x="1780" y="622"/>
                        </a:lnTo>
                        <a:lnTo>
                          <a:pt x="1779" y="625"/>
                        </a:lnTo>
                        <a:lnTo>
                          <a:pt x="1758" y="638"/>
                        </a:lnTo>
                        <a:lnTo>
                          <a:pt x="1741" y="645"/>
                        </a:lnTo>
                        <a:lnTo>
                          <a:pt x="1730" y="648"/>
                        </a:lnTo>
                        <a:lnTo>
                          <a:pt x="1717" y="655"/>
                        </a:lnTo>
                        <a:lnTo>
                          <a:pt x="1702" y="657"/>
                        </a:lnTo>
                        <a:lnTo>
                          <a:pt x="1692" y="656"/>
                        </a:lnTo>
                        <a:lnTo>
                          <a:pt x="1682" y="652"/>
                        </a:lnTo>
                        <a:lnTo>
                          <a:pt x="1692" y="642"/>
                        </a:lnTo>
                        <a:lnTo>
                          <a:pt x="1692" y="642"/>
                        </a:lnTo>
                        <a:lnTo>
                          <a:pt x="1700" y="634"/>
                        </a:lnTo>
                        <a:lnTo>
                          <a:pt x="1713" y="622"/>
                        </a:lnTo>
                        <a:lnTo>
                          <a:pt x="1713" y="622"/>
                        </a:lnTo>
                        <a:lnTo>
                          <a:pt x="1713" y="622"/>
                        </a:lnTo>
                        <a:lnTo>
                          <a:pt x="1716" y="613"/>
                        </a:lnTo>
                        <a:lnTo>
                          <a:pt x="1718" y="599"/>
                        </a:lnTo>
                        <a:lnTo>
                          <a:pt x="1712" y="597"/>
                        </a:lnTo>
                        <a:lnTo>
                          <a:pt x="1696" y="607"/>
                        </a:lnTo>
                        <a:lnTo>
                          <a:pt x="1692" y="607"/>
                        </a:lnTo>
                        <a:lnTo>
                          <a:pt x="1693" y="601"/>
                        </a:lnTo>
                        <a:lnTo>
                          <a:pt x="1707" y="592"/>
                        </a:lnTo>
                        <a:lnTo>
                          <a:pt x="1714" y="582"/>
                        </a:lnTo>
                        <a:lnTo>
                          <a:pt x="1717" y="571"/>
                        </a:lnTo>
                        <a:lnTo>
                          <a:pt x="1706" y="562"/>
                        </a:lnTo>
                        <a:lnTo>
                          <a:pt x="1692" y="557"/>
                        </a:lnTo>
                        <a:lnTo>
                          <a:pt x="1686" y="566"/>
                        </a:lnTo>
                        <a:lnTo>
                          <a:pt x="1681" y="569"/>
                        </a:lnTo>
                        <a:lnTo>
                          <a:pt x="1673" y="580"/>
                        </a:lnTo>
                        <a:lnTo>
                          <a:pt x="1674" y="572"/>
                        </a:lnTo>
                        <a:lnTo>
                          <a:pt x="1664" y="578"/>
                        </a:lnTo>
                        <a:lnTo>
                          <a:pt x="1657" y="585"/>
                        </a:lnTo>
                        <a:lnTo>
                          <a:pt x="1647" y="597"/>
                        </a:lnTo>
                        <a:lnTo>
                          <a:pt x="1642" y="606"/>
                        </a:lnTo>
                        <a:lnTo>
                          <a:pt x="1642" y="621"/>
                        </a:lnTo>
                        <a:lnTo>
                          <a:pt x="1635" y="636"/>
                        </a:lnTo>
                        <a:lnTo>
                          <a:pt x="1623" y="647"/>
                        </a:lnTo>
                        <a:lnTo>
                          <a:pt x="1618" y="650"/>
                        </a:lnTo>
                        <a:lnTo>
                          <a:pt x="1612" y="653"/>
                        </a:lnTo>
                        <a:lnTo>
                          <a:pt x="1606" y="653"/>
                        </a:lnTo>
                        <a:lnTo>
                          <a:pt x="1605" y="651"/>
                        </a:lnTo>
                        <a:lnTo>
                          <a:pt x="1604" y="639"/>
                        </a:lnTo>
                        <a:lnTo>
                          <a:pt x="1607" y="633"/>
                        </a:lnTo>
                        <a:lnTo>
                          <a:pt x="1609" y="627"/>
                        </a:lnTo>
                        <a:lnTo>
                          <a:pt x="1611" y="616"/>
                        </a:lnTo>
                        <a:lnTo>
                          <a:pt x="1621" y="603"/>
                        </a:lnTo>
                        <a:lnTo>
                          <a:pt x="1632" y="587"/>
                        </a:lnTo>
                        <a:lnTo>
                          <a:pt x="1649" y="570"/>
                        </a:lnTo>
                        <a:lnTo>
                          <a:pt x="1646" y="570"/>
                        </a:lnTo>
                        <a:lnTo>
                          <a:pt x="1626" y="585"/>
                        </a:lnTo>
                        <a:lnTo>
                          <a:pt x="1624" y="582"/>
                        </a:lnTo>
                        <a:lnTo>
                          <a:pt x="1635" y="573"/>
                        </a:lnTo>
                        <a:lnTo>
                          <a:pt x="1653" y="558"/>
                        </a:lnTo>
                        <a:lnTo>
                          <a:pt x="1666" y="556"/>
                        </a:lnTo>
                        <a:lnTo>
                          <a:pt x="1683" y="552"/>
                        </a:lnTo>
                        <a:lnTo>
                          <a:pt x="1697" y="554"/>
                        </a:lnTo>
                        <a:lnTo>
                          <a:pt x="1697" y="554"/>
                        </a:lnTo>
                        <a:lnTo>
                          <a:pt x="1715" y="552"/>
                        </a:lnTo>
                        <a:lnTo>
                          <a:pt x="1709" y="542"/>
                        </a:lnTo>
                        <a:lnTo>
                          <a:pt x="1709" y="542"/>
                        </a:lnTo>
                        <a:lnTo>
                          <a:pt x="1705" y="542"/>
                        </a:lnTo>
                        <a:lnTo>
                          <a:pt x="1705" y="542"/>
                        </a:lnTo>
                        <a:lnTo>
                          <a:pt x="1705" y="542"/>
                        </a:lnTo>
                        <a:lnTo>
                          <a:pt x="1700" y="541"/>
                        </a:lnTo>
                        <a:lnTo>
                          <a:pt x="1698" y="535"/>
                        </a:lnTo>
                        <a:lnTo>
                          <a:pt x="1679" y="537"/>
                        </a:lnTo>
                        <a:lnTo>
                          <a:pt x="1661" y="542"/>
                        </a:lnTo>
                        <a:lnTo>
                          <a:pt x="1651" y="533"/>
                        </a:lnTo>
                        <a:lnTo>
                          <a:pt x="1642" y="530"/>
                        </a:lnTo>
                        <a:lnTo>
                          <a:pt x="1653" y="518"/>
                        </a:lnTo>
                        <a:lnTo>
                          <a:pt x="1634" y="526"/>
                        </a:lnTo>
                        <a:lnTo>
                          <a:pt x="1615" y="533"/>
                        </a:lnTo>
                        <a:lnTo>
                          <a:pt x="1598" y="539"/>
                        </a:lnTo>
                        <a:lnTo>
                          <a:pt x="1590" y="531"/>
                        </a:lnTo>
                        <a:lnTo>
                          <a:pt x="1569" y="536"/>
                        </a:lnTo>
                        <a:lnTo>
                          <a:pt x="1571" y="532"/>
                        </a:lnTo>
                        <a:lnTo>
                          <a:pt x="1588" y="523"/>
                        </a:lnTo>
                        <a:lnTo>
                          <a:pt x="1606" y="514"/>
                        </a:lnTo>
                        <a:lnTo>
                          <a:pt x="1628" y="505"/>
                        </a:lnTo>
                        <a:lnTo>
                          <a:pt x="1628" y="505"/>
                        </a:lnTo>
                        <a:lnTo>
                          <a:pt x="1628" y="505"/>
                        </a:lnTo>
                        <a:lnTo>
                          <a:pt x="1608" y="500"/>
                        </a:lnTo>
                        <a:lnTo>
                          <a:pt x="1592" y="502"/>
                        </a:lnTo>
                        <a:lnTo>
                          <a:pt x="1578" y="496"/>
                        </a:lnTo>
                        <a:lnTo>
                          <a:pt x="1560" y="492"/>
                        </a:lnTo>
                        <a:lnTo>
                          <a:pt x="1549" y="490"/>
                        </a:lnTo>
                        <a:lnTo>
                          <a:pt x="1545" y="486"/>
                        </a:lnTo>
                        <a:lnTo>
                          <a:pt x="1548" y="473"/>
                        </a:lnTo>
                        <a:lnTo>
                          <a:pt x="1548" y="473"/>
                        </a:lnTo>
                        <a:close/>
                        <a:moveTo>
                          <a:pt x="649" y="299"/>
                        </a:moveTo>
                        <a:lnTo>
                          <a:pt x="675" y="289"/>
                        </a:lnTo>
                        <a:lnTo>
                          <a:pt x="675" y="281"/>
                        </a:lnTo>
                        <a:lnTo>
                          <a:pt x="665" y="280"/>
                        </a:lnTo>
                        <a:lnTo>
                          <a:pt x="652" y="283"/>
                        </a:lnTo>
                        <a:lnTo>
                          <a:pt x="628" y="291"/>
                        </a:lnTo>
                        <a:lnTo>
                          <a:pt x="621" y="302"/>
                        </a:lnTo>
                        <a:lnTo>
                          <a:pt x="622" y="307"/>
                        </a:lnTo>
                        <a:lnTo>
                          <a:pt x="649" y="299"/>
                        </a:lnTo>
                        <a:close/>
                        <a:moveTo>
                          <a:pt x="505" y="237"/>
                        </a:moveTo>
                        <a:lnTo>
                          <a:pt x="513" y="229"/>
                        </a:lnTo>
                        <a:lnTo>
                          <a:pt x="502" y="227"/>
                        </a:lnTo>
                        <a:lnTo>
                          <a:pt x="481" y="231"/>
                        </a:lnTo>
                        <a:lnTo>
                          <a:pt x="484" y="236"/>
                        </a:lnTo>
                        <a:lnTo>
                          <a:pt x="490" y="241"/>
                        </a:lnTo>
                        <a:lnTo>
                          <a:pt x="505" y="237"/>
                        </a:lnTo>
                        <a:lnTo>
                          <a:pt x="505" y="237"/>
                        </a:lnTo>
                        <a:close/>
                        <a:moveTo>
                          <a:pt x="509" y="154"/>
                        </a:moveTo>
                        <a:lnTo>
                          <a:pt x="497" y="162"/>
                        </a:lnTo>
                        <a:lnTo>
                          <a:pt x="499" y="164"/>
                        </a:lnTo>
                        <a:lnTo>
                          <a:pt x="514" y="162"/>
                        </a:lnTo>
                        <a:lnTo>
                          <a:pt x="516" y="167"/>
                        </a:lnTo>
                        <a:lnTo>
                          <a:pt x="522" y="171"/>
                        </a:lnTo>
                        <a:lnTo>
                          <a:pt x="540" y="167"/>
                        </a:lnTo>
                        <a:lnTo>
                          <a:pt x="545" y="164"/>
                        </a:lnTo>
                        <a:lnTo>
                          <a:pt x="533" y="162"/>
                        </a:lnTo>
                        <a:lnTo>
                          <a:pt x="526" y="156"/>
                        </a:lnTo>
                        <a:lnTo>
                          <a:pt x="514" y="158"/>
                        </a:lnTo>
                        <a:lnTo>
                          <a:pt x="509" y="154"/>
                        </a:lnTo>
                        <a:lnTo>
                          <a:pt x="509" y="154"/>
                        </a:lnTo>
                        <a:close/>
                        <a:moveTo>
                          <a:pt x="975" y="4"/>
                        </a:moveTo>
                        <a:lnTo>
                          <a:pt x="959" y="0"/>
                        </a:lnTo>
                        <a:lnTo>
                          <a:pt x="921" y="10"/>
                        </a:lnTo>
                        <a:lnTo>
                          <a:pt x="909" y="9"/>
                        </a:lnTo>
                        <a:lnTo>
                          <a:pt x="868" y="18"/>
                        </a:lnTo>
                        <a:lnTo>
                          <a:pt x="850" y="20"/>
                        </a:lnTo>
                        <a:lnTo>
                          <a:pt x="820" y="29"/>
                        </a:lnTo>
                        <a:lnTo>
                          <a:pt x="803" y="39"/>
                        </a:lnTo>
                        <a:lnTo>
                          <a:pt x="771" y="49"/>
                        </a:lnTo>
                        <a:lnTo>
                          <a:pt x="742" y="49"/>
                        </a:lnTo>
                        <a:lnTo>
                          <a:pt x="719" y="60"/>
                        </a:lnTo>
                        <a:lnTo>
                          <a:pt x="731" y="66"/>
                        </a:lnTo>
                        <a:lnTo>
                          <a:pt x="734" y="75"/>
                        </a:lnTo>
                        <a:lnTo>
                          <a:pt x="731" y="85"/>
                        </a:lnTo>
                        <a:lnTo>
                          <a:pt x="739" y="92"/>
                        </a:lnTo>
                        <a:lnTo>
                          <a:pt x="734" y="106"/>
                        </a:lnTo>
                        <a:lnTo>
                          <a:pt x="700" y="106"/>
                        </a:lnTo>
                        <a:lnTo>
                          <a:pt x="716" y="96"/>
                        </a:lnTo>
                        <a:lnTo>
                          <a:pt x="704" y="96"/>
                        </a:lnTo>
                        <a:lnTo>
                          <a:pt x="654" y="106"/>
                        </a:lnTo>
                        <a:lnTo>
                          <a:pt x="621" y="115"/>
                        </a:lnTo>
                        <a:lnTo>
                          <a:pt x="624" y="127"/>
                        </a:lnTo>
                        <a:lnTo>
                          <a:pt x="620" y="135"/>
                        </a:lnTo>
                        <a:lnTo>
                          <a:pt x="636" y="140"/>
                        </a:lnTo>
                        <a:lnTo>
                          <a:pt x="663" y="137"/>
                        </a:lnTo>
                        <a:lnTo>
                          <a:pt x="669" y="143"/>
                        </a:lnTo>
                        <a:lnTo>
                          <a:pt x="680" y="137"/>
                        </a:lnTo>
                        <a:lnTo>
                          <a:pt x="703" y="134"/>
                        </a:lnTo>
                        <a:lnTo>
                          <a:pt x="713" y="134"/>
                        </a:lnTo>
                        <a:lnTo>
                          <a:pt x="691" y="141"/>
                        </a:lnTo>
                        <a:lnTo>
                          <a:pt x="695" y="145"/>
                        </a:lnTo>
                        <a:lnTo>
                          <a:pt x="686" y="154"/>
                        </a:lnTo>
                        <a:lnTo>
                          <a:pt x="665" y="162"/>
                        </a:lnTo>
                        <a:lnTo>
                          <a:pt x="656" y="160"/>
                        </a:lnTo>
                        <a:lnTo>
                          <a:pt x="630" y="169"/>
                        </a:lnTo>
                        <a:lnTo>
                          <a:pt x="622" y="166"/>
                        </a:lnTo>
                        <a:lnTo>
                          <a:pt x="607" y="167"/>
                        </a:lnTo>
                        <a:lnTo>
                          <a:pt x="588" y="178"/>
                        </a:lnTo>
                        <a:lnTo>
                          <a:pt x="559" y="190"/>
                        </a:lnTo>
                        <a:lnTo>
                          <a:pt x="537" y="203"/>
                        </a:lnTo>
                        <a:lnTo>
                          <a:pt x="538" y="212"/>
                        </a:lnTo>
                        <a:lnTo>
                          <a:pt x="523" y="224"/>
                        </a:lnTo>
                        <a:lnTo>
                          <a:pt x="529" y="230"/>
                        </a:lnTo>
                        <a:lnTo>
                          <a:pt x="531" y="240"/>
                        </a:lnTo>
                        <a:lnTo>
                          <a:pt x="558" y="235"/>
                        </a:lnTo>
                        <a:lnTo>
                          <a:pt x="559" y="244"/>
                        </a:lnTo>
                        <a:lnTo>
                          <a:pt x="547" y="251"/>
                        </a:lnTo>
                        <a:lnTo>
                          <a:pt x="534" y="264"/>
                        </a:lnTo>
                        <a:lnTo>
                          <a:pt x="544" y="264"/>
                        </a:lnTo>
                        <a:lnTo>
                          <a:pt x="571" y="256"/>
                        </a:lnTo>
                        <a:lnTo>
                          <a:pt x="565" y="266"/>
                        </a:lnTo>
                        <a:lnTo>
                          <a:pt x="579" y="259"/>
                        </a:lnTo>
                        <a:lnTo>
                          <a:pt x="577" y="270"/>
                        </a:lnTo>
                        <a:lnTo>
                          <a:pt x="594" y="261"/>
                        </a:lnTo>
                        <a:lnTo>
                          <a:pt x="596" y="266"/>
                        </a:lnTo>
                        <a:lnTo>
                          <a:pt x="623" y="259"/>
                        </a:lnTo>
                        <a:lnTo>
                          <a:pt x="600" y="272"/>
                        </a:lnTo>
                        <a:lnTo>
                          <a:pt x="579" y="289"/>
                        </a:lnTo>
                        <a:lnTo>
                          <a:pt x="557" y="296"/>
                        </a:lnTo>
                        <a:lnTo>
                          <a:pt x="549" y="301"/>
                        </a:lnTo>
                        <a:lnTo>
                          <a:pt x="510" y="315"/>
                        </a:lnTo>
                        <a:lnTo>
                          <a:pt x="492" y="323"/>
                        </a:lnTo>
                        <a:lnTo>
                          <a:pt x="467" y="326"/>
                        </a:lnTo>
                        <a:lnTo>
                          <a:pt x="436" y="338"/>
                        </a:lnTo>
                        <a:lnTo>
                          <a:pt x="411" y="345"/>
                        </a:lnTo>
                        <a:lnTo>
                          <a:pt x="382" y="356"/>
                        </a:lnTo>
                        <a:lnTo>
                          <a:pt x="380" y="359"/>
                        </a:lnTo>
                        <a:lnTo>
                          <a:pt x="417" y="353"/>
                        </a:lnTo>
                        <a:lnTo>
                          <a:pt x="439" y="345"/>
                        </a:lnTo>
                        <a:lnTo>
                          <a:pt x="466" y="338"/>
                        </a:lnTo>
                        <a:lnTo>
                          <a:pt x="488" y="331"/>
                        </a:lnTo>
                        <a:lnTo>
                          <a:pt x="498" y="333"/>
                        </a:lnTo>
                        <a:lnTo>
                          <a:pt x="529" y="324"/>
                        </a:lnTo>
                        <a:lnTo>
                          <a:pt x="546" y="313"/>
                        </a:lnTo>
                        <a:lnTo>
                          <a:pt x="585" y="302"/>
                        </a:lnTo>
                        <a:lnTo>
                          <a:pt x="599" y="292"/>
                        </a:lnTo>
                        <a:lnTo>
                          <a:pt x="624" y="285"/>
                        </a:lnTo>
                        <a:lnTo>
                          <a:pt x="652" y="275"/>
                        </a:lnTo>
                        <a:lnTo>
                          <a:pt x="686" y="261"/>
                        </a:lnTo>
                        <a:lnTo>
                          <a:pt x="685" y="249"/>
                        </a:lnTo>
                        <a:lnTo>
                          <a:pt x="726" y="234"/>
                        </a:lnTo>
                        <a:lnTo>
                          <a:pt x="754" y="219"/>
                        </a:lnTo>
                        <a:lnTo>
                          <a:pt x="789" y="207"/>
                        </a:lnTo>
                        <a:lnTo>
                          <a:pt x="787" y="213"/>
                        </a:lnTo>
                        <a:lnTo>
                          <a:pt x="762" y="219"/>
                        </a:lnTo>
                        <a:lnTo>
                          <a:pt x="731" y="241"/>
                        </a:lnTo>
                        <a:lnTo>
                          <a:pt x="719" y="254"/>
                        </a:lnTo>
                        <a:lnTo>
                          <a:pt x="743" y="249"/>
                        </a:lnTo>
                        <a:lnTo>
                          <a:pt x="765" y="242"/>
                        </a:lnTo>
                        <a:lnTo>
                          <a:pt x="790" y="237"/>
                        </a:lnTo>
                        <a:lnTo>
                          <a:pt x="801" y="236"/>
                        </a:lnTo>
                        <a:lnTo>
                          <a:pt x="814" y="220"/>
                        </a:lnTo>
                        <a:lnTo>
                          <a:pt x="837" y="216"/>
                        </a:lnTo>
                        <a:lnTo>
                          <a:pt x="847" y="225"/>
                        </a:lnTo>
                        <a:lnTo>
                          <a:pt x="869" y="235"/>
                        </a:lnTo>
                        <a:lnTo>
                          <a:pt x="894" y="233"/>
                        </a:lnTo>
                        <a:lnTo>
                          <a:pt x="916" y="241"/>
                        </a:lnTo>
                        <a:lnTo>
                          <a:pt x="928" y="246"/>
                        </a:lnTo>
                        <a:lnTo>
                          <a:pt x="940" y="268"/>
                        </a:lnTo>
                        <a:lnTo>
                          <a:pt x="954" y="275"/>
                        </a:lnTo>
                        <a:lnTo>
                          <a:pt x="980" y="275"/>
                        </a:lnTo>
                        <a:lnTo>
                          <a:pt x="996" y="276"/>
                        </a:lnTo>
                        <a:lnTo>
                          <a:pt x="986" y="297"/>
                        </a:lnTo>
                        <a:lnTo>
                          <a:pt x="991" y="316"/>
                        </a:lnTo>
                        <a:lnTo>
                          <a:pt x="979" y="335"/>
                        </a:lnTo>
                        <a:lnTo>
                          <a:pt x="988" y="342"/>
                        </a:lnTo>
                        <a:lnTo>
                          <a:pt x="990" y="350"/>
                        </a:lnTo>
                        <a:lnTo>
                          <a:pt x="990" y="350"/>
                        </a:lnTo>
                        <a:lnTo>
                          <a:pt x="1010" y="339"/>
                        </a:lnTo>
                        <a:lnTo>
                          <a:pt x="1021" y="326"/>
                        </a:lnTo>
                        <a:lnTo>
                          <a:pt x="1004" y="311"/>
                        </a:lnTo>
                        <a:lnTo>
                          <a:pt x="1010" y="286"/>
                        </a:lnTo>
                        <a:lnTo>
                          <a:pt x="1014" y="270"/>
                        </a:lnTo>
                        <a:lnTo>
                          <a:pt x="1007" y="261"/>
                        </a:lnTo>
                        <a:lnTo>
                          <a:pt x="1005" y="251"/>
                        </a:lnTo>
                        <a:lnTo>
                          <a:pt x="1007" y="240"/>
                        </a:lnTo>
                        <a:lnTo>
                          <a:pt x="983" y="247"/>
                        </a:lnTo>
                        <a:lnTo>
                          <a:pt x="955" y="260"/>
                        </a:lnTo>
                        <a:lnTo>
                          <a:pt x="954" y="245"/>
                        </a:lnTo>
                        <a:lnTo>
                          <a:pt x="951" y="235"/>
                        </a:lnTo>
                        <a:lnTo>
                          <a:pt x="942" y="229"/>
                        </a:lnTo>
                        <a:lnTo>
                          <a:pt x="926" y="229"/>
                        </a:lnTo>
                        <a:lnTo>
                          <a:pt x="1058" y="107"/>
                        </a:lnTo>
                        <a:lnTo>
                          <a:pt x="1149" y="33"/>
                        </a:lnTo>
                        <a:lnTo>
                          <a:pt x="1149" y="33"/>
                        </a:lnTo>
                        <a:lnTo>
                          <a:pt x="1149" y="33"/>
                        </a:lnTo>
                        <a:lnTo>
                          <a:pt x="1136" y="30"/>
                        </a:lnTo>
                        <a:lnTo>
                          <a:pt x="1120" y="23"/>
                        </a:lnTo>
                        <a:lnTo>
                          <a:pt x="1096" y="27"/>
                        </a:lnTo>
                        <a:lnTo>
                          <a:pt x="1087" y="24"/>
                        </a:lnTo>
                        <a:lnTo>
                          <a:pt x="1061" y="22"/>
                        </a:lnTo>
                        <a:lnTo>
                          <a:pt x="1038" y="16"/>
                        </a:lnTo>
                        <a:lnTo>
                          <a:pt x="1020" y="18"/>
                        </a:lnTo>
                        <a:lnTo>
                          <a:pt x="1002" y="15"/>
                        </a:lnTo>
                        <a:lnTo>
                          <a:pt x="1009" y="10"/>
                        </a:lnTo>
                        <a:lnTo>
                          <a:pt x="986" y="9"/>
                        </a:lnTo>
                        <a:lnTo>
                          <a:pt x="973" y="13"/>
                        </a:lnTo>
                        <a:lnTo>
                          <a:pt x="975" y="4"/>
                        </a:lnTo>
                        <a:lnTo>
                          <a:pt x="975" y="4"/>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54" name="Venezuela">
                    <a:extLst>
                      <a:ext uri="{FF2B5EF4-FFF2-40B4-BE49-F238E27FC236}">
                        <a16:creationId xmlns:a16="http://schemas.microsoft.com/office/drawing/2014/main" id="{7FE00648-2ACE-45A8-B8A6-399BE8C4E8CA}"/>
                      </a:ext>
                    </a:extLst>
                  </p:cNvPr>
                  <p:cNvSpPr>
                    <a:spLocks/>
                  </p:cNvSpPr>
                  <p:nvPr/>
                </p:nvSpPr>
                <p:spPr bwMode="auto">
                  <a:xfrm>
                    <a:off x="2608616" y="4208478"/>
                    <a:ext cx="397689" cy="382232"/>
                  </a:xfrm>
                  <a:custGeom>
                    <a:avLst/>
                    <a:gdLst>
                      <a:gd name="T0" fmla="*/ 275 w 283"/>
                      <a:gd name="T1" fmla="*/ 85 h 272"/>
                      <a:gd name="T2" fmla="*/ 262 w 283"/>
                      <a:gd name="T3" fmla="*/ 66 h 272"/>
                      <a:gd name="T4" fmla="*/ 230 w 283"/>
                      <a:gd name="T5" fmla="*/ 53 h 272"/>
                      <a:gd name="T6" fmla="*/ 241 w 283"/>
                      <a:gd name="T7" fmla="*/ 34 h 272"/>
                      <a:gd name="T8" fmla="*/ 190 w 283"/>
                      <a:gd name="T9" fmla="*/ 36 h 272"/>
                      <a:gd name="T10" fmla="*/ 178 w 283"/>
                      <a:gd name="T11" fmla="*/ 49 h 272"/>
                      <a:gd name="T12" fmla="*/ 151 w 283"/>
                      <a:gd name="T13" fmla="*/ 36 h 272"/>
                      <a:gd name="T14" fmla="*/ 110 w 283"/>
                      <a:gd name="T15" fmla="*/ 38 h 272"/>
                      <a:gd name="T16" fmla="*/ 96 w 283"/>
                      <a:gd name="T17" fmla="*/ 18 h 272"/>
                      <a:gd name="T18" fmla="*/ 75 w 283"/>
                      <a:gd name="T19" fmla="*/ 0 h 272"/>
                      <a:gd name="T20" fmla="*/ 69 w 283"/>
                      <a:gd name="T21" fmla="*/ 19 h 272"/>
                      <a:gd name="T22" fmla="*/ 42 w 283"/>
                      <a:gd name="T23" fmla="*/ 47 h 272"/>
                      <a:gd name="T24" fmla="*/ 43 w 283"/>
                      <a:gd name="T25" fmla="*/ 72 h 272"/>
                      <a:gd name="T26" fmla="*/ 27 w 283"/>
                      <a:gd name="T27" fmla="*/ 55 h 272"/>
                      <a:gd name="T28" fmla="*/ 39 w 283"/>
                      <a:gd name="T29" fmla="*/ 29 h 272"/>
                      <a:gd name="T30" fmla="*/ 44 w 283"/>
                      <a:gd name="T31" fmla="*/ 15 h 272"/>
                      <a:gd name="T32" fmla="*/ 31 w 283"/>
                      <a:gd name="T33" fmla="*/ 13 h 272"/>
                      <a:gd name="T34" fmla="*/ 17 w 283"/>
                      <a:gd name="T35" fmla="*/ 32 h 272"/>
                      <a:gd name="T36" fmla="*/ 7 w 283"/>
                      <a:gd name="T37" fmla="*/ 58 h 272"/>
                      <a:gd name="T38" fmla="*/ 12 w 283"/>
                      <a:gd name="T39" fmla="*/ 74 h 272"/>
                      <a:gd name="T40" fmla="*/ 18 w 283"/>
                      <a:gd name="T41" fmla="*/ 89 h 272"/>
                      <a:gd name="T42" fmla="*/ 16 w 283"/>
                      <a:gd name="T43" fmla="*/ 107 h 272"/>
                      <a:gd name="T44" fmla="*/ 22 w 283"/>
                      <a:gd name="T45" fmla="*/ 115 h 272"/>
                      <a:gd name="T46" fmla="*/ 54 w 283"/>
                      <a:gd name="T47" fmla="*/ 120 h 272"/>
                      <a:gd name="T48" fmla="*/ 80 w 283"/>
                      <a:gd name="T49" fmla="*/ 145 h 272"/>
                      <a:gd name="T50" fmla="*/ 103 w 283"/>
                      <a:gd name="T51" fmla="*/ 143 h 272"/>
                      <a:gd name="T52" fmla="*/ 123 w 283"/>
                      <a:gd name="T53" fmla="*/ 145 h 272"/>
                      <a:gd name="T54" fmla="*/ 113 w 283"/>
                      <a:gd name="T55" fmla="*/ 165 h 272"/>
                      <a:gd name="T56" fmla="*/ 115 w 283"/>
                      <a:gd name="T57" fmla="*/ 198 h 272"/>
                      <a:gd name="T58" fmla="*/ 122 w 283"/>
                      <a:gd name="T59" fmla="*/ 210 h 272"/>
                      <a:gd name="T60" fmla="*/ 118 w 283"/>
                      <a:gd name="T61" fmla="*/ 227 h 272"/>
                      <a:gd name="T62" fmla="*/ 130 w 283"/>
                      <a:gd name="T63" fmla="*/ 259 h 272"/>
                      <a:gd name="T64" fmla="*/ 157 w 283"/>
                      <a:gd name="T65" fmla="*/ 270 h 272"/>
                      <a:gd name="T66" fmla="*/ 177 w 283"/>
                      <a:gd name="T67" fmla="*/ 258 h 272"/>
                      <a:gd name="T68" fmla="*/ 188 w 283"/>
                      <a:gd name="T69" fmla="*/ 244 h 272"/>
                      <a:gd name="T70" fmla="*/ 203 w 283"/>
                      <a:gd name="T71" fmla="*/ 231 h 272"/>
                      <a:gd name="T72" fmla="*/ 182 w 283"/>
                      <a:gd name="T73" fmla="*/ 215 h 272"/>
                      <a:gd name="T74" fmla="*/ 174 w 283"/>
                      <a:gd name="T75" fmla="*/ 193 h 272"/>
                      <a:gd name="T76" fmla="*/ 194 w 283"/>
                      <a:gd name="T77" fmla="*/ 193 h 272"/>
                      <a:gd name="T78" fmla="*/ 216 w 283"/>
                      <a:gd name="T79" fmla="*/ 194 h 272"/>
                      <a:gd name="T80" fmla="*/ 255 w 283"/>
                      <a:gd name="T81" fmla="*/ 181 h 272"/>
                      <a:gd name="T82" fmla="*/ 261 w 283"/>
                      <a:gd name="T83" fmla="*/ 165 h 272"/>
                      <a:gd name="T84" fmla="*/ 252 w 283"/>
                      <a:gd name="T85" fmla="*/ 141 h 272"/>
                      <a:gd name="T86" fmla="*/ 266 w 283"/>
                      <a:gd name="T87" fmla="*/ 126 h 272"/>
                      <a:gd name="T88" fmla="*/ 264 w 283"/>
                      <a:gd name="T89" fmla="*/ 113 h 272"/>
                      <a:gd name="T90" fmla="*/ 283 w 283"/>
                      <a:gd name="T91" fmla="*/ 9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3" h="272">
                        <a:moveTo>
                          <a:pt x="283" y="90"/>
                        </a:moveTo>
                        <a:lnTo>
                          <a:pt x="275" y="85"/>
                        </a:lnTo>
                        <a:lnTo>
                          <a:pt x="265" y="85"/>
                        </a:lnTo>
                        <a:lnTo>
                          <a:pt x="262" y="66"/>
                        </a:lnTo>
                        <a:lnTo>
                          <a:pt x="246" y="54"/>
                        </a:lnTo>
                        <a:lnTo>
                          <a:pt x="230" y="53"/>
                        </a:lnTo>
                        <a:lnTo>
                          <a:pt x="224" y="42"/>
                        </a:lnTo>
                        <a:lnTo>
                          <a:pt x="241" y="34"/>
                        </a:lnTo>
                        <a:lnTo>
                          <a:pt x="216" y="34"/>
                        </a:lnTo>
                        <a:lnTo>
                          <a:pt x="190" y="36"/>
                        </a:lnTo>
                        <a:lnTo>
                          <a:pt x="190" y="42"/>
                        </a:lnTo>
                        <a:lnTo>
                          <a:pt x="178" y="49"/>
                        </a:lnTo>
                        <a:lnTo>
                          <a:pt x="162" y="47"/>
                        </a:lnTo>
                        <a:lnTo>
                          <a:pt x="151" y="36"/>
                        </a:lnTo>
                        <a:lnTo>
                          <a:pt x="128" y="38"/>
                        </a:lnTo>
                        <a:lnTo>
                          <a:pt x="110" y="38"/>
                        </a:lnTo>
                        <a:lnTo>
                          <a:pt x="109" y="31"/>
                        </a:lnTo>
                        <a:lnTo>
                          <a:pt x="96" y="18"/>
                        </a:lnTo>
                        <a:lnTo>
                          <a:pt x="82" y="17"/>
                        </a:lnTo>
                        <a:lnTo>
                          <a:pt x="75" y="0"/>
                        </a:lnTo>
                        <a:lnTo>
                          <a:pt x="67" y="7"/>
                        </a:lnTo>
                        <a:lnTo>
                          <a:pt x="69" y="19"/>
                        </a:lnTo>
                        <a:lnTo>
                          <a:pt x="42" y="29"/>
                        </a:lnTo>
                        <a:lnTo>
                          <a:pt x="42" y="47"/>
                        </a:lnTo>
                        <a:lnTo>
                          <a:pt x="49" y="55"/>
                        </a:lnTo>
                        <a:lnTo>
                          <a:pt x="43" y="72"/>
                        </a:lnTo>
                        <a:lnTo>
                          <a:pt x="34" y="74"/>
                        </a:lnTo>
                        <a:lnTo>
                          <a:pt x="27" y="55"/>
                        </a:lnTo>
                        <a:lnTo>
                          <a:pt x="37" y="41"/>
                        </a:lnTo>
                        <a:lnTo>
                          <a:pt x="39" y="29"/>
                        </a:lnTo>
                        <a:lnTo>
                          <a:pt x="32" y="18"/>
                        </a:lnTo>
                        <a:lnTo>
                          <a:pt x="44" y="15"/>
                        </a:lnTo>
                        <a:lnTo>
                          <a:pt x="45" y="9"/>
                        </a:lnTo>
                        <a:lnTo>
                          <a:pt x="31" y="13"/>
                        </a:lnTo>
                        <a:lnTo>
                          <a:pt x="26" y="25"/>
                        </a:lnTo>
                        <a:lnTo>
                          <a:pt x="17" y="32"/>
                        </a:lnTo>
                        <a:lnTo>
                          <a:pt x="11" y="41"/>
                        </a:lnTo>
                        <a:lnTo>
                          <a:pt x="7" y="58"/>
                        </a:lnTo>
                        <a:lnTo>
                          <a:pt x="0" y="72"/>
                        </a:lnTo>
                        <a:lnTo>
                          <a:pt x="12" y="74"/>
                        </a:lnTo>
                        <a:lnTo>
                          <a:pt x="13" y="84"/>
                        </a:lnTo>
                        <a:lnTo>
                          <a:pt x="18" y="89"/>
                        </a:lnTo>
                        <a:lnTo>
                          <a:pt x="19" y="99"/>
                        </a:lnTo>
                        <a:lnTo>
                          <a:pt x="16" y="107"/>
                        </a:lnTo>
                        <a:lnTo>
                          <a:pt x="17" y="113"/>
                        </a:lnTo>
                        <a:lnTo>
                          <a:pt x="22" y="115"/>
                        </a:lnTo>
                        <a:lnTo>
                          <a:pt x="27" y="123"/>
                        </a:lnTo>
                        <a:lnTo>
                          <a:pt x="54" y="120"/>
                        </a:lnTo>
                        <a:lnTo>
                          <a:pt x="66" y="124"/>
                        </a:lnTo>
                        <a:lnTo>
                          <a:pt x="80" y="145"/>
                        </a:lnTo>
                        <a:lnTo>
                          <a:pt x="88" y="142"/>
                        </a:lnTo>
                        <a:lnTo>
                          <a:pt x="103" y="143"/>
                        </a:lnTo>
                        <a:lnTo>
                          <a:pt x="115" y="140"/>
                        </a:lnTo>
                        <a:lnTo>
                          <a:pt x="123" y="145"/>
                        </a:lnTo>
                        <a:lnTo>
                          <a:pt x="118" y="157"/>
                        </a:lnTo>
                        <a:lnTo>
                          <a:pt x="113" y="165"/>
                        </a:lnTo>
                        <a:lnTo>
                          <a:pt x="111" y="182"/>
                        </a:lnTo>
                        <a:lnTo>
                          <a:pt x="115" y="198"/>
                        </a:lnTo>
                        <a:lnTo>
                          <a:pt x="121" y="204"/>
                        </a:lnTo>
                        <a:lnTo>
                          <a:pt x="122" y="210"/>
                        </a:lnTo>
                        <a:lnTo>
                          <a:pt x="111" y="222"/>
                        </a:lnTo>
                        <a:lnTo>
                          <a:pt x="118" y="227"/>
                        </a:lnTo>
                        <a:lnTo>
                          <a:pt x="124" y="235"/>
                        </a:lnTo>
                        <a:lnTo>
                          <a:pt x="130" y="259"/>
                        </a:lnTo>
                        <a:lnTo>
                          <a:pt x="141" y="272"/>
                        </a:lnTo>
                        <a:lnTo>
                          <a:pt x="157" y="270"/>
                        </a:lnTo>
                        <a:lnTo>
                          <a:pt x="162" y="263"/>
                        </a:lnTo>
                        <a:lnTo>
                          <a:pt x="177" y="258"/>
                        </a:lnTo>
                        <a:lnTo>
                          <a:pt x="186" y="254"/>
                        </a:lnTo>
                        <a:lnTo>
                          <a:pt x="188" y="244"/>
                        </a:lnTo>
                        <a:lnTo>
                          <a:pt x="204" y="237"/>
                        </a:lnTo>
                        <a:lnTo>
                          <a:pt x="203" y="231"/>
                        </a:lnTo>
                        <a:lnTo>
                          <a:pt x="184" y="230"/>
                        </a:lnTo>
                        <a:lnTo>
                          <a:pt x="182" y="215"/>
                        </a:lnTo>
                        <a:lnTo>
                          <a:pt x="183" y="199"/>
                        </a:lnTo>
                        <a:lnTo>
                          <a:pt x="174" y="193"/>
                        </a:lnTo>
                        <a:lnTo>
                          <a:pt x="178" y="190"/>
                        </a:lnTo>
                        <a:lnTo>
                          <a:pt x="194" y="193"/>
                        </a:lnTo>
                        <a:lnTo>
                          <a:pt x="210" y="200"/>
                        </a:lnTo>
                        <a:lnTo>
                          <a:pt x="216" y="194"/>
                        </a:lnTo>
                        <a:lnTo>
                          <a:pt x="231" y="190"/>
                        </a:lnTo>
                        <a:lnTo>
                          <a:pt x="255" y="181"/>
                        </a:lnTo>
                        <a:lnTo>
                          <a:pt x="263" y="173"/>
                        </a:lnTo>
                        <a:lnTo>
                          <a:pt x="261" y="165"/>
                        </a:lnTo>
                        <a:lnTo>
                          <a:pt x="247" y="147"/>
                        </a:lnTo>
                        <a:lnTo>
                          <a:pt x="252" y="141"/>
                        </a:lnTo>
                        <a:lnTo>
                          <a:pt x="252" y="130"/>
                        </a:lnTo>
                        <a:lnTo>
                          <a:pt x="266" y="126"/>
                        </a:lnTo>
                        <a:lnTo>
                          <a:pt x="271" y="121"/>
                        </a:lnTo>
                        <a:lnTo>
                          <a:pt x="264" y="113"/>
                        </a:lnTo>
                        <a:lnTo>
                          <a:pt x="266" y="104"/>
                        </a:lnTo>
                        <a:lnTo>
                          <a:pt x="283" y="90"/>
                        </a:lnTo>
                        <a:lnTo>
                          <a:pt x="283" y="9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55" name="Aruba">
                    <a:extLst>
                      <a:ext uri="{FF2B5EF4-FFF2-40B4-BE49-F238E27FC236}">
                        <a16:creationId xmlns:a16="http://schemas.microsoft.com/office/drawing/2014/main" id="{07D619A7-1664-48D4-A7A1-FE8BEA5F98C0}"/>
                      </a:ext>
                    </a:extLst>
                  </p:cNvPr>
                  <p:cNvSpPr>
                    <a:spLocks/>
                  </p:cNvSpPr>
                  <p:nvPr/>
                </p:nvSpPr>
                <p:spPr bwMode="auto">
                  <a:xfrm>
                    <a:off x="2711201" y="4194425"/>
                    <a:ext cx="4215" cy="4216"/>
                  </a:xfrm>
                  <a:custGeom>
                    <a:avLst/>
                    <a:gdLst>
                      <a:gd name="T0" fmla="*/ 3 w 3"/>
                      <a:gd name="T1" fmla="*/ 3 h 3"/>
                      <a:gd name="T2" fmla="*/ 3 w 3"/>
                      <a:gd name="T3" fmla="*/ 2 h 3"/>
                      <a:gd name="T4" fmla="*/ 2 w 3"/>
                      <a:gd name="T5" fmla="*/ 1 h 3"/>
                      <a:gd name="T6" fmla="*/ 1 w 3"/>
                      <a:gd name="T7" fmla="*/ 0 h 3"/>
                      <a:gd name="T8" fmla="*/ 0 w 3"/>
                      <a:gd name="T9" fmla="*/ 0 h 3"/>
                      <a:gd name="T10" fmla="*/ 0 w 3"/>
                      <a:gd name="T11" fmla="*/ 1 h 3"/>
                      <a:gd name="T12" fmla="*/ 1 w 3"/>
                      <a:gd name="T13" fmla="*/ 1 h 3"/>
                      <a:gd name="T14" fmla="*/ 2 w 3"/>
                      <a:gd name="T15" fmla="*/ 3 h 3"/>
                      <a:gd name="T16" fmla="*/ 3 w 3"/>
                      <a:gd name="T17" fmla="*/ 3 h 3"/>
                      <a:gd name="T18" fmla="*/ 3 w 3"/>
                      <a:gd name="T19" fmla="*/ 3 h 3"/>
                      <a:gd name="T20" fmla="*/ 3 w 3"/>
                      <a:gd name="T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3" y="3"/>
                        </a:moveTo>
                        <a:lnTo>
                          <a:pt x="3" y="2"/>
                        </a:lnTo>
                        <a:lnTo>
                          <a:pt x="2" y="1"/>
                        </a:lnTo>
                        <a:lnTo>
                          <a:pt x="1" y="0"/>
                        </a:lnTo>
                        <a:lnTo>
                          <a:pt x="0" y="0"/>
                        </a:lnTo>
                        <a:lnTo>
                          <a:pt x="0" y="1"/>
                        </a:lnTo>
                        <a:lnTo>
                          <a:pt x="1" y="1"/>
                        </a:lnTo>
                        <a:lnTo>
                          <a:pt x="2" y="3"/>
                        </a:lnTo>
                        <a:lnTo>
                          <a:pt x="3" y="3"/>
                        </a:lnTo>
                        <a:lnTo>
                          <a:pt x="3" y="3"/>
                        </a:lnTo>
                        <a:lnTo>
                          <a:pt x="3" y="3"/>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56" name="Antigua and Barbuda">
                    <a:extLst>
                      <a:ext uri="{FF2B5EF4-FFF2-40B4-BE49-F238E27FC236}">
                        <a16:creationId xmlns:a16="http://schemas.microsoft.com/office/drawing/2014/main" id="{3A7726B6-983C-4E83-B4C6-EA466EC625F9}"/>
                      </a:ext>
                    </a:extLst>
                  </p:cNvPr>
                  <p:cNvSpPr>
                    <a:spLocks noEditPoints="1"/>
                  </p:cNvSpPr>
                  <p:nvPr/>
                </p:nvSpPr>
                <p:spPr bwMode="auto">
                  <a:xfrm>
                    <a:off x="2962743" y="4022983"/>
                    <a:ext cx="4215" cy="23890"/>
                  </a:xfrm>
                  <a:custGeom>
                    <a:avLst/>
                    <a:gdLst>
                      <a:gd name="T0" fmla="*/ 2 w 3"/>
                      <a:gd name="T1" fmla="*/ 16 h 17"/>
                      <a:gd name="T2" fmla="*/ 3 w 3"/>
                      <a:gd name="T3" fmla="*/ 16 h 17"/>
                      <a:gd name="T4" fmla="*/ 3 w 3"/>
                      <a:gd name="T5" fmla="*/ 15 h 17"/>
                      <a:gd name="T6" fmla="*/ 3 w 3"/>
                      <a:gd name="T7" fmla="*/ 15 h 17"/>
                      <a:gd name="T8" fmla="*/ 3 w 3"/>
                      <a:gd name="T9" fmla="*/ 14 h 17"/>
                      <a:gd name="T10" fmla="*/ 2 w 3"/>
                      <a:gd name="T11" fmla="*/ 13 h 17"/>
                      <a:gd name="T12" fmla="*/ 1 w 3"/>
                      <a:gd name="T13" fmla="*/ 13 h 17"/>
                      <a:gd name="T14" fmla="*/ 0 w 3"/>
                      <a:gd name="T15" fmla="*/ 15 h 17"/>
                      <a:gd name="T16" fmla="*/ 0 w 3"/>
                      <a:gd name="T17" fmla="*/ 15 h 17"/>
                      <a:gd name="T18" fmla="*/ 0 w 3"/>
                      <a:gd name="T19" fmla="*/ 17 h 17"/>
                      <a:gd name="T20" fmla="*/ 1 w 3"/>
                      <a:gd name="T21" fmla="*/ 17 h 17"/>
                      <a:gd name="T22" fmla="*/ 2 w 3"/>
                      <a:gd name="T23" fmla="*/ 16 h 17"/>
                      <a:gd name="T24" fmla="*/ 2 w 3"/>
                      <a:gd name="T25" fmla="*/ 16 h 17"/>
                      <a:gd name="T26" fmla="*/ 3 w 3"/>
                      <a:gd name="T27" fmla="*/ 3 h 17"/>
                      <a:gd name="T28" fmla="*/ 3 w 3"/>
                      <a:gd name="T29" fmla="*/ 1 h 17"/>
                      <a:gd name="T30" fmla="*/ 3 w 3"/>
                      <a:gd name="T31" fmla="*/ 0 h 17"/>
                      <a:gd name="T32" fmla="*/ 1 w 3"/>
                      <a:gd name="T33" fmla="*/ 0 h 17"/>
                      <a:gd name="T34" fmla="*/ 1 w 3"/>
                      <a:gd name="T35" fmla="*/ 0 h 17"/>
                      <a:gd name="T36" fmla="*/ 1 w 3"/>
                      <a:gd name="T37" fmla="*/ 0 h 17"/>
                      <a:gd name="T38" fmla="*/ 0 w 3"/>
                      <a:gd name="T39" fmla="*/ 0 h 17"/>
                      <a:gd name="T40" fmla="*/ 1 w 3"/>
                      <a:gd name="T41" fmla="*/ 3 h 17"/>
                      <a:gd name="T42" fmla="*/ 3 w 3"/>
                      <a:gd name="T43" fmla="*/ 4 h 17"/>
                      <a:gd name="T44" fmla="*/ 3 w 3"/>
                      <a:gd name="T45" fmla="*/ 3 h 17"/>
                      <a:gd name="T46" fmla="*/ 3 w 3"/>
                      <a:gd name="T4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 h="17">
                        <a:moveTo>
                          <a:pt x="2" y="16"/>
                        </a:moveTo>
                        <a:lnTo>
                          <a:pt x="3" y="16"/>
                        </a:lnTo>
                        <a:lnTo>
                          <a:pt x="3" y="15"/>
                        </a:lnTo>
                        <a:lnTo>
                          <a:pt x="3" y="15"/>
                        </a:lnTo>
                        <a:lnTo>
                          <a:pt x="3" y="14"/>
                        </a:lnTo>
                        <a:lnTo>
                          <a:pt x="2" y="13"/>
                        </a:lnTo>
                        <a:lnTo>
                          <a:pt x="1" y="13"/>
                        </a:lnTo>
                        <a:lnTo>
                          <a:pt x="0" y="15"/>
                        </a:lnTo>
                        <a:lnTo>
                          <a:pt x="0" y="15"/>
                        </a:lnTo>
                        <a:lnTo>
                          <a:pt x="0" y="17"/>
                        </a:lnTo>
                        <a:lnTo>
                          <a:pt x="1" y="17"/>
                        </a:lnTo>
                        <a:lnTo>
                          <a:pt x="2" y="16"/>
                        </a:lnTo>
                        <a:lnTo>
                          <a:pt x="2" y="16"/>
                        </a:lnTo>
                        <a:close/>
                        <a:moveTo>
                          <a:pt x="3" y="3"/>
                        </a:moveTo>
                        <a:lnTo>
                          <a:pt x="3" y="1"/>
                        </a:lnTo>
                        <a:lnTo>
                          <a:pt x="3" y="0"/>
                        </a:lnTo>
                        <a:lnTo>
                          <a:pt x="1" y="0"/>
                        </a:lnTo>
                        <a:lnTo>
                          <a:pt x="1" y="0"/>
                        </a:lnTo>
                        <a:lnTo>
                          <a:pt x="1" y="0"/>
                        </a:lnTo>
                        <a:lnTo>
                          <a:pt x="0" y="0"/>
                        </a:lnTo>
                        <a:lnTo>
                          <a:pt x="1" y="3"/>
                        </a:lnTo>
                        <a:lnTo>
                          <a:pt x="3" y="4"/>
                        </a:lnTo>
                        <a:lnTo>
                          <a:pt x="3" y="3"/>
                        </a:lnTo>
                        <a:lnTo>
                          <a:pt x="3" y="3"/>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57" name="The Bahamas">
                    <a:extLst>
                      <a:ext uri="{FF2B5EF4-FFF2-40B4-BE49-F238E27FC236}">
                        <a16:creationId xmlns:a16="http://schemas.microsoft.com/office/drawing/2014/main" id="{7968297E-CFEA-4633-B852-B034993B3119}"/>
                      </a:ext>
                    </a:extLst>
                  </p:cNvPr>
                  <p:cNvSpPr>
                    <a:spLocks noEditPoints="1"/>
                  </p:cNvSpPr>
                  <p:nvPr/>
                </p:nvSpPr>
                <p:spPr bwMode="auto">
                  <a:xfrm>
                    <a:off x="2506033" y="3715231"/>
                    <a:ext cx="158794" cy="200953"/>
                  </a:xfrm>
                  <a:custGeom>
                    <a:avLst/>
                    <a:gdLst>
                      <a:gd name="T0" fmla="*/ 100 w 113"/>
                      <a:gd name="T1" fmla="*/ 137 h 143"/>
                      <a:gd name="T2" fmla="*/ 90 w 113"/>
                      <a:gd name="T3" fmla="*/ 139 h 143"/>
                      <a:gd name="T4" fmla="*/ 90 w 113"/>
                      <a:gd name="T5" fmla="*/ 143 h 143"/>
                      <a:gd name="T6" fmla="*/ 107 w 113"/>
                      <a:gd name="T7" fmla="*/ 129 h 143"/>
                      <a:gd name="T8" fmla="*/ 107 w 113"/>
                      <a:gd name="T9" fmla="*/ 129 h 143"/>
                      <a:gd name="T10" fmla="*/ 108 w 113"/>
                      <a:gd name="T11" fmla="*/ 108 h 143"/>
                      <a:gd name="T12" fmla="*/ 111 w 113"/>
                      <a:gd name="T13" fmla="*/ 108 h 143"/>
                      <a:gd name="T14" fmla="*/ 82 w 113"/>
                      <a:gd name="T15" fmla="*/ 112 h 143"/>
                      <a:gd name="T16" fmla="*/ 91 w 113"/>
                      <a:gd name="T17" fmla="*/ 100 h 143"/>
                      <a:gd name="T18" fmla="*/ 89 w 113"/>
                      <a:gd name="T19" fmla="*/ 104 h 143"/>
                      <a:gd name="T20" fmla="*/ 85 w 113"/>
                      <a:gd name="T21" fmla="*/ 109 h 143"/>
                      <a:gd name="T22" fmla="*/ 86 w 113"/>
                      <a:gd name="T23" fmla="*/ 100 h 143"/>
                      <a:gd name="T24" fmla="*/ 82 w 113"/>
                      <a:gd name="T25" fmla="*/ 99 h 143"/>
                      <a:gd name="T26" fmla="*/ 86 w 113"/>
                      <a:gd name="T27" fmla="*/ 100 h 143"/>
                      <a:gd name="T28" fmla="*/ 67 w 113"/>
                      <a:gd name="T29" fmla="*/ 86 h 143"/>
                      <a:gd name="T30" fmla="*/ 64 w 113"/>
                      <a:gd name="T31" fmla="*/ 80 h 143"/>
                      <a:gd name="T32" fmla="*/ 65 w 113"/>
                      <a:gd name="T33" fmla="*/ 88 h 143"/>
                      <a:gd name="T34" fmla="*/ 71 w 113"/>
                      <a:gd name="T35" fmla="*/ 96 h 143"/>
                      <a:gd name="T36" fmla="*/ 51 w 113"/>
                      <a:gd name="T37" fmla="*/ 78 h 143"/>
                      <a:gd name="T38" fmla="*/ 56 w 113"/>
                      <a:gd name="T39" fmla="*/ 83 h 143"/>
                      <a:gd name="T40" fmla="*/ 83 w 113"/>
                      <a:gd name="T41" fmla="*/ 67 h 143"/>
                      <a:gd name="T42" fmla="*/ 84 w 113"/>
                      <a:gd name="T43" fmla="*/ 68 h 143"/>
                      <a:gd name="T44" fmla="*/ 13 w 113"/>
                      <a:gd name="T45" fmla="*/ 64 h 143"/>
                      <a:gd name="T46" fmla="*/ 14 w 113"/>
                      <a:gd name="T47" fmla="*/ 73 h 143"/>
                      <a:gd name="T48" fmla="*/ 19 w 113"/>
                      <a:gd name="T49" fmla="*/ 72 h 143"/>
                      <a:gd name="T50" fmla="*/ 18 w 113"/>
                      <a:gd name="T51" fmla="*/ 64 h 143"/>
                      <a:gd name="T52" fmla="*/ 17 w 113"/>
                      <a:gd name="T53" fmla="*/ 64 h 143"/>
                      <a:gd name="T54" fmla="*/ 59 w 113"/>
                      <a:gd name="T55" fmla="*/ 53 h 143"/>
                      <a:gd name="T56" fmla="*/ 61 w 113"/>
                      <a:gd name="T57" fmla="*/ 58 h 143"/>
                      <a:gd name="T58" fmla="*/ 61 w 113"/>
                      <a:gd name="T59" fmla="*/ 66 h 143"/>
                      <a:gd name="T60" fmla="*/ 66 w 113"/>
                      <a:gd name="T61" fmla="*/ 65 h 143"/>
                      <a:gd name="T62" fmla="*/ 25 w 113"/>
                      <a:gd name="T63" fmla="*/ 44 h 143"/>
                      <a:gd name="T64" fmla="*/ 27 w 113"/>
                      <a:gd name="T65" fmla="*/ 46 h 143"/>
                      <a:gd name="T66" fmla="*/ 14 w 113"/>
                      <a:gd name="T67" fmla="*/ 46 h 143"/>
                      <a:gd name="T68" fmla="*/ 10 w 113"/>
                      <a:gd name="T69" fmla="*/ 46 h 143"/>
                      <a:gd name="T70" fmla="*/ 7 w 113"/>
                      <a:gd name="T71" fmla="*/ 54 h 143"/>
                      <a:gd name="T72" fmla="*/ 6 w 113"/>
                      <a:gd name="T73" fmla="*/ 59 h 143"/>
                      <a:gd name="T74" fmla="*/ 10 w 113"/>
                      <a:gd name="T75" fmla="*/ 62 h 143"/>
                      <a:gd name="T76" fmla="*/ 16 w 113"/>
                      <a:gd name="T77" fmla="*/ 58 h 143"/>
                      <a:gd name="T78" fmla="*/ 42 w 113"/>
                      <a:gd name="T79" fmla="*/ 32 h 143"/>
                      <a:gd name="T80" fmla="*/ 43 w 113"/>
                      <a:gd name="T81" fmla="*/ 36 h 143"/>
                      <a:gd name="T82" fmla="*/ 51 w 113"/>
                      <a:gd name="T83" fmla="*/ 46 h 143"/>
                      <a:gd name="T84" fmla="*/ 48 w 113"/>
                      <a:gd name="T85" fmla="*/ 52 h 143"/>
                      <a:gd name="T86" fmla="*/ 52 w 113"/>
                      <a:gd name="T87" fmla="*/ 44 h 143"/>
                      <a:gd name="T88" fmla="*/ 43 w 113"/>
                      <a:gd name="T89" fmla="*/ 34 h 143"/>
                      <a:gd name="T90" fmla="*/ 7 w 113"/>
                      <a:gd name="T91" fmla="*/ 5 h 143"/>
                      <a:gd name="T92" fmla="*/ 0 w 113"/>
                      <a:gd name="T93" fmla="*/ 5 h 143"/>
                      <a:gd name="T94" fmla="*/ 15 w 113"/>
                      <a:gd name="T95" fmla="*/ 7 h 143"/>
                      <a:gd name="T96" fmla="*/ 15 w 113"/>
                      <a:gd name="T97" fmla="*/ 4 h 143"/>
                      <a:gd name="T98" fmla="*/ 33 w 113"/>
                      <a:gd name="T99" fmla="*/ 23 h 143"/>
                      <a:gd name="T100" fmla="*/ 35 w 113"/>
                      <a:gd name="T101" fmla="*/ 7 h 143"/>
                      <a:gd name="T102" fmla="*/ 31 w 113"/>
                      <a:gd name="T103" fmla="*/ 3 h 143"/>
                      <a:gd name="T104" fmla="*/ 22 w 113"/>
                      <a:gd name="T105" fmla="*/ 1 h 143"/>
                      <a:gd name="T106" fmla="*/ 35 w 113"/>
                      <a:gd name="T107" fmla="*/ 10 h 143"/>
                      <a:gd name="T108" fmla="*/ 31 w 113"/>
                      <a:gd name="T109" fmla="*/ 19 h 143"/>
                      <a:gd name="T110" fmla="*/ 32 w 113"/>
                      <a:gd name="T111"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 h="143">
                        <a:moveTo>
                          <a:pt x="104" y="136"/>
                        </a:moveTo>
                        <a:lnTo>
                          <a:pt x="104" y="134"/>
                        </a:lnTo>
                        <a:lnTo>
                          <a:pt x="103" y="133"/>
                        </a:lnTo>
                        <a:lnTo>
                          <a:pt x="101" y="136"/>
                        </a:lnTo>
                        <a:lnTo>
                          <a:pt x="100" y="137"/>
                        </a:lnTo>
                        <a:lnTo>
                          <a:pt x="99" y="137"/>
                        </a:lnTo>
                        <a:lnTo>
                          <a:pt x="96" y="136"/>
                        </a:lnTo>
                        <a:lnTo>
                          <a:pt x="94" y="136"/>
                        </a:lnTo>
                        <a:lnTo>
                          <a:pt x="92" y="138"/>
                        </a:lnTo>
                        <a:lnTo>
                          <a:pt x="90" y="139"/>
                        </a:lnTo>
                        <a:lnTo>
                          <a:pt x="90" y="139"/>
                        </a:lnTo>
                        <a:lnTo>
                          <a:pt x="90" y="140"/>
                        </a:lnTo>
                        <a:lnTo>
                          <a:pt x="89" y="141"/>
                        </a:lnTo>
                        <a:lnTo>
                          <a:pt x="89" y="142"/>
                        </a:lnTo>
                        <a:lnTo>
                          <a:pt x="90" y="143"/>
                        </a:lnTo>
                        <a:lnTo>
                          <a:pt x="96" y="143"/>
                        </a:lnTo>
                        <a:lnTo>
                          <a:pt x="100" y="142"/>
                        </a:lnTo>
                        <a:lnTo>
                          <a:pt x="103" y="138"/>
                        </a:lnTo>
                        <a:lnTo>
                          <a:pt x="104" y="136"/>
                        </a:lnTo>
                        <a:close/>
                        <a:moveTo>
                          <a:pt x="107" y="129"/>
                        </a:moveTo>
                        <a:lnTo>
                          <a:pt x="105" y="128"/>
                        </a:lnTo>
                        <a:lnTo>
                          <a:pt x="104" y="129"/>
                        </a:lnTo>
                        <a:lnTo>
                          <a:pt x="104" y="130"/>
                        </a:lnTo>
                        <a:lnTo>
                          <a:pt x="107" y="129"/>
                        </a:lnTo>
                        <a:lnTo>
                          <a:pt x="107" y="129"/>
                        </a:lnTo>
                        <a:close/>
                        <a:moveTo>
                          <a:pt x="107" y="107"/>
                        </a:moveTo>
                        <a:lnTo>
                          <a:pt x="105" y="106"/>
                        </a:lnTo>
                        <a:lnTo>
                          <a:pt x="104" y="108"/>
                        </a:lnTo>
                        <a:lnTo>
                          <a:pt x="105" y="109"/>
                        </a:lnTo>
                        <a:lnTo>
                          <a:pt x="108" y="108"/>
                        </a:lnTo>
                        <a:lnTo>
                          <a:pt x="110" y="109"/>
                        </a:lnTo>
                        <a:lnTo>
                          <a:pt x="112" y="110"/>
                        </a:lnTo>
                        <a:lnTo>
                          <a:pt x="113" y="109"/>
                        </a:lnTo>
                        <a:lnTo>
                          <a:pt x="113" y="109"/>
                        </a:lnTo>
                        <a:lnTo>
                          <a:pt x="111" y="108"/>
                        </a:lnTo>
                        <a:lnTo>
                          <a:pt x="109" y="107"/>
                        </a:lnTo>
                        <a:lnTo>
                          <a:pt x="108" y="107"/>
                        </a:lnTo>
                        <a:lnTo>
                          <a:pt x="107" y="107"/>
                        </a:lnTo>
                        <a:lnTo>
                          <a:pt x="107" y="107"/>
                        </a:lnTo>
                        <a:close/>
                        <a:moveTo>
                          <a:pt x="82" y="112"/>
                        </a:moveTo>
                        <a:lnTo>
                          <a:pt x="85" y="110"/>
                        </a:lnTo>
                        <a:lnTo>
                          <a:pt x="87" y="109"/>
                        </a:lnTo>
                        <a:lnTo>
                          <a:pt x="91" y="104"/>
                        </a:lnTo>
                        <a:lnTo>
                          <a:pt x="90" y="102"/>
                        </a:lnTo>
                        <a:lnTo>
                          <a:pt x="91" y="100"/>
                        </a:lnTo>
                        <a:lnTo>
                          <a:pt x="89" y="100"/>
                        </a:lnTo>
                        <a:lnTo>
                          <a:pt x="88" y="102"/>
                        </a:lnTo>
                        <a:lnTo>
                          <a:pt x="88" y="103"/>
                        </a:lnTo>
                        <a:lnTo>
                          <a:pt x="89" y="103"/>
                        </a:lnTo>
                        <a:lnTo>
                          <a:pt x="89" y="104"/>
                        </a:lnTo>
                        <a:lnTo>
                          <a:pt x="88" y="106"/>
                        </a:lnTo>
                        <a:lnTo>
                          <a:pt x="87" y="106"/>
                        </a:lnTo>
                        <a:lnTo>
                          <a:pt x="87" y="107"/>
                        </a:lnTo>
                        <a:lnTo>
                          <a:pt x="86" y="107"/>
                        </a:lnTo>
                        <a:lnTo>
                          <a:pt x="85" y="109"/>
                        </a:lnTo>
                        <a:lnTo>
                          <a:pt x="82" y="112"/>
                        </a:lnTo>
                        <a:lnTo>
                          <a:pt x="81" y="113"/>
                        </a:lnTo>
                        <a:lnTo>
                          <a:pt x="82" y="112"/>
                        </a:lnTo>
                        <a:lnTo>
                          <a:pt x="82" y="112"/>
                        </a:lnTo>
                        <a:close/>
                        <a:moveTo>
                          <a:pt x="86" y="100"/>
                        </a:moveTo>
                        <a:lnTo>
                          <a:pt x="85" y="100"/>
                        </a:lnTo>
                        <a:lnTo>
                          <a:pt x="84" y="98"/>
                        </a:lnTo>
                        <a:lnTo>
                          <a:pt x="82" y="98"/>
                        </a:lnTo>
                        <a:lnTo>
                          <a:pt x="82" y="98"/>
                        </a:lnTo>
                        <a:lnTo>
                          <a:pt x="82" y="99"/>
                        </a:lnTo>
                        <a:lnTo>
                          <a:pt x="82" y="101"/>
                        </a:lnTo>
                        <a:lnTo>
                          <a:pt x="83" y="100"/>
                        </a:lnTo>
                        <a:lnTo>
                          <a:pt x="86" y="102"/>
                        </a:lnTo>
                        <a:lnTo>
                          <a:pt x="87" y="101"/>
                        </a:lnTo>
                        <a:lnTo>
                          <a:pt x="86" y="100"/>
                        </a:lnTo>
                        <a:close/>
                        <a:moveTo>
                          <a:pt x="71" y="96"/>
                        </a:moveTo>
                        <a:lnTo>
                          <a:pt x="71" y="93"/>
                        </a:lnTo>
                        <a:lnTo>
                          <a:pt x="70" y="91"/>
                        </a:lnTo>
                        <a:lnTo>
                          <a:pt x="68" y="90"/>
                        </a:lnTo>
                        <a:lnTo>
                          <a:pt x="67" y="86"/>
                        </a:lnTo>
                        <a:lnTo>
                          <a:pt x="66" y="83"/>
                        </a:lnTo>
                        <a:lnTo>
                          <a:pt x="65" y="81"/>
                        </a:lnTo>
                        <a:lnTo>
                          <a:pt x="64" y="77"/>
                        </a:lnTo>
                        <a:lnTo>
                          <a:pt x="64" y="79"/>
                        </a:lnTo>
                        <a:lnTo>
                          <a:pt x="64" y="80"/>
                        </a:lnTo>
                        <a:lnTo>
                          <a:pt x="65" y="82"/>
                        </a:lnTo>
                        <a:lnTo>
                          <a:pt x="66" y="86"/>
                        </a:lnTo>
                        <a:lnTo>
                          <a:pt x="67" y="87"/>
                        </a:lnTo>
                        <a:lnTo>
                          <a:pt x="66" y="88"/>
                        </a:lnTo>
                        <a:lnTo>
                          <a:pt x="65" y="88"/>
                        </a:lnTo>
                        <a:lnTo>
                          <a:pt x="64" y="89"/>
                        </a:lnTo>
                        <a:lnTo>
                          <a:pt x="66" y="90"/>
                        </a:lnTo>
                        <a:lnTo>
                          <a:pt x="69" y="92"/>
                        </a:lnTo>
                        <a:lnTo>
                          <a:pt x="71" y="97"/>
                        </a:lnTo>
                        <a:lnTo>
                          <a:pt x="71" y="96"/>
                        </a:lnTo>
                        <a:lnTo>
                          <a:pt x="71" y="96"/>
                        </a:lnTo>
                        <a:close/>
                        <a:moveTo>
                          <a:pt x="56" y="83"/>
                        </a:moveTo>
                        <a:lnTo>
                          <a:pt x="54" y="82"/>
                        </a:lnTo>
                        <a:lnTo>
                          <a:pt x="54" y="81"/>
                        </a:lnTo>
                        <a:lnTo>
                          <a:pt x="51" y="78"/>
                        </a:lnTo>
                        <a:lnTo>
                          <a:pt x="50" y="77"/>
                        </a:lnTo>
                        <a:lnTo>
                          <a:pt x="49" y="79"/>
                        </a:lnTo>
                        <a:lnTo>
                          <a:pt x="50" y="79"/>
                        </a:lnTo>
                        <a:lnTo>
                          <a:pt x="54" y="82"/>
                        </a:lnTo>
                        <a:lnTo>
                          <a:pt x="56" y="83"/>
                        </a:lnTo>
                        <a:lnTo>
                          <a:pt x="56" y="83"/>
                        </a:lnTo>
                        <a:lnTo>
                          <a:pt x="56" y="83"/>
                        </a:lnTo>
                        <a:close/>
                        <a:moveTo>
                          <a:pt x="84" y="68"/>
                        </a:moveTo>
                        <a:lnTo>
                          <a:pt x="83" y="67"/>
                        </a:lnTo>
                        <a:lnTo>
                          <a:pt x="83" y="67"/>
                        </a:lnTo>
                        <a:lnTo>
                          <a:pt x="82" y="67"/>
                        </a:lnTo>
                        <a:lnTo>
                          <a:pt x="80" y="71"/>
                        </a:lnTo>
                        <a:lnTo>
                          <a:pt x="82" y="71"/>
                        </a:lnTo>
                        <a:lnTo>
                          <a:pt x="84" y="68"/>
                        </a:lnTo>
                        <a:lnTo>
                          <a:pt x="84" y="68"/>
                        </a:lnTo>
                        <a:close/>
                        <a:moveTo>
                          <a:pt x="17" y="64"/>
                        </a:moveTo>
                        <a:lnTo>
                          <a:pt x="16" y="62"/>
                        </a:lnTo>
                        <a:lnTo>
                          <a:pt x="15" y="63"/>
                        </a:lnTo>
                        <a:lnTo>
                          <a:pt x="14" y="63"/>
                        </a:lnTo>
                        <a:lnTo>
                          <a:pt x="13" y="64"/>
                        </a:lnTo>
                        <a:lnTo>
                          <a:pt x="12" y="64"/>
                        </a:lnTo>
                        <a:lnTo>
                          <a:pt x="11" y="64"/>
                        </a:lnTo>
                        <a:lnTo>
                          <a:pt x="12" y="68"/>
                        </a:lnTo>
                        <a:lnTo>
                          <a:pt x="13" y="69"/>
                        </a:lnTo>
                        <a:lnTo>
                          <a:pt x="14" y="73"/>
                        </a:lnTo>
                        <a:lnTo>
                          <a:pt x="15" y="73"/>
                        </a:lnTo>
                        <a:lnTo>
                          <a:pt x="14" y="75"/>
                        </a:lnTo>
                        <a:lnTo>
                          <a:pt x="18" y="75"/>
                        </a:lnTo>
                        <a:lnTo>
                          <a:pt x="19" y="73"/>
                        </a:lnTo>
                        <a:lnTo>
                          <a:pt x="19" y="72"/>
                        </a:lnTo>
                        <a:lnTo>
                          <a:pt x="19" y="72"/>
                        </a:lnTo>
                        <a:lnTo>
                          <a:pt x="19" y="71"/>
                        </a:lnTo>
                        <a:lnTo>
                          <a:pt x="19" y="70"/>
                        </a:lnTo>
                        <a:lnTo>
                          <a:pt x="19" y="66"/>
                        </a:lnTo>
                        <a:lnTo>
                          <a:pt x="18" y="64"/>
                        </a:lnTo>
                        <a:lnTo>
                          <a:pt x="16" y="67"/>
                        </a:lnTo>
                        <a:lnTo>
                          <a:pt x="15" y="66"/>
                        </a:lnTo>
                        <a:lnTo>
                          <a:pt x="17" y="64"/>
                        </a:lnTo>
                        <a:lnTo>
                          <a:pt x="17" y="64"/>
                        </a:lnTo>
                        <a:lnTo>
                          <a:pt x="17" y="64"/>
                        </a:lnTo>
                        <a:close/>
                        <a:moveTo>
                          <a:pt x="66" y="65"/>
                        </a:moveTo>
                        <a:lnTo>
                          <a:pt x="62" y="60"/>
                        </a:lnTo>
                        <a:lnTo>
                          <a:pt x="62" y="59"/>
                        </a:lnTo>
                        <a:lnTo>
                          <a:pt x="60" y="53"/>
                        </a:lnTo>
                        <a:lnTo>
                          <a:pt x="59" y="53"/>
                        </a:lnTo>
                        <a:lnTo>
                          <a:pt x="58" y="53"/>
                        </a:lnTo>
                        <a:lnTo>
                          <a:pt x="58" y="54"/>
                        </a:lnTo>
                        <a:lnTo>
                          <a:pt x="59" y="56"/>
                        </a:lnTo>
                        <a:lnTo>
                          <a:pt x="59" y="57"/>
                        </a:lnTo>
                        <a:lnTo>
                          <a:pt x="61" y="58"/>
                        </a:lnTo>
                        <a:lnTo>
                          <a:pt x="62" y="62"/>
                        </a:lnTo>
                        <a:lnTo>
                          <a:pt x="64" y="63"/>
                        </a:lnTo>
                        <a:lnTo>
                          <a:pt x="63" y="64"/>
                        </a:lnTo>
                        <a:lnTo>
                          <a:pt x="62" y="66"/>
                        </a:lnTo>
                        <a:lnTo>
                          <a:pt x="61" y="66"/>
                        </a:lnTo>
                        <a:lnTo>
                          <a:pt x="62" y="66"/>
                        </a:lnTo>
                        <a:lnTo>
                          <a:pt x="64" y="66"/>
                        </a:lnTo>
                        <a:lnTo>
                          <a:pt x="66" y="66"/>
                        </a:lnTo>
                        <a:lnTo>
                          <a:pt x="66" y="65"/>
                        </a:lnTo>
                        <a:lnTo>
                          <a:pt x="66" y="65"/>
                        </a:lnTo>
                        <a:close/>
                        <a:moveTo>
                          <a:pt x="27" y="46"/>
                        </a:moveTo>
                        <a:lnTo>
                          <a:pt x="29" y="45"/>
                        </a:lnTo>
                        <a:lnTo>
                          <a:pt x="29" y="45"/>
                        </a:lnTo>
                        <a:lnTo>
                          <a:pt x="28" y="44"/>
                        </a:lnTo>
                        <a:lnTo>
                          <a:pt x="25" y="44"/>
                        </a:lnTo>
                        <a:lnTo>
                          <a:pt x="23" y="45"/>
                        </a:lnTo>
                        <a:lnTo>
                          <a:pt x="22" y="46"/>
                        </a:lnTo>
                        <a:lnTo>
                          <a:pt x="23" y="46"/>
                        </a:lnTo>
                        <a:lnTo>
                          <a:pt x="24" y="46"/>
                        </a:lnTo>
                        <a:lnTo>
                          <a:pt x="27" y="46"/>
                        </a:lnTo>
                        <a:lnTo>
                          <a:pt x="27" y="46"/>
                        </a:lnTo>
                        <a:close/>
                        <a:moveTo>
                          <a:pt x="17" y="53"/>
                        </a:moveTo>
                        <a:lnTo>
                          <a:pt x="15" y="51"/>
                        </a:lnTo>
                        <a:lnTo>
                          <a:pt x="15" y="47"/>
                        </a:lnTo>
                        <a:lnTo>
                          <a:pt x="14" y="46"/>
                        </a:lnTo>
                        <a:lnTo>
                          <a:pt x="15" y="44"/>
                        </a:lnTo>
                        <a:lnTo>
                          <a:pt x="13" y="43"/>
                        </a:lnTo>
                        <a:lnTo>
                          <a:pt x="11" y="41"/>
                        </a:lnTo>
                        <a:lnTo>
                          <a:pt x="10" y="42"/>
                        </a:lnTo>
                        <a:lnTo>
                          <a:pt x="10" y="46"/>
                        </a:lnTo>
                        <a:lnTo>
                          <a:pt x="9" y="47"/>
                        </a:lnTo>
                        <a:lnTo>
                          <a:pt x="6" y="52"/>
                        </a:lnTo>
                        <a:lnTo>
                          <a:pt x="7" y="53"/>
                        </a:lnTo>
                        <a:lnTo>
                          <a:pt x="7" y="53"/>
                        </a:lnTo>
                        <a:lnTo>
                          <a:pt x="7" y="54"/>
                        </a:lnTo>
                        <a:lnTo>
                          <a:pt x="5" y="56"/>
                        </a:lnTo>
                        <a:lnTo>
                          <a:pt x="5" y="55"/>
                        </a:lnTo>
                        <a:lnTo>
                          <a:pt x="3" y="55"/>
                        </a:lnTo>
                        <a:lnTo>
                          <a:pt x="4" y="57"/>
                        </a:lnTo>
                        <a:lnTo>
                          <a:pt x="6" y="59"/>
                        </a:lnTo>
                        <a:lnTo>
                          <a:pt x="7" y="59"/>
                        </a:lnTo>
                        <a:lnTo>
                          <a:pt x="9" y="58"/>
                        </a:lnTo>
                        <a:lnTo>
                          <a:pt x="9" y="60"/>
                        </a:lnTo>
                        <a:lnTo>
                          <a:pt x="10" y="61"/>
                        </a:lnTo>
                        <a:lnTo>
                          <a:pt x="10" y="62"/>
                        </a:lnTo>
                        <a:lnTo>
                          <a:pt x="11" y="61"/>
                        </a:lnTo>
                        <a:lnTo>
                          <a:pt x="14" y="60"/>
                        </a:lnTo>
                        <a:lnTo>
                          <a:pt x="15" y="60"/>
                        </a:lnTo>
                        <a:lnTo>
                          <a:pt x="16" y="59"/>
                        </a:lnTo>
                        <a:lnTo>
                          <a:pt x="16" y="58"/>
                        </a:lnTo>
                        <a:lnTo>
                          <a:pt x="17" y="56"/>
                        </a:lnTo>
                        <a:lnTo>
                          <a:pt x="17" y="53"/>
                        </a:lnTo>
                        <a:lnTo>
                          <a:pt x="17" y="53"/>
                        </a:lnTo>
                        <a:close/>
                        <a:moveTo>
                          <a:pt x="43" y="34"/>
                        </a:moveTo>
                        <a:lnTo>
                          <a:pt x="42" y="32"/>
                        </a:lnTo>
                        <a:lnTo>
                          <a:pt x="41" y="32"/>
                        </a:lnTo>
                        <a:lnTo>
                          <a:pt x="41" y="34"/>
                        </a:lnTo>
                        <a:lnTo>
                          <a:pt x="40" y="36"/>
                        </a:lnTo>
                        <a:lnTo>
                          <a:pt x="42" y="35"/>
                        </a:lnTo>
                        <a:lnTo>
                          <a:pt x="43" y="36"/>
                        </a:lnTo>
                        <a:lnTo>
                          <a:pt x="45" y="38"/>
                        </a:lnTo>
                        <a:lnTo>
                          <a:pt x="48" y="38"/>
                        </a:lnTo>
                        <a:lnTo>
                          <a:pt x="49" y="41"/>
                        </a:lnTo>
                        <a:lnTo>
                          <a:pt x="51" y="43"/>
                        </a:lnTo>
                        <a:lnTo>
                          <a:pt x="51" y="46"/>
                        </a:lnTo>
                        <a:lnTo>
                          <a:pt x="50" y="47"/>
                        </a:lnTo>
                        <a:lnTo>
                          <a:pt x="49" y="50"/>
                        </a:lnTo>
                        <a:lnTo>
                          <a:pt x="47" y="50"/>
                        </a:lnTo>
                        <a:lnTo>
                          <a:pt x="47" y="51"/>
                        </a:lnTo>
                        <a:lnTo>
                          <a:pt x="48" y="52"/>
                        </a:lnTo>
                        <a:lnTo>
                          <a:pt x="49" y="53"/>
                        </a:lnTo>
                        <a:lnTo>
                          <a:pt x="50" y="54"/>
                        </a:lnTo>
                        <a:lnTo>
                          <a:pt x="50" y="51"/>
                        </a:lnTo>
                        <a:lnTo>
                          <a:pt x="51" y="48"/>
                        </a:lnTo>
                        <a:lnTo>
                          <a:pt x="52" y="44"/>
                        </a:lnTo>
                        <a:lnTo>
                          <a:pt x="52" y="43"/>
                        </a:lnTo>
                        <a:lnTo>
                          <a:pt x="51" y="42"/>
                        </a:lnTo>
                        <a:lnTo>
                          <a:pt x="48" y="38"/>
                        </a:lnTo>
                        <a:lnTo>
                          <a:pt x="45" y="37"/>
                        </a:lnTo>
                        <a:lnTo>
                          <a:pt x="43" y="34"/>
                        </a:lnTo>
                        <a:lnTo>
                          <a:pt x="43" y="34"/>
                        </a:lnTo>
                        <a:close/>
                        <a:moveTo>
                          <a:pt x="10" y="4"/>
                        </a:moveTo>
                        <a:lnTo>
                          <a:pt x="8" y="4"/>
                        </a:lnTo>
                        <a:lnTo>
                          <a:pt x="7" y="4"/>
                        </a:lnTo>
                        <a:lnTo>
                          <a:pt x="7" y="5"/>
                        </a:lnTo>
                        <a:lnTo>
                          <a:pt x="7" y="6"/>
                        </a:lnTo>
                        <a:lnTo>
                          <a:pt x="5" y="8"/>
                        </a:lnTo>
                        <a:lnTo>
                          <a:pt x="3" y="8"/>
                        </a:lnTo>
                        <a:lnTo>
                          <a:pt x="1" y="6"/>
                        </a:lnTo>
                        <a:lnTo>
                          <a:pt x="0" y="5"/>
                        </a:lnTo>
                        <a:lnTo>
                          <a:pt x="2" y="10"/>
                        </a:lnTo>
                        <a:lnTo>
                          <a:pt x="3" y="10"/>
                        </a:lnTo>
                        <a:lnTo>
                          <a:pt x="5" y="10"/>
                        </a:lnTo>
                        <a:lnTo>
                          <a:pt x="9" y="9"/>
                        </a:lnTo>
                        <a:lnTo>
                          <a:pt x="15" y="7"/>
                        </a:lnTo>
                        <a:lnTo>
                          <a:pt x="21" y="6"/>
                        </a:lnTo>
                        <a:lnTo>
                          <a:pt x="21" y="5"/>
                        </a:lnTo>
                        <a:lnTo>
                          <a:pt x="21" y="4"/>
                        </a:lnTo>
                        <a:lnTo>
                          <a:pt x="18" y="5"/>
                        </a:lnTo>
                        <a:lnTo>
                          <a:pt x="15" y="4"/>
                        </a:lnTo>
                        <a:lnTo>
                          <a:pt x="14" y="5"/>
                        </a:lnTo>
                        <a:lnTo>
                          <a:pt x="12" y="5"/>
                        </a:lnTo>
                        <a:lnTo>
                          <a:pt x="10" y="4"/>
                        </a:lnTo>
                        <a:close/>
                        <a:moveTo>
                          <a:pt x="32" y="24"/>
                        </a:moveTo>
                        <a:lnTo>
                          <a:pt x="33" y="23"/>
                        </a:lnTo>
                        <a:lnTo>
                          <a:pt x="35" y="17"/>
                        </a:lnTo>
                        <a:lnTo>
                          <a:pt x="38" y="14"/>
                        </a:lnTo>
                        <a:lnTo>
                          <a:pt x="38" y="10"/>
                        </a:lnTo>
                        <a:lnTo>
                          <a:pt x="36" y="8"/>
                        </a:lnTo>
                        <a:lnTo>
                          <a:pt x="35" y="7"/>
                        </a:lnTo>
                        <a:lnTo>
                          <a:pt x="34" y="6"/>
                        </a:lnTo>
                        <a:lnTo>
                          <a:pt x="35" y="5"/>
                        </a:lnTo>
                        <a:lnTo>
                          <a:pt x="34" y="5"/>
                        </a:lnTo>
                        <a:lnTo>
                          <a:pt x="33" y="4"/>
                        </a:lnTo>
                        <a:lnTo>
                          <a:pt x="31" y="3"/>
                        </a:lnTo>
                        <a:lnTo>
                          <a:pt x="29" y="1"/>
                        </a:lnTo>
                        <a:lnTo>
                          <a:pt x="28" y="1"/>
                        </a:lnTo>
                        <a:lnTo>
                          <a:pt x="25" y="0"/>
                        </a:lnTo>
                        <a:lnTo>
                          <a:pt x="24" y="0"/>
                        </a:lnTo>
                        <a:lnTo>
                          <a:pt x="22" y="1"/>
                        </a:lnTo>
                        <a:lnTo>
                          <a:pt x="25" y="1"/>
                        </a:lnTo>
                        <a:lnTo>
                          <a:pt x="30" y="2"/>
                        </a:lnTo>
                        <a:lnTo>
                          <a:pt x="33" y="7"/>
                        </a:lnTo>
                        <a:lnTo>
                          <a:pt x="35" y="9"/>
                        </a:lnTo>
                        <a:lnTo>
                          <a:pt x="35" y="10"/>
                        </a:lnTo>
                        <a:lnTo>
                          <a:pt x="34" y="12"/>
                        </a:lnTo>
                        <a:lnTo>
                          <a:pt x="34" y="14"/>
                        </a:lnTo>
                        <a:lnTo>
                          <a:pt x="33" y="16"/>
                        </a:lnTo>
                        <a:lnTo>
                          <a:pt x="33" y="18"/>
                        </a:lnTo>
                        <a:lnTo>
                          <a:pt x="31" y="19"/>
                        </a:lnTo>
                        <a:lnTo>
                          <a:pt x="29" y="21"/>
                        </a:lnTo>
                        <a:lnTo>
                          <a:pt x="30" y="22"/>
                        </a:lnTo>
                        <a:lnTo>
                          <a:pt x="31" y="25"/>
                        </a:lnTo>
                        <a:lnTo>
                          <a:pt x="32" y="24"/>
                        </a:lnTo>
                        <a:lnTo>
                          <a:pt x="32" y="24"/>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58" name="Bermuda">
                    <a:extLst>
                      <a:ext uri="{FF2B5EF4-FFF2-40B4-BE49-F238E27FC236}">
                        <a16:creationId xmlns:a16="http://schemas.microsoft.com/office/drawing/2014/main" id="{264B2CD9-A3D4-4C69-9FC8-1812C8E3A753}"/>
                      </a:ext>
                    </a:extLst>
                  </p:cNvPr>
                  <p:cNvSpPr>
                    <a:spLocks/>
                  </p:cNvSpPr>
                  <p:nvPr/>
                </p:nvSpPr>
                <p:spPr bwMode="auto">
                  <a:xfrm>
                    <a:off x="2941664" y="3533951"/>
                    <a:ext cx="4215" cy="4216"/>
                  </a:xfrm>
                  <a:custGeom>
                    <a:avLst/>
                    <a:gdLst>
                      <a:gd name="T0" fmla="*/ 2 w 3"/>
                      <a:gd name="T1" fmla="*/ 2 h 3"/>
                      <a:gd name="T2" fmla="*/ 3 w 3"/>
                      <a:gd name="T3" fmla="*/ 0 h 3"/>
                      <a:gd name="T4" fmla="*/ 3 w 3"/>
                      <a:gd name="T5" fmla="*/ 0 h 3"/>
                      <a:gd name="T6" fmla="*/ 1 w 3"/>
                      <a:gd name="T7" fmla="*/ 2 h 3"/>
                      <a:gd name="T8" fmla="*/ 0 w 3"/>
                      <a:gd name="T9" fmla="*/ 3 h 3"/>
                      <a:gd name="T10" fmla="*/ 0 w 3"/>
                      <a:gd name="T11" fmla="*/ 3 h 3"/>
                      <a:gd name="T12" fmla="*/ 0 w 3"/>
                      <a:gd name="T13" fmla="*/ 3 h 3"/>
                      <a:gd name="T14" fmla="*/ 2 w 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2" y="2"/>
                        </a:moveTo>
                        <a:lnTo>
                          <a:pt x="3" y="0"/>
                        </a:lnTo>
                        <a:lnTo>
                          <a:pt x="3" y="0"/>
                        </a:lnTo>
                        <a:lnTo>
                          <a:pt x="1" y="2"/>
                        </a:lnTo>
                        <a:lnTo>
                          <a:pt x="0" y="3"/>
                        </a:lnTo>
                        <a:lnTo>
                          <a:pt x="0" y="3"/>
                        </a:lnTo>
                        <a:lnTo>
                          <a:pt x="0" y="3"/>
                        </a:lnTo>
                        <a:lnTo>
                          <a:pt x="2" y="2"/>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59" name="Barbados">
                    <a:extLst>
                      <a:ext uri="{FF2B5EF4-FFF2-40B4-BE49-F238E27FC236}">
                        <a16:creationId xmlns:a16="http://schemas.microsoft.com/office/drawing/2014/main" id="{E6E28CAF-1070-4D80-973E-B10DB2548249}"/>
                      </a:ext>
                    </a:extLst>
                  </p:cNvPr>
                  <p:cNvSpPr>
                    <a:spLocks/>
                  </p:cNvSpPr>
                  <p:nvPr/>
                </p:nvSpPr>
                <p:spPr bwMode="auto">
                  <a:xfrm>
                    <a:off x="3017548" y="4170536"/>
                    <a:ext cx="5621" cy="7027"/>
                  </a:xfrm>
                  <a:custGeom>
                    <a:avLst/>
                    <a:gdLst>
                      <a:gd name="T0" fmla="*/ 3 w 4"/>
                      <a:gd name="T1" fmla="*/ 5 h 5"/>
                      <a:gd name="T2" fmla="*/ 4 w 4"/>
                      <a:gd name="T3" fmla="*/ 4 h 5"/>
                      <a:gd name="T4" fmla="*/ 3 w 4"/>
                      <a:gd name="T5" fmla="*/ 3 h 5"/>
                      <a:gd name="T6" fmla="*/ 2 w 4"/>
                      <a:gd name="T7" fmla="*/ 0 h 5"/>
                      <a:gd name="T8" fmla="*/ 0 w 4"/>
                      <a:gd name="T9" fmla="*/ 0 h 5"/>
                      <a:gd name="T10" fmla="*/ 0 w 4"/>
                      <a:gd name="T11" fmla="*/ 4 h 5"/>
                      <a:gd name="T12" fmla="*/ 1 w 4"/>
                      <a:gd name="T13" fmla="*/ 4 h 5"/>
                      <a:gd name="T14" fmla="*/ 3 w 4"/>
                      <a:gd name="T15" fmla="*/ 5 h 5"/>
                      <a:gd name="T16" fmla="*/ 3 w 4"/>
                      <a:gd name="T17" fmla="*/ 5 h 5"/>
                      <a:gd name="T18" fmla="*/ 3 w 4"/>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3" y="5"/>
                        </a:moveTo>
                        <a:lnTo>
                          <a:pt x="4" y="4"/>
                        </a:lnTo>
                        <a:lnTo>
                          <a:pt x="3" y="3"/>
                        </a:lnTo>
                        <a:lnTo>
                          <a:pt x="2" y="0"/>
                        </a:lnTo>
                        <a:lnTo>
                          <a:pt x="0" y="0"/>
                        </a:lnTo>
                        <a:lnTo>
                          <a:pt x="0" y="4"/>
                        </a:lnTo>
                        <a:lnTo>
                          <a:pt x="1" y="4"/>
                        </a:lnTo>
                        <a:lnTo>
                          <a:pt x="3" y="5"/>
                        </a:lnTo>
                        <a:lnTo>
                          <a:pt x="3" y="5"/>
                        </a:lnTo>
                        <a:lnTo>
                          <a:pt x="3" y="5"/>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60" name="Cayman Islands">
                    <a:extLst>
                      <a:ext uri="{FF2B5EF4-FFF2-40B4-BE49-F238E27FC236}">
                        <a16:creationId xmlns:a16="http://schemas.microsoft.com/office/drawing/2014/main" id="{5AF17C9F-00FF-4A74-9893-DB6C4FC02565}"/>
                      </a:ext>
                    </a:extLst>
                  </p:cNvPr>
                  <p:cNvSpPr>
                    <a:spLocks noEditPoints="1"/>
                  </p:cNvSpPr>
                  <p:nvPr/>
                </p:nvSpPr>
                <p:spPr bwMode="auto">
                  <a:xfrm>
                    <a:off x="2402043" y="3955530"/>
                    <a:ext cx="49184" cy="15458"/>
                  </a:xfrm>
                  <a:custGeom>
                    <a:avLst/>
                    <a:gdLst>
                      <a:gd name="T0" fmla="*/ 1 w 35"/>
                      <a:gd name="T1" fmla="*/ 9 h 11"/>
                      <a:gd name="T2" fmla="*/ 1 w 35"/>
                      <a:gd name="T3" fmla="*/ 8 h 11"/>
                      <a:gd name="T4" fmla="*/ 0 w 35"/>
                      <a:gd name="T5" fmla="*/ 9 h 11"/>
                      <a:gd name="T6" fmla="*/ 0 w 35"/>
                      <a:gd name="T7" fmla="*/ 11 h 11"/>
                      <a:gd name="T8" fmla="*/ 2 w 35"/>
                      <a:gd name="T9" fmla="*/ 11 h 11"/>
                      <a:gd name="T10" fmla="*/ 3 w 35"/>
                      <a:gd name="T11" fmla="*/ 11 h 11"/>
                      <a:gd name="T12" fmla="*/ 4 w 35"/>
                      <a:gd name="T13" fmla="*/ 10 h 11"/>
                      <a:gd name="T14" fmla="*/ 6 w 35"/>
                      <a:gd name="T15" fmla="*/ 10 h 11"/>
                      <a:gd name="T16" fmla="*/ 5 w 35"/>
                      <a:gd name="T17" fmla="*/ 9 h 11"/>
                      <a:gd name="T18" fmla="*/ 3 w 35"/>
                      <a:gd name="T19" fmla="*/ 9 h 11"/>
                      <a:gd name="T20" fmla="*/ 3 w 35"/>
                      <a:gd name="T21" fmla="*/ 9 h 11"/>
                      <a:gd name="T22" fmla="*/ 2 w 35"/>
                      <a:gd name="T23" fmla="*/ 10 h 11"/>
                      <a:gd name="T24" fmla="*/ 1 w 35"/>
                      <a:gd name="T25" fmla="*/ 9 h 11"/>
                      <a:gd name="T26" fmla="*/ 1 w 35"/>
                      <a:gd name="T27" fmla="*/ 9 h 11"/>
                      <a:gd name="T28" fmla="*/ 31 w 35"/>
                      <a:gd name="T29" fmla="*/ 1 h 11"/>
                      <a:gd name="T30" fmla="*/ 31 w 35"/>
                      <a:gd name="T31" fmla="*/ 1 h 11"/>
                      <a:gd name="T32" fmla="*/ 31 w 35"/>
                      <a:gd name="T33" fmla="*/ 1 h 11"/>
                      <a:gd name="T34" fmla="*/ 30 w 35"/>
                      <a:gd name="T35" fmla="*/ 1 h 11"/>
                      <a:gd name="T36" fmla="*/ 29 w 35"/>
                      <a:gd name="T37" fmla="*/ 1 h 11"/>
                      <a:gd name="T38" fmla="*/ 29 w 35"/>
                      <a:gd name="T39" fmla="*/ 1 h 11"/>
                      <a:gd name="T40" fmla="*/ 28 w 35"/>
                      <a:gd name="T41" fmla="*/ 1 h 11"/>
                      <a:gd name="T42" fmla="*/ 28 w 35"/>
                      <a:gd name="T43" fmla="*/ 2 h 11"/>
                      <a:gd name="T44" fmla="*/ 27 w 35"/>
                      <a:gd name="T45" fmla="*/ 2 h 11"/>
                      <a:gd name="T46" fmla="*/ 28 w 35"/>
                      <a:gd name="T47" fmla="*/ 2 h 11"/>
                      <a:gd name="T48" fmla="*/ 30 w 35"/>
                      <a:gd name="T49" fmla="*/ 1 h 11"/>
                      <a:gd name="T50" fmla="*/ 31 w 35"/>
                      <a:gd name="T51" fmla="*/ 1 h 11"/>
                      <a:gd name="T52" fmla="*/ 31 w 35"/>
                      <a:gd name="T53" fmla="*/ 1 h 11"/>
                      <a:gd name="T54" fmla="*/ 31 w 35"/>
                      <a:gd name="T55" fmla="*/ 1 h 11"/>
                      <a:gd name="T56" fmla="*/ 33 w 35"/>
                      <a:gd name="T57" fmla="*/ 1 h 11"/>
                      <a:gd name="T58" fmla="*/ 35 w 35"/>
                      <a:gd name="T59" fmla="*/ 0 h 11"/>
                      <a:gd name="T60" fmla="*/ 35 w 35"/>
                      <a:gd name="T61" fmla="*/ 0 h 11"/>
                      <a:gd name="T62" fmla="*/ 35 w 35"/>
                      <a:gd name="T63" fmla="*/ 0 h 11"/>
                      <a:gd name="T64" fmla="*/ 34 w 35"/>
                      <a:gd name="T65" fmla="*/ 0 h 11"/>
                      <a:gd name="T66" fmla="*/ 34 w 35"/>
                      <a:gd name="T67" fmla="*/ 0 h 11"/>
                      <a:gd name="T68" fmla="*/ 34 w 35"/>
                      <a:gd name="T69" fmla="*/ 0 h 11"/>
                      <a:gd name="T70" fmla="*/ 33 w 35"/>
                      <a:gd name="T71" fmla="*/ 1 h 11"/>
                      <a:gd name="T72" fmla="*/ 33 w 35"/>
                      <a:gd name="T73" fmla="*/ 1 h 11"/>
                      <a:gd name="T74" fmla="*/ 33 w 35"/>
                      <a:gd name="T75" fmla="*/ 1 h 11"/>
                      <a:gd name="T76" fmla="*/ 33 w 35"/>
                      <a:gd name="T7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 h="11">
                        <a:moveTo>
                          <a:pt x="1" y="9"/>
                        </a:moveTo>
                        <a:lnTo>
                          <a:pt x="1" y="8"/>
                        </a:lnTo>
                        <a:lnTo>
                          <a:pt x="0" y="9"/>
                        </a:lnTo>
                        <a:lnTo>
                          <a:pt x="0" y="11"/>
                        </a:lnTo>
                        <a:lnTo>
                          <a:pt x="2" y="11"/>
                        </a:lnTo>
                        <a:lnTo>
                          <a:pt x="3" y="11"/>
                        </a:lnTo>
                        <a:lnTo>
                          <a:pt x="4" y="10"/>
                        </a:lnTo>
                        <a:lnTo>
                          <a:pt x="6" y="10"/>
                        </a:lnTo>
                        <a:lnTo>
                          <a:pt x="5" y="9"/>
                        </a:lnTo>
                        <a:lnTo>
                          <a:pt x="3" y="9"/>
                        </a:lnTo>
                        <a:lnTo>
                          <a:pt x="3" y="9"/>
                        </a:lnTo>
                        <a:lnTo>
                          <a:pt x="2" y="10"/>
                        </a:lnTo>
                        <a:lnTo>
                          <a:pt x="1" y="9"/>
                        </a:lnTo>
                        <a:lnTo>
                          <a:pt x="1" y="9"/>
                        </a:lnTo>
                        <a:close/>
                        <a:moveTo>
                          <a:pt x="31" y="1"/>
                        </a:moveTo>
                        <a:lnTo>
                          <a:pt x="31" y="1"/>
                        </a:lnTo>
                        <a:lnTo>
                          <a:pt x="31" y="1"/>
                        </a:lnTo>
                        <a:lnTo>
                          <a:pt x="30" y="1"/>
                        </a:lnTo>
                        <a:lnTo>
                          <a:pt x="29" y="1"/>
                        </a:lnTo>
                        <a:lnTo>
                          <a:pt x="29" y="1"/>
                        </a:lnTo>
                        <a:lnTo>
                          <a:pt x="28" y="1"/>
                        </a:lnTo>
                        <a:lnTo>
                          <a:pt x="28" y="2"/>
                        </a:lnTo>
                        <a:lnTo>
                          <a:pt x="27" y="2"/>
                        </a:lnTo>
                        <a:lnTo>
                          <a:pt x="28" y="2"/>
                        </a:lnTo>
                        <a:lnTo>
                          <a:pt x="30" y="1"/>
                        </a:lnTo>
                        <a:lnTo>
                          <a:pt x="31" y="1"/>
                        </a:lnTo>
                        <a:lnTo>
                          <a:pt x="31" y="1"/>
                        </a:lnTo>
                        <a:lnTo>
                          <a:pt x="31" y="1"/>
                        </a:lnTo>
                        <a:close/>
                        <a:moveTo>
                          <a:pt x="33" y="1"/>
                        </a:moveTo>
                        <a:lnTo>
                          <a:pt x="35" y="0"/>
                        </a:lnTo>
                        <a:lnTo>
                          <a:pt x="35" y="0"/>
                        </a:lnTo>
                        <a:lnTo>
                          <a:pt x="35" y="0"/>
                        </a:lnTo>
                        <a:lnTo>
                          <a:pt x="34" y="0"/>
                        </a:lnTo>
                        <a:lnTo>
                          <a:pt x="34" y="0"/>
                        </a:lnTo>
                        <a:lnTo>
                          <a:pt x="34" y="0"/>
                        </a:lnTo>
                        <a:lnTo>
                          <a:pt x="33" y="1"/>
                        </a:lnTo>
                        <a:lnTo>
                          <a:pt x="33" y="1"/>
                        </a:lnTo>
                        <a:lnTo>
                          <a:pt x="33" y="1"/>
                        </a:lnTo>
                        <a:lnTo>
                          <a:pt x="33" y="1"/>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61" name="Dominica">
                    <a:extLst>
                      <a:ext uri="{FF2B5EF4-FFF2-40B4-BE49-F238E27FC236}">
                        <a16:creationId xmlns:a16="http://schemas.microsoft.com/office/drawing/2014/main" id="{AF9F35C6-B9D2-4091-B6D1-BE6D0CD9E093}"/>
                      </a:ext>
                    </a:extLst>
                  </p:cNvPr>
                  <p:cNvSpPr>
                    <a:spLocks/>
                  </p:cNvSpPr>
                  <p:nvPr/>
                </p:nvSpPr>
                <p:spPr bwMode="auto">
                  <a:xfrm>
                    <a:off x="2969769" y="4093246"/>
                    <a:ext cx="5621" cy="12648"/>
                  </a:xfrm>
                  <a:custGeom>
                    <a:avLst/>
                    <a:gdLst>
                      <a:gd name="T0" fmla="*/ 3 w 4"/>
                      <a:gd name="T1" fmla="*/ 8 h 9"/>
                      <a:gd name="T2" fmla="*/ 4 w 4"/>
                      <a:gd name="T3" fmla="*/ 6 h 9"/>
                      <a:gd name="T4" fmla="*/ 4 w 4"/>
                      <a:gd name="T5" fmla="*/ 2 h 9"/>
                      <a:gd name="T6" fmla="*/ 3 w 4"/>
                      <a:gd name="T7" fmla="*/ 1 h 9"/>
                      <a:gd name="T8" fmla="*/ 0 w 4"/>
                      <a:gd name="T9" fmla="*/ 0 h 9"/>
                      <a:gd name="T10" fmla="*/ 0 w 4"/>
                      <a:gd name="T11" fmla="*/ 1 h 9"/>
                      <a:gd name="T12" fmla="*/ 0 w 4"/>
                      <a:gd name="T13" fmla="*/ 2 h 9"/>
                      <a:gd name="T14" fmla="*/ 1 w 4"/>
                      <a:gd name="T15" fmla="*/ 5 h 9"/>
                      <a:gd name="T16" fmla="*/ 1 w 4"/>
                      <a:gd name="T17" fmla="*/ 9 h 9"/>
                      <a:gd name="T18" fmla="*/ 3 w 4"/>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9">
                        <a:moveTo>
                          <a:pt x="3" y="8"/>
                        </a:moveTo>
                        <a:lnTo>
                          <a:pt x="4" y="6"/>
                        </a:lnTo>
                        <a:lnTo>
                          <a:pt x="4" y="2"/>
                        </a:lnTo>
                        <a:lnTo>
                          <a:pt x="3" y="1"/>
                        </a:lnTo>
                        <a:lnTo>
                          <a:pt x="0" y="0"/>
                        </a:lnTo>
                        <a:lnTo>
                          <a:pt x="0" y="1"/>
                        </a:lnTo>
                        <a:lnTo>
                          <a:pt x="0" y="2"/>
                        </a:lnTo>
                        <a:lnTo>
                          <a:pt x="1" y="5"/>
                        </a:lnTo>
                        <a:lnTo>
                          <a:pt x="1" y="9"/>
                        </a:lnTo>
                        <a:lnTo>
                          <a:pt x="3" y="8"/>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62" name="Falkland Islands">
                    <a:extLst>
                      <a:ext uri="{FF2B5EF4-FFF2-40B4-BE49-F238E27FC236}">
                        <a16:creationId xmlns:a16="http://schemas.microsoft.com/office/drawing/2014/main" id="{1C003DB4-F2CB-4F5E-A133-47440A033C2B}"/>
                      </a:ext>
                    </a:extLst>
                  </p:cNvPr>
                  <p:cNvSpPr>
                    <a:spLocks noEditPoints="1"/>
                  </p:cNvSpPr>
                  <p:nvPr/>
                </p:nvSpPr>
                <p:spPr bwMode="auto">
                  <a:xfrm>
                    <a:off x="3219906" y="6319183"/>
                    <a:ext cx="80100" cy="32321"/>
                  </a:xfrm>
                  <a:custGeom>
                    <a:avLst/>
                    <a:gdLst>
                      <a:gd name="T0" fmla="*/ 27 w 57"/>
                      <a:gd name="T1" fmla="*/ 20 h 23"/>
                      <a:gd name="T2" fmla="*/ 27 w 57"/>
                      <a:gd name="T3" fmla="*/ 21 h 23"/>
                      <a:gd name="T4" fmla="*/ 28 w 57"/>
                      <a:gd name="T5" fmla="*/ 22 h 23"/>
                      <a:gd name="T6" fmla="*/ 49 w 57"/>
                      <a:gd name="T7" fmla="*/ 16 h 23"/>
                      <a:gd name="T8" fmla="*/ 48 w 57"/>
                      <a:gd name="T9" fmla="*/ 18 h 23"/>
                      <a:gd name="T10" fmla="*/ 49 w 57"/>
                      <a:gd name="T11" fmla="*/ 17 h 23"/>
                      <a:gd name="T12" fmla="*/ 0 w 57"/>
                      <a:gd name="T13" fmla="*/ 12 h 23"/>
                      <a:gd name="T14" fmla="*/ 3 w 57"/>
                      <a:gd name="T15" fmla="*/ 15 h 23"/>
                      <a:gd name="T16" fmla="*/ 2 w 57"/>
                      <a:gd name="T17" fmla="*/ 11 h 23"/>
                      <a:gd name="T18" fmla="*/ 12 w 57"/>
                      <a:gd name="T19" fmla="*/ 4 h 23"/>
                      <a:gd name="T20" fmla="*/ 5 w 57"/>
                      <a:gd name="T21" fmla="*/ 2 h 23"/>
                      <a:gd name="T22" fmla="*/ 8 w 57"/>
                      <a:gd name="T23" fmla="*/ 5 h 23"/>
                      <a:gd name="T24" fmla="*/ 14 w 57"/>
                      <a:gd name="T25" fmla="*/ 8 h 23"/>
                      <a:gd name="T26" fmla="*/ 9 w 57"/>
                      <a:gd name="T27" fmla="*/ 9 h 23"/>
                      <a:gd name="T28" fmla="*/ 13 w 57"/>
                      <a:gd name="T29" fmla="*/ 10 h 23"/>
                      <a:gd name="T30" fmla="*/ 14 w 57"/>
                      <a:gd name="T31" fmla="*/ 10 h 23"/>
                      <a:gd name="T32" fmla="*/ 14 w 57"/>
                      <a:gd name="T33" fmla="*/ 12 h 23"/>
                      <a:gd name="T34" fmla="*/ 7 w 57"/>
                      <a:gd name="T35" fmla="*/ 15 h 23"/>
                      <a:gd name="T36" fmla="*/ 11 w 57"/>
                      <a:gd name="T37" fmla="*/ 21 h 23"/>
                      <a:gd name="T38" fmla="*/ 14 w 57"/>
                      <a:gd name="T39" fmla="*/ 20 h 23"/>
                      <a:gd name="T40" fmla="*/ 16 w 57"/>
                      <a:gd name="T41" fmla="*/ 18 h 23"/>
                      <a:gd name="T42" fmla="*/ 18 w 57"/>
                      <a:gd name="T43" fmla="*/ 16 h 23"/>
                      <a:gd name="T44" fmla="*/ 25 w 57"/>
                      <a:gd name="T45" fmla="*/ 12 h 23"/>
                      <a:gd name="T46" fmla="*/ 28 w 57"/>
                      <a:gd name="T47" fmla="*/ 7 h 23"/>
                      <a:gd name="T48" fmla="*/ 29 w 57"/>
                      <a:gd name="T49" fmla="*/ 4 h 23"/>
                      <a:gd name="T50" fmla="*/ 28 w 57"/>
                      <a:gd name="T51" fmla="*/ 2 h 23"/>
                      <a:gd name="T52" fmla="*/ 22 w 57"/>
                      <a:gd name="T53" fmla="*/ 4 h 23"/>
                      <a:gd name="T54" fmla="*/ 18 w 57"/>
                      <a:gd name="T55" fmla="*/ 2 h 23"/>
                      <a:gd name="T56" fmla="*/ 12 w 57"/>
                      <a:gd name="T57" fmla="*/ 4 h 23"/>
                      <a:gd name="T58" fmla="*/ 14 w 57"/>
                      <a:gd name="T59" fmla="*/ 1 h 23"/>
                      <a:gd name="T60" fmla="*/ 11 w 57"/>
                      <a:gd name="T61" fmla="*/ 0 h 23"/>
                      <a:gd name="T62" fmla="*/ 14 w 57"/>
                      <a:gd name="T63" fmla="*/ 2 h 23"/>
                      <a:gd name="T64" fmla="*/ 36 w 57"/>
                      <a:gd name="T65" fmla="*/ 2 h 23"/>
                      <a:gd name="T66" fmla="*/ 35 w 57"/>
                      <a:gd name="T67" fmla="*/ 9 h 23"/>
                      <a:gd name="T68" fmla="*/ 33 w 57"/>
                      <a:gd name="T69" fmla="*/ 9 h 23"/>
                      <a:gd name="T70" fmla="*/ 28 w 57"/>
                      <a:gd name="T71" fmla="*/ 15 h 23"/>
                      <a:gd name="T72" fmla="*/ 28 w 57"/>
                      <a:gd name="T73" fmla="*/ 19 h 23"/>
                      <a:gd name="T74" fmla="*/ 35 w 57"/>
                      <a:gd name="T75" fmla="*/ 21 h 23"/>
                      <a:gd name="T76" fmla="*/ 39 w 57"/>
                      <a:gd name="T77" fmla="*/ 21 h 23"/>
                      <a:gd name="T78" fmla="*/ 46 w 57"/>
                      <a:gd name="T79" fmla="*/ 19 h 23"/>
                      <a:gd name="T80" fmla="*/ 44 w 57"/>
                      <a:gd name="T81" fmla="*/ 15 h 23"/>
                      <a:gd name="T82" fmla="*/ 53 w 57"/>
                      <a:gd name="T83" fmla="*/ 11 h 23"/>
                      <a:gd name="T84" fmla="*/ 57 w 57"/>
                      <a:gd name="T85" fmla="*/ 9 h 23"/>
                      <a:gd name="T86" fmla="*/ 55 w 57"/>
                      <a:gd name="T87" fmla="*/ 7 h 23"/>
                      <a:gd name="T88" fmla="*/ 54 w 57"/>
                      <a:gd name="T89" fmla="*/ 3 h 23"/>
                      <a:gd name="T90" fmla="*/ 48 w 57"/>
                      <a:gd name="T91" fmla="*/ 3 h 23"/>
                      <a:gd name="T92" fmla="*/ 49 w 57"/>
                      <a:gd name="T93" fmla="*/ 6 h 23"/>
                      <a:gd name="T94" fmla="*/ 44 w 57"/>
                      <a:gd name="T95" fmla="*/ 5 h 23"/>
                      <a:gd name="T96" fmla="*/ 44 w 57"/>
                      <a:gd name="T97" fmla="*/ 3 h 23"/>
                      <a:gd name="T98" fmla="*/ 44 w 57"/>
                      <a:gd name="T99" fmla="*/ 1 h 23"/>
                      <a:gd name="T100" fmla="*/ 36 w 57"/>
                      <a:gd name="T10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 h="23">
                        <a:moveTo>
                          <a:pt x="28" y="22"/>
                        </a:moveTo>
                        <a:lnTo>
                          <a:pt x="28" y="21"/>
                        </a:lnTo>
                        <a:lnTo>
                          <a:pt x="27" y="20"/>
                        </a:lnTo>
                        <a:lnTo>
                          <a:pt x="26" y="19"/>
                        </a:lnTo>
                        <a:lnTo>
                          <a:pt x="27" y="20"/>
                        </a:lnTo>
                        <a:lnTo>
                          <a:pt x="27" y="21"/>
                        </a:lnTo>
                        <a:lnTo>
                          <a:pt x="28" y="22"/>
                        </a:lnTo>
                        <a:lnTo>
                          <a:pt x="28" y="23"/>
                        </a:lnTo>
                        <a:lnTo>
                          <a:pt x="28" y="22"/>
                        </a:lnTo>
                        <a:lnTo>
                          <a:pt x="28" y="22"/>
                        </a:lnTo>
                        <a:close/>
                        <a:moveTo>
                          <a:pt x="49" y="17"/>
                        </a:moveTo>
                        <a:lnTo>
                          <a:pt x="49" y="16"/>
                        </a:lnTo>
                        <a:lnTo>
                          <a:pt x="48" y="16"/>
                        </a:lnTo>
                        <a:lnTo>
                          <a:pt x="48" y="17"/>
                        </a:lnTo>
                        <a:lnTo>
                          <a:pt x="48" y="18"/>
                        </a:lnTo>
                        <a:lnTo>
                          <a:pt x="50" y="19"/>
                        </a:lnTo>
                        <a:lnTo>
                          <a:pt x="49" y="17"/>
                        </a:lnTo>
                        <a:lnTo>
                          <a:pt x="49" y="17"/>
                        </a:lnTo>
                        <a:close/>
                        <a:moveTo>
                          <a:pt x="1" y="11"/>
                        </a:moveTo>
                        <a:lnTo>
                          <a:pt x="0" y="12"/>
                        </a:lnTo>
                        <a:lnTo>
                          <a:pt x="0" y="12"/>
                        </a:lnTo>
                        <a:lnTo>
                          <a:pt x="0" y="13"/>
                        </a:lnTo>
                        <a:lnTo>
                          <a:pt x="2" y="15"/>
                        </a:lnTo>
                        <a:lnTo>
                          <a:pt x="3" y="15"/>
                        </a:lnTo>
                        <a:lnTo>
                          <a:pt x="4" y="14"/>
                        </a:lnTo>
                        <a:lnTo>
                          <a:pt x="3" y="11"/>
                        </a:lnTo>
                        <a:lnTo>
                          <a:pt x="2" y="11"/>
                        </a:lnTo>
                        <a:lnTo>
                          <a:pt x="1" y="11"/>
                        </a:lnTo>
                        <a:lnTo>
                          <a:pt x="1" y="11"/>
                        </a:lnTo>
                        <a:close/>
                        <a:moveTo>
                          <a:pt x="12" y="4"/>
                        </a:moveTo>
                        <a:lnTo>
                          <a:pt x="8" y="3"/>
                        </a:lnTo>
                        <a:lnTo>
                          <a:pt x="7" y="2"/>
                        </a:lnTo>
                        <a:lnTo>
                          <a:pt x="5" y="2"/>
                        </a:lnTo>
                        <a:lnTo>
                          <a:pt x="7" y="3"/>
                        </a:lnTo>
                        <a:lnTo>
                          <a:pt x="7" y="4"/>
                        </a:lnTo>
                        <a:lnTo>
                          <a:pt x="8" y="5"/>
                        </a:lnTo>
                        <a:lnTo>
                          <a:pt x="10" y="6"/>
                        </a:lnTo>
                        <a:lnTo>
                          <a:pt x="13" y="7"/>
                        </a:lnTo>
                        <a:lnTo>
                          <a:pt x="14" y="8"/>
                        </a:lnTo>
                        <a:lnTo>
                          <a:pt x="14" y="9"/>
                        </a:lnTo>
                        <a:lnTo>
                          <a:pt x="11" y="9"/>
                        </a:lnTo>
                        <a:lnTo>
                          <a:pt x="9" y="9"/>
                        </a:lnTo>
                        <a:lnTo>
                          <a:pt x="9" y="9"/>
                        </a:lnTo>
                        <a:lnTo>
                          <a:pt x="10" y="10"/>
                        </a:lnTo>
                        <a:lnTo>
                          <a:pt x="13" y="10"/>
                        </a:lnTo>
                        <a:lnTo>
                          <a:pt x="13" y="9"/>
                        </a:lnTo>
                        <a:lnTo>
                          <a:pt x="14" y="9"/>
                        </a:lnTo>
                        <a:lnTo>
                          <a:pt x="14" y="10"/>
                        </a:lnTo>
                        <a:lnTo>
                          <a:pt x="14" y="11"/>
                        </a:lnTo>
                        <a:lnTo>
                          <a:pt x="14" y="11"/>
                        </a:lnTo>
                        <a:lnTo>
                          <a:pt x="14" y="12"/>
                        </a:lnTo>
                        <a:lnTo>
                          <a:pt x="13" y="13"/>
                        </a:lnTo>
                        <a:lnTo>
                          <a:pt x="10" y="15"/>
                        </a:lnTo>
                        <a:lnTo>
                          <a:pt x="7" y="15"/>
                        </a:lnTo>
                        <a:lnTo>
                          <a:pt x="4" y="18"/>
                        </a:lnTo>
                        <a:lnTo>
                          <a:pt x="8" y="20"/>
                        </a:lnTo>
                        <a:lnTo>
                          <a:pt x="11" y="21"/>
                        </a:lnTo>
                        <a:lnTo>
                          <a:pt x="14" y="21"/>
                        </a:lnTo>
                        <a:lnTo>
                          <a:pt x="14" y="21"/>
                        </a:lnTo>
                        <a:lnTo>
                          <a:pt x="14" y="20"/>
                        </a:lnTo>
                        <a:lnTo>
                          <a:pt x="15" y="20"/>
                        </a:lnTo>
                        <a:lnTo>
                          <a:pt x="16" y="20"/>
                        </a:lnTo>
                        <a:lnTo>
                          <a:pt x="16" y="18"/>
                        </a:lnTo>
                        <a:lnTo>
                          <a:pt x="16" y="16"/>
                        </a:lnTo>
                        <a:lnTo>
                          <a:pt x="17" y="16"/>
                        </a:lnTo>
                        <a:lnTo>
                          <a:pt x="18" y="16"/>
                        </a:lnTo>
                        <a:lnTo>
                          <a:pt x="21" y="16"/>
                        </a:lnTo>
                        <a:lnTo>
                          <a:pt x="22" y="15"/>
                        </a:lnTo>
                        <a:lnTo>
                          <a:pt x="25" y="12"/>
                        </a:lnTo>
                        <a:lnTo>
                          <a:pt x="26" y="9"/>
                        </a:lnTo>
                        <a:lnTo>
                          <a:pt x="27" y="8"/>
                        </a:lnTo>
                        <a:lnTo>
                          <a:pt x="28" y="7"/>
                        </a:lnTo>
                        <a:lnTo>
                          <a:pt x="28" y="6"/>
                        </a:lnTo>
                        <a:lnTo>
                          <a:pt x="28" y="5"/>
                        </a:lnTo>
                        <a:lnTo>
                          <a:pt x="29" y="4"/>
                        </a:lnTo>
                        <a:lnTo>
                          <a:pt x="29" y="3"/>
                        </a:lnTo>
                        <a:lnTo>
                          <a:pt x="28" y="2"/>
                        </a:lnTo>
                        <a:lnTo>
                          <a:pt x="28" y="2"/>
                        </a:lnTo>
                        <a:lnTo>
                          <a:pt x="26" y="3"/>
                        </a:lnTo>
                        <a:lnTo>
                          <a:pt x="26" y="2"/>
                        </a:lnTo>
                        <a:lnTo>
                          <a:pt x="22" y="4"/>
                        </a:lnTo>
                        <a:lnTo>
                          <a:pt x="20" y="4"/>
                        </a:lnTo>
                        <a:lnTo>
                          <a:pt x="19" y="3"/>
                        </a:lnTo>
                        <a:lnTo>
                          <a:pt x="18" y="2"/>
                        </a:lnTo>
                        <a:lnTo>
                          <a:pt x="16" y="3"/>
                        </a:lnTo>
                        <a:lnTo>
                          <a:pt x="14" y="5"/>
                        </a:lnTo>
                        <a:lnTo>
                          <a:pt x="12" y="4"/>
                        </a:lnTo>
                        <a:lnTo>
                          <a:pt x="12" y="4"/>
                        </a:lnTo>
                        <a:close/>
                        <a:moveTo>
                          <a:pt x="14" y="2"/>
                        </a:moveTo>
                        <a:lnTo>
                          <a:pt x="14" y="1"/>
                        </a:lnTo>
                        <a:lnTo>
                          <a:pt x="14" y="0"/>
                        </a:lnTo>
                        <a:lnTo>
                          <a:pt x="13" y="0"/>
                        </a:lnTo>
                        <a:lnTo>
                          <a:pt x="11" y="0"/>
                        </a:lnTo>
                        <a:lnTo>
                          <a:pt x="11" y="2"/>
                        </a:lnTo>
                        <a:lnTo>
                          <a:pt x="12" y="2"/>
                        </a:lnTo>
                        <a:lnTo>
                          <a:pt x="14" y="2"/>
                        </a:lnTo>
                        <a:close/>
                        <a:moveTo>
                          <a:pt x="36" y="0"/>
                        </a:moveTo>
                        <a:lnTo>
                          <a:pt x="35" y="0"/>
                        </a:lnTo>
                        <a:lnTo>
                          <a:pt x="36" y="2"/>
                        </a:lnTo>
                        <a:lnTo>
                          <a:pt x="33" y="5"/>
                        </a:lnTo>
                        <a:lnTo>
                          <a:pt x="34" y="7"/>
                        </a:lnTo>
                        <a:lnTo>
                          <a:pt x="35" y="9"/>
                        </a:lnTo>
                        <a:lnTo>
                          <a:pt x="35" y="9"/>
                        </a:lnTo>
                        <a:lnTo>
                          <a:pt x="35" y="9"/>
                        </a:lnTo>
                        <a:lnTo>
                          <a:pt x="33" y="9"/>
                        </a:lnTo>
                        <a:lnTo>
                          <a:pt x="32" y="10"/>
                        </a:lnTo>
                        <a:lnTo>
                          <a:pt x="31" y="11"/>
                        </a:lnTo>
                        <a:lnTo>
                          <a:pt x="28" y="15"/>
                        </a:lnTo>
                        <a:lnTo>
                          <a:pt x="29" y="15"/>
                        </a:lnTo>
                        <a:lnTo>
                          <a:pt x="28" y="18"/>
                        </a:lnTo>
                        <a:lnTo>
                          <a:pt x="28" y="19"/>
                        </a:lnTo>
                        <a:lnTo>
                          <a:pt x="31" y="22"/>
                        </a:lnTo>
                        <a:lnTo>
                          <a:pt x="35" y="23"/>
                        </a:lnTo>
                        <a:lnTo>
                          <a:pt x="35" y="21"/>
                        </a:lnTo>
                        <a:lnTo>
                          <a:pt x="36" y="21"/>
                        </a:lnTo>
                        <a:lnTo>
                          <a:pt x="38" y="21"/>
                        </a:lnTo>
                        <a:lnTo>
                          <a:pt x="39" y="21"/>
                        </a:lnTo>
                        <a:lnTo>
                          <a:pt x="36" y="17"/>
                        </a:lnTo>
                        <a:lnTo>
                          <a:pt x="37" y="17"/>
                        </a:lnTo>
                        <a:lnTo>
                          <a:pt x="46" y="19"/>
                        </a:lnTo>
                        <a:lnTo>
                          <a:pt x="46" y="17"/>
                        </a:lnTo>
                        <a:lnTo>
                          <a:pt x="45" y="16"/>
                        </a:lnTo>
                        <a:lnTo>
                          <a:pt x="44" y="15"/>
                        </a:lnTo>
                        <a:lnTo>
                          <a:pt x="50" y="13"/>
                        </a:lnTo>
                        <a:lnTo>
                          <a:pt x="52" y="12"/>
                        </a:lnTo>
                        <a:lnTo>
                          <a:pt x="53" y="11"/>
                        </a:lnTo>
                        <a:lnTo>
                          <a:pt x="55" y="10"/>
                        </a:lnTo>
                        <a:lnTo>
                          <a:pt x="57" y="9"/>
                        </a:lnTo>
                        <a:lnTo>
                          <a:pt x="57" y="9"/>
                        </a:lnTo>
                        <a:lnTo>
                          <a:pt x="57" y="8"/>
                        </a:lnTo>
                        <a:lnTo>
                          <a:pt x="56" y="8"/>
                        </a:lnTo>
                        <a:lnTo>
                          <a:pt x="55" y="7"/>
                        </a:lnTo>
                        <a:lnTo>
                          <a:pt x="55" y="6"/>
                        </a:lnTo>
                        <a:lnTo>
                          <a:pt x="56" y="6"/>
                        </a:lnTo>
                        <a:lnTo>
                          <a:pt x="54" y="3"/>
                        </a:lnTo>
                        <a:lnTo>
                          <a:pt x="53" y="2"/>
                        </a:lnTo>
                        <a:lnTo>
                          <a:pt x="49" y="3"/>
                        </a:lnTo>
                        <a:lnTo>
                          <a:pt x="48" y="3"/>
                        </a:lnTo>
                        <a:lnTo>
                          <a:pt x="48" y="4"/>
                        </a:lnTo>
                        <a:lnTo>
                          <a:pt x="48" y="5"/>
                        </a:lnTo>
                        <a:lnTo>
                          <a:pt x="49" y="6"/>
                        </a:lnTo>
                        <a:lnTo>
                          <a:pt x="50" y="7"/>
                        </a:lnTo>
                        <a:lnTo>
                          <a:pt x="49" y="7"/>
                        </a:lnTo>
                        <a:lnTo>
                          <a:pt x="44" y="5"/>
                        </a:lnTo>
                        <a:lnTo>
                          <a:pt x="44" y="5"/>
                        </a:lnTo>
                        <a:lnTo>
                          <a:pt x="43" y="3"/>
                        </a:lnTo>
                        <a:lnTo>
                          <a:pt x="44" y="3"/>
                        </a:lnTo>
                        <a:lnTo>
                          <a:pt x="45" y="3"/>
                        </a:lnTo>
                        <a:lnTo>
                          <a:pt x="45" y="2"/>
                        </a:lnTo>
                        <a:lnTo>
                          <a:pt x="44" y="1"/>
                        </a:lnTo>
                        <a:lnTo>
                          <a:pt x="42" y="0"/>
                        </a:lnTo>
                        <a:lnTo>
                          <a:pt x="39" y="1"/>
                        </a:lnTo>
                        <a:lnTo>
                          <a:pt x="36" y="0"/>
                        </a:lnTo>
                        <a:lnTo>
                          <a:pt x="36" y="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63" name="Grenada">
                    <a:extLst>
                      <a:ext uri="{FF2B5EF4-FFF2-40B4-BE49-F238E27FC236}">
                        <a16:creationId xmlns:a16="http://schemas.microsoft.com/office/drawing/2014/main" id="{F1C52B81-2460-4162-A645-836E0A35B073}"/>
                      </a:ext>
                    </a:extLst>
                  </p:cNvPr>
                  <p:cNvSpPr>
                    <a:spLocks/>
                  </p:cNvSpPr>
                  <p:nvPr/>
                </p:nvSpPr>
                <p:spPr bwMode="auto">
                  <a:xfrm>
                    <a:off x="2952906" y="4205667"/>
                    <a:ext cx="5621" cy="8432"/>
                  </a:xfrm>
                  <a:custGeom>
                    <a:avLst/>
                    <a:gdLst>
                      <a:gd name="T0" fmla="*/ 1 w 4"/>
                      <a:gd name="T1" fmla="*/ 6 h 6"/>
                      <a:gd name="T2" fmla="*/ 3 w 4"/>
                      <a:gd name="T3" fmla="*/ 5 h 6"/>
                      <a:gd name="T4" fmla="*/ 4 w 4"/>
                      <a:gd name="T5" fmla="*/ 1 h 6"/>
                      <a:gd name="T6" fmla="*/ 3 w 4"/>
                      <a:gd name="T7" fmla="*/ 0 h 6"/>
                      <a:gd name="T8" fmla="*/ 2 w 4"/>
                      <a:gd name="T9" fmla="*/ 1 h 6"/>
                      <a:gd name="T10" fmla="*/ 1 w 4"/>
                      <a:gd name="T11" fmla="*/ 3 h 6"/>
                      <a:gd name="T12" fmla="*/ 1 w 4"/>
                      <a:gd name="T13" fmla="*/ 5 h 6"/>
                      <a:gd name="T14" fmla="*/ 0 w 4"/>
                      <a:gd name="T15" fmla="*/ 6 h 6"/>
                      <a:gd name="T16" fmla="*/ 1 w 4"/>
                      <a:gd name="T17" fmla="*/ 6 h 6"/>
                      <a:gd name="T18" fmla="*/ 1 w 4"/>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6">
                        <a:moveTo>
                          <a:pt x="1" y="6"/>
                        </a:moveTo>
                        <a:lnTo>
                          <a:pt x="3" y="5"/>
                        </a:lnTo>
                        <a:lnTo>
                          <a:pt x="4" y="1"/>
                        </a:lnTo>
                        <a:lnTo>
                          <a:pt x="3" y="0"/>
                        </a:lnTo>
                        <a:lnTo>
                          <a:pt x="2" y="1"/>
                        </a:lnTo>
                        <a:lnTo>
                          <a:pt x="1" y="3"/>
                        </a:lnTo>
                        <a:lnTo>
                          <a:pt x="1" y="5"/>
                        </a:lnTo>
                        <a:lnTo>
                          <a:pt x="0" y="6"/>
                        </a:lnTo>
                        <a:lnTo>
                          <a:pt x="1" y="6"/>
                        </a:lnTo>
                        <a:lnTo>
                          <a:pt x="1" y="6"/>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64" name="Saint Kitts and Nevis">
                    <a:extLst>
                      <a:ext uri="{FF2B5EF4-FFF2-40B4-BE49-F238E27FC236}">
                        <a16:creationId xmlns:a16="http://schemas.microsoft.com/office/drawing/2014/main" id="{C6A449F9-3009-49C7-8EE7-03230E4213F5}"/>
                      </a:ext>
                    </a:extLst>
                  </p:cNvPr>
                  <p:cNvSpPr>
                    <a:spLocks noEditPoints="1"/>
                  </p:cNvSpPr>
                  <p:nvPr/>
                </p:nvSpPr>
                <p:spPr bwMode="auto">
                  <a:xfrm>
                    <a:off x="2934637" y="4034225"/>
                    <a:ext cx="8432" cy="9837"/>
                  </a:xfrm>
                  <a:custGeom>
                    <a:avLst/>
                    <a:gdLst>
                      <a:gd name="T0" fmla="*/ 6 w 6"/>
                      <a:gd name="T1" fmla="*/ 6 h 7"/>
                      <a:gd name="T2" fmla="*/ 6 w 6"/>
                      <a:gd name="T3" fmla="*/ 5 h 7"/>
                      <a:gd name="T4" fmla="*/ 6 w 6"/>
                      <a:gd name="T5" fmla="*/ 4 h 7"/>
                      <a:gd name="T6" fmla="*/ 5 w 6"/>
                      <a:gd name="T7" fmla="*/ 4 h 7"/>
                      <a:gd name="T8" fmla="*/ 5 w 6"/>
                      <a:gd name="T9" fmla="*/ 6 h 7"/>
                      <a:gd name="T10" fmla="*/ 5 w 6"/>
                      <a:gd name="T11" fmla="*/ 7 h 7"/>
                      <a:gd name="T12" fmla="*/ 6 w 6"/>
                      <a:gd name="T13" fmla="*/ 6 h 7"/>
                      <a:gd name="T14" fmla="*/ 5 w 6"/>
                      <a:gd name="T15" fmla="*/ 3 h 7"/>
                      <a:gd name="T16" fmla="*/ 4 w 6"/>
                      <a:gd name="T17" fmla="*/ 2 h 7"/>
                      <a:gd name="T18" fmla="*/ 4 w 6"/>
                      <a:gd name="T19" fmla="*/ 2 h 7"/>
                      <a:gd name="T20" fmla="*/ 3 w 6"/>
                      <a:gd name="T21" fmla="*/ 1 h 7"/>
                      <a:gd name="T22" fmla="*/ 1 w 6"/>
                      <a:gd name="T23" fmla="*/ 0 h 7"/>
                      <a:gd name="T24" fmla="*/ 1 w 6"/>
                      <a:gd name="T25" fmla="*/ 0 h 7"/>
                      <a:gd name="T26" fmla="*/ 0 w 6"/>
                      <a:gd name="T27" fmla="*/ 1 h 7"/>
                      <a:gd name="T28" fmla="*/ 0 w 6"/>
                      <a:gd name="T29" fmla="*/ 1 h 7"/>
                      <a:gd name="T30" fmla="*/ 0 w 6"/>
                      <a:gd name="T31" fmla="*/ 1 h 7"/>
                      <a:gd name="T32" fmla="*/ 1 w 6"/>
                      <a:gd name="T33" fmla="*/ 2 h 7"/>
                      <a:gd name="T34" fmla="*/ 3 w 6"/>
                      <a:gd name="T35" fmla="*/ 2 h 7"/>
                      <a:gd name="T36" fmla="*/ 4 w 6"/>
                      <a:gd name="T37" fmla="*/ 3 h 7"/>
                      <a:gd name="T38" fmla="*/ 5 w 6"/>
                      <a:gd name="T39" fmla="*/ 3 h 7"/>
                      <a:gd name="T40" fmla="*/ 5 w 6"/>
                      <a:gd name="T4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7">
                        <a:moveTo>
                          <a:pt x="6" y="6"/>
                        </a:moveTo>
                        <a:lnTo>
                          <a:pt x="6" y="5"/>
                        </a:lnTo>
                        <a:lnTo>
                          <a:pt x="6" y="4"/>
                        </a:lnTo>
                        <a:lnTo>
                          <a:pt x="5" y="4"/>
                        </a:lnTo>
                        <a:lnTo>
                          <a:pt x="5" y="6"/>
                        </a:lnTo>
                        <a:lnTo>
                          <a:pt x="5" y="7"/>
                        </a:lnTo>
                        <a:lnTo>
                          <a:pt x="6" y="6"/>
                        </a:lnTo>
                        <a:close/>
                        <a:moveTo>
                          <a:pt x="5" y="3"/>
                        </a:moveTo>
                        <a:lnTo>
                          <a:pt x="4" y="2"/>
                        </a:lnTo>
                        <a:lnTo>
                          <a:pt x="4" y="2"/>
                        </a:lnTo>
                        <a:lnTo>
                          <a:pt x="3" y="1"/>
                        </a:lnTo>
                        <a:lnTo>
                          <a:pt x="1" y="0"/>
                        </a:lnTo>
                        <a:lnTo>
                          <a:pt x="1" y="0"/>
                        </a:lnTo>
                        <a:lnTo>
                          <a:pt x="0" y="1"/>
                        </a:lnTo>
                        <a:lnTo>
                          <a:pt x="0" y="1"/>
                        </a:lnTo>
                        <a:lnTo>
                          <a:pt x="0" y="1"/>
                        </a:lnTo>
                        <a:lnTo>
                          <a:pt x="1" y="2"/>
                        </a:lnTo>
                        <a:lnTo>
                          <a:pt x="3" y="2"/>
                        </a:lnTo>
                        <a:lnTo>
                          <a:pt x="4" y="3"/>
                        </a:lnTo>
                        <a:lnTo>
                          <a:pt x="5" y="3"/>
                        </a:lnTo>
                        <a:lnTo>
                          <a:pt x="5" y="3"/>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65" name="Saint Lucia">
                    <a:extLst>
                      <a:ext uri="{FF2B5EF4-FFF2-40B4-BE49-F238E27FC236}">
                        <a16:creationId xmlns:a16="http://schemas.microsoft.com/office/drawing/2014/main" id="{8DF1777D-A668-4B09-878E-4878F022886B}"/>
                      </a:ext>
                    </a:extLst>
                  </p:cNvPr>
                  <p:cNvSpPr>
                    <a:spLocks/>
                  </p:cNvSpPr>
                  <p:nvPr/>
                </p:nvSpPr>
                <p:spPr bwMode="auto">
                  <a:xfrm>
                    <a:off x="2978201" y="4143836"/>
                    <a:ext cx="4215" cy="12648"/>
                  </a:xfrm>
                  <a:custGeom>
                    <a:avLst/>
                    <a:gdLst>
                      <a:gd name="T0" fmla="*/ 3 w 3"/>
                      <a:gd name="T1" fmla="*/ 7 h 9"/>
                      <a:gd name="T2" fmla="*/ 3 w 3"/>
                      <a:gd name="T3" fmla="*/ 2 h 9"/>
                      <a:gd name="T4" fmla="*/ 3 w 3"/>
                      <a:gd name="T5" fmla="*/ 0 h 9"/>
                      <a:gd name="T6" fmla="*/ 3 w 3"/>
                      <a:gd name="T7" fmla="*/ 0 h 9"/>
                      <a:gd name="T8" fmla="*/ 2 w 3"/>
                      <a:gd name="T9" fmla="*/ 2 h 9"/>
                      <a:gd name="T10" fmla="*/ 0 w 3"/>
                      <a:gd name="T11" fmla="*/ 4 h 9"/>
                      <a:gd name="T12" fmla="*/ 0 w 3"/>
                      <a:gd name="T13" fmla="*/ 6 h 9"/>
                      <a:gd name="T14" fmla="*/ 0 w 3"/>
                      <a:gd name="T15" fmla="*/ 8 h 9"/>
                      <a:gd name="T16" fmla="*/ 2 w 3"/>
                      <a:gd name="T17" fmla="*/ 9 h 9"/>
                      <a:gd name="T18" fmla="*/ 3 w 3"/>
                      <a:gd name="T19" fmla="*/ 7 h 9"/>
                      <a:gd name="T20" fmla="*/ 3 w 3"/>
                      <a:gd name="T21"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9">
                        <a:moveTo>
                          <a:pt x="3" y="7"/>
                        </a:moveTo>
                        <a:lnTo>
                          <a:pt x="3" y="2"/>
                        </a:lnTo>
                        <a:lnTo>
                          <a:pt x="3" y="0"/>
                        </a:lnTo>
                        <a:lnTo>
                          <a:pt x="3" y="0"/>
                        </a:lnTo>
                        <a:lnTo>
                          <a:pt x="2" y="2"/>
                        </a:lnTo>
                        <a:lnTo>
                          <a:pt x="0" y="4"/>
                        </a:lnTo>
                        <a:lnTo>
                          <a:pt x="0" y="6"/>
                        </a:lnTo>
                        <a:lnTo>
                          <a:pt x="0" y="8"/>
                        </a:lnTo>
                        <a:lnTo>
                          <a:pt x="2" y="9"/>
                        </a:lnTo>
                        <a:lnTo>
                          <a:pt x="3" y="7"/>
                        </a:lnTo>
                        <a:lnTo>
                          <a:pt x="3" y="7"/>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66" name="Montserrat">
                    <a:extLst>
                      <a:ext uri="{FF2B5EF4-FFF2-40B4-BE49-F238E27FC236}">
                        <a16:creationId xmlns:a16="http://schemas.microsoft.com/office/drawing/2014/main" id="{51C47150-5B2B-407A-ACFD-362EC0A70AC9}"/>
                      </a:ext>
                    </a:extLst>
                  </p:cNvPr>
                  <p:cNvSpPr>
                    <a:spLocks/>
                  </p:cNvSpPr>
                  <p:nvPr/>
                </p:nvSpPr>
                <p:spPr bwMode="auto">
                  <a:xfrm>
                    <a:off x="2951501" y="4053899"/>
                    <a:ext cx="1405" cy="2811"/>
                  </a:xfrm>
                  <a:custGeom>
                    <a:avLst/>
                    <a:gdLst>
                      <a:gd name="T0" fmla="*/ 1 w 1"/>
                      <a:gd name="T1" fmla="*/ 2 h 2"/>
                      <a:gd name="T2" fmla="*/ 1 w 1"/>
                      <a:gd name="T3" fmla="*/ 0 h 2"/>
                      <a:gd name="T4" fmla="*/ 0 w 1"/>
                      <a:gd name="T5" fmla="*/ 0 h 2"/>
                      <a:gd name="T6" fmla="*/ 0 w 1"/>
                      <a:gd name="T7" fmla="*/ 1 h 2"/>
                      <a:gd name="T8" fmla="*/ 0 w 1"/>
                      <a:gd name="T9" fmla="*/ 2 h 2"/>
                      <a:gd name="T10" fmla="*/ 1 w 1"/>
                      <a:gd name="T11" fmla="*/ 2 h 2"/>
                      <a:gd name="T12" fmla="*/ 1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2"/>
                        </a:moveTo>
                        <a:lnTo>
                          <a:pt x="1" y="0"/>
                        </a:lnTo>
                        <a:lnTo>
                          <a:pt x="0" y="0"/>
                        </a:lnTo>
                        <a:lnTo>
                          <a:pt x="0" y="1"/>
                        </a:lnTo>
                        <a:lnTo>
                          <a:pt x="0" y="2"/>
                        </a:lnTo>
                        <a:lnTo>
                          <a:pt x="1" y="2"/>
                        </a:lnTo>
                        <a:lnTo>
                          <a:pt x="1" y="2"/>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67" name="Puerto Rico">
                    <a:extLst>
                      <a:ext uri="{FF2B5EF4-FFF2-40B4-BE49-F238E27FC236}">
                        <a16:creationId xmlns:a16="http://schemas.microsoft.com/office/drawing/2014/main" id="{2F5082F0-4A17-4CCD-B88C-A074C8F5A07D}"/>
                      </a:ext>
                    </a:extLst>
                  </p:cNvPr>
                  <p:cNvSpPr>
                    <a:spLocks noEditPoints="1"/>
                  </p:cNvSpPr>
                  <p:nvPr/>
                </p:nvSpPr>
                <p:spPr bwMode="auto">
                  <a:xfrm>
                    <a:off x="2788490" y="3996283"/>
                    <a:ext cx="75884" cy="19674"/>
                  </a:xfrm>
                  <a:custGeom>
                    <a:avLst/>
                    <a:gdLst>
                      <a:gd name="T0" fmla="*/ 1 w 54"/>
                      <a:gd name="T1" fmla="*/ 11 h 14"/>
                      <a:gd name="T2" fmla="*/ 2 w 54"/>
                      <a:gd name="T3" fmla="*/ 11 h 14"/>
                      <a:gd name="T4" fmla="*/ 2 w 54"/>
                      <a:gd name="T5" fmla="*/ 10 h 14"/>
                      <a:gd name="T6" fmla="*/ 2 w 54"/>
                      <a:gd name="T7" fmla="*/ 10 h 14"/>
                      <a:gd name="T8" fmla="*/ 2 w 54"/>
                      <a:gd name="T9" fmla="*/ 10 h 14"/>
                      <a:gd name="T10" fmla="*/ 0 w 54"/>
                      <a:gd name="T11" fmla="*/ 10 h 14"/>
                      <a:gd name="T12" fmla="*/ 0 w 54"/>
                      <a:gd name="T13" fmla="*/ 10 h 14"/>
                      <a:gd name="T14" fmla="*/ 1 w 54"/>
                      <a:gd name="T15" fmla="*/ 11 h 14"/>
                      <a:gd name="T16" fmla="*/ 1 w 54"/>
                      <a:gd name="T17" fmla="*/ 11 h 14"/>
                      <a:gd name="T18" fmla="*/ 53 w 54"/>
                      <a:gd name="T19" fmla="*/ 10 h 14"/>
                      <a:gd name="T20" fmla="*/ 54 w 54"/>
                      <a:gd name="T21" fmla="*/ 9 h 14"/>
                      <a:gd name="T22" fmla="*/ 51 w 54"/>
                      <a:gd name="T23" fmla="*/ 8 h 14"/>
                      <a:gd name="T24" fmla="*/ 50 w 54"/>
                      <a:gd name="T25" fmla="*/ 10 h 14"/>
                      <a:gd name="T26" fmla="*/ 53 w 54"/>
                      <a:gd name="T27" fmla="*/ 10 h 14"/>
                      <a:gd name="T28" fmla="*/ 38 w 54"/>
                      <a:gd name="T29" fmla="*/ 1 h 14"/>
                      <a:gd name="T30" fmla="*/ 25 w 54"/>
                      <a:gd name="T31" fmla="*/ 1 h 14"/>
                      <a:gd name="T32" fmla="*/ 18 w 54"/>
                      <a:gd name="T33" fmla="*/ 1 h 14"/>
                      <a:gd name="T34" fmla="*/ 17 w 54"/>
                      <a:gd name="T35" fmla="*/ 2 h 14"/>
                      <a:gd name="T36" fmla="*/ 15 w 54"/>
                      <a:gd name="T37" fmla="*/ 3 h 14"/>
                      <a:gd name="T38" fmla="*/ 15 w 54"/>
                      <a:gd name="T39" fmla="*/ 5 h 14"/>
                      <a:gd name="T40" fmla="*/ 16 w 54"/>
                      <a:gd name="T41" fmla="*/ 9 h 14"/>
                      <a:gd name="T42" fmla="*/ 16 w 54"/>
                      <a:gd name="T43" fmla="*/ 14 h 14"/>
                      <a:gd name="T44" fmla="*/ 20 w 54"/>
                      <a:gd name="T45" fmla="*/ 14 h 14"/>
                      <a:gd name="T46" fmla="*/ 23 w 54"/>
                      <a:gd name="T47" fmla="*/ 14 h 14"/>
                      <a:gd name="T48" fmla="*/ 27 w 54"/>
                      <a:gd name="T49" fmla="*/ 13 h 14"/>
                      <a:gd name="T50" fmla="*/ 32 w 54"/>
                      <a:gd name="T51" fmla="*/ 14 h 14"/>
                      <a:gd name="T52" fmla="*/ 34 w 54"/>
                      <a:gd name="T53" fmla="*/ 14 h 14"/>
                      <a:gd name="T54" fmla="*/ 38 w 54"/>
                      <a:gd name="T55" fmla="*/ 14 h 14"/>
                      <a:gd name="T56" fmla="*/ 43 w 54"/>
                      <a:gd name="T57" fmla="*/ 11 h 14"/>
                      <a:gd name="T58" fmla="*/ 46 w 54"/>
                      <a:gd name="T59" fmla="*/ 8 h 14"/>
                      <a:gd name="T60" fmla="*/ 49 w 54"/>
                      <a:gd name="T61" fmla="*/ 3 h 14"/>
                      <a:gd name="T62" fmla="*/ 43 w 54"/>
                      <a:gd name="T63" fmla="*/ 1 h 14"/>
                      <a:gd name="T64" fmla="*/ 39 w 54"/>
                      <a:gd name="T65" fmla="*/ 1 h 14"/>
                      <a:gd name="T66" fmla="*/ 39 w 54"/>
                      <a:gd name="T67" fmla="*/ 2 h 14"/>
                      <a:gd name="T68" fmla="*/ 39 w 54"/>
                      <a:gd name="T6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14">
                        <a:moveTo>
                          <a:pt x="1" y="11"/>
                        </a:moveTo>
                        <a:lnTo>
                          <a:pt x="1" y="11"/>
                        </a:lnTo>
                        <a:lnTo>
                          <a:pt x="1" y="11"/>
                        </a:lnTo>
                        <a:lnTo>
                          <a:pt x="2" y="11"/>
                        </a:lnTo>
                        <a:lnTo>
                          <a:pt x="2" y="10"/>
                        </a:lnTo>
                        <a:lnTo>
                          <a:pt x="2" y="10"/>
                        </a:lnTo>
                        <a:lnTo>
                          <a:pt x="2" y="10"/>
                        </a:lnTo>
                        <a:lnTo>
                          <a:pt x="2" y="10"/>
                        </a:lnTo>
                        <a:lnTo>
                          <a:pt x="2" y="10"/>
                        </a:lnTo>
                        <a:lnTo>
                          <a:pt x="2" y="10"/>
                        </a:lnTo>
                        <a:lnTo>
                          <a:pt x="0" y="10"/>
                        </a:lnTo>
                        <a:lnTo>
                          <a:pt x="0" y="10"/>
                        </a:lnTo>
                        <a:lnTo>
                          <a:pt x="0" y="10"/>
                        </a:lnTo>
                        <a:lnTo>
                          <a:pt x="0" y="10"/>
                        </a:lnTo>
                        <a:lnTo>
                          <a:pt x="1" y="11"/>
                        </a:lnTo>
                        <a:lnTo>
                          <a:pt x="1" y="11"/>
                        </a:lnTo>
                        <a:lnTo>
                          <a:pt x="1" y="11"/>
                        </a:lnTo>
                        <a:lnTo>
                          <a:pt x="1" y="11"/>
                        </a:lnTo>
                        <a:lnTo>
                          <a:pt x="1" y="11"/>
                        </a:lnTo>
                        <a:close/>
                        <a:moveTo>
                          <a:pt x="53" y="10"/>
                        </a:moveTo>
                        <a:lnTo>
                          <a:pt x="54" y="9"/>
                        </a:lnTo>
                        <a:lnTo>
                          <a:pt x="54" y="9"/>
                        </a:lnTo>
                        <a:lnTo>
                          <a:pt x="53" y="8"/>
                        </a:lnTo>
                        <a:lnTo>
                          <a:pt x="51" y="8"/>
                        </a:lnTo>
                        <a:lnTo>
                          <a:pt x="49" y="9"/>
                        </a:lnTo>
                        <a:lnTo>
                          <a:pt x="50" y="10"/>
                        </a:lnTo>
                        <a:lnTo>
                          <a:pt x="51" y="10"/>
                        </a:lnTo>
                        <a:lnTo>
                          <a:pt x="53" y="10"/>
                        </a:lnTo>
                        <a:close/>
                        <a:moveTo>
                          <a:pt x="39" y="1"/>
                        </a:moveTo>
                        <a:lnTo>
                          <a:pt x="38" y="1"/>
                        </a:lnTo>
                        <a:lnTo>
                          <a:pt x="38" y="1"/>
                        </a:lnTo>
                        <a:lnTo>
                          <a:pt x="25" y="1"/>
                        </a:lnTo>
                        <a:lnTo>
                          <a:pt x="19" y="0"/>
                        </a:lnTo>
                        <a:lnTo>
                          <a:pt x="18" y="1"/>
                        </a:lnTo>
                        <a:lnTo>
                          <a:pt x="17" y="1"/>
                        </a:lnTo>
                        <a:lnTo>
                          <a:pt x="17" y="2"/>
                        </a:lnTo>
                        <a:lnTo>
                          <a:pt x="16" y="2"/>
                        </a:lnTo>
                        <a:lnTo>
                          <a:pt x="15" y="3"/>
                        </a:lnTo>
                        <a:lnTo>
                          <a:pt x="15" y="4"/>
                        </a:lnTo>
                        <a:lnTo>
                          <a:pt x="15" y="5"/>
                        </a:lnTo>
                        <a:lnTo>
                          <a:pt x="16" y="7"/>
                        </a:lnTo>
                        <a:lnTo>
                          <a:pt x="16" y="9"/>
                        </a:lnTo>
                        <a:lnTo>
                          <a:pt x="15" y="13"/>
                        </a:lnTo>
                        <a:lnTo>
                          <a:pt x="16" y="14"/>
                        </a:lnTo>
                        <a:lnTo>
                          <a:pt x="19" y="13"/>
                        </a:lnTo>
                        <a:lnTo>
                          <a:pt x="20" y="14"/>
                        </a:lnTo>
                        <a:lnTo>
                          <a:pt x="21" y="14"/>
                        </a:lnTo>
                        <a:lnTo>
                          <a:pt x="23" y="14"/>
                        </a:lnTo>
                        <a:lnTo>
                          <a:pt x="25" y="13"/>
                        </a:lnTo>
                        <a:lnTo>
                          <a:pt x="27" y="13"/>
                        </a:lnTo>
                        <a:lnTo>
                          <a:pt x="29" y="13"/>
                        </a:lnTo>
                        <a:lnTo>
                          <a:pt x="32" y="14"/>
                        </a:lnTo>
                        <a:lnTo>
                          <a:pt x="33" y="14"/>
                        </a:lnTo>
                        <a:lnTo>
                          <a:pt x="34" y="14"/>
                        </a:lnTo>
                        <a:lnTo>
                          <a:pt x="35" y="14"/>
                        </a:lnTo>
                        <a:lnTo>
                          <a:pt x="38" y="14"/>
                        </a:lnTo>
                        <a:lnTo>
                          <a:pt x="40" y="13"/>
                        </a:lnTo>
                        <a:lnTo>
                          <a:pt x="43" y="11"/>
                        </a:lnTo>
                        <a:lnTo>
                          <a:pt x="45" y="9"/>
                        </a:lnTo>
                        <a:lnTo>
                          <a:pt x="46" y="8"/>
                        </a:lnTo>
                        <a:lnTo>
                          <a:pt x="49" y="6"/>
                        </a:lnTo>
                        <a:lnTo>
                          <a:pt x="49" y="3"/>
                        </a:lnTo>
                        <a:lnTo>
                          <a:pt x="46" y="2"/>
                        </a:lnTo>
                        <a:lnTo>
                          <a:pt x="43" y="1"/>
                        </a:lnTo>
                        <a:lnTo>
                          <a:pt x="39" y="1"/>
                        </a:lnTo>
                        <a:lnTo>
                          <a:pt x="39" y="1"/>
                        </a:lnTo>
                        <a:lnTo>
                          <a:pt x="39" y="2"/>
                        </a:lnTo>
                        <a:lnTo>
                          <a:pt x="39" y="2"/>
                        </a:lnTo>
                        <a:lnTo>
                          <a:pt x="39" y="1"/>
                        </a:lnTo>
                        <a:lnTo>
                          <a:pt x="39" y="1"/>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nvGrpSpPr>
                  <p:cNvPr id="1368" name="Anguilla">
                    <a:extLst>
                      <a:ext uri="{FF2B5EF4-FFF2-40B4-BE49-F238E27FC236}">
                        <a16:creationId xmlns:a16="http://schemas.microsoft.com/office/drawing/2014/main" id="{7AE0EE03-5DFB-4B5C-8FE6-BF025C92B25B}"/>
                      </a:ext>
                    </a:extLst>
                  </p:cNvPr>
                  <p:cNvGrpSpPr/>
                  <p:nvPr/>
                </p:nvGrpSpPr>
                <p:grpSpPr>
                  <a:xfrm>
                    <a:off x="2927611" y="4004715"/>
                    <a:ext cx="5621" cy="8432"/>
                    <a:chOff x="3927475" y="3794126"/>
                    <a:chExt cx="6350" cy="9525"/>
                  </a:xfrm>
                  <a:grpFill/>
                </p:grpSpPr>
                <p:sp>
                  <p:nvSpPr>
                    <p:cNvPr id="1375" name="Freeform 2013">
                      <a:extLst>
                        <a:ext uri="{FF2B5EF4-FFF2-40B4-BE49-F238E27FC236}">
                          <a16:creationId xmlns:a16="http://schemas.microsoft.com/office/drawing/2014/main" id="{981A5394-F0A3-4540-A44D-AACC745BC104}"/>
                        </a:ext>
                      </a:extLst>
                    </p:cNvPr>
                    <p:cNvSpPr>
                      <a:spLocks/>
                    </p:cNvSpPr>
                    <p:nvPr/>
                  </p:nvSpPr>
                  <p:spPr bwMode="auto">
                    <a:xfrm>
                      <a:off x="3927475" y="3794126"/>
                      <a:ext cx="6350" cy="3175"/>
                    </a:xfrm>
                    <a:custGeom>
                      <a:avLst/>
                      <a:gdLst>
                        <a:gd name="T0" fmla="*/ 4 w 4"/>
                        <a:gd name="T1" fmla="*/ 1 h 2"/>
                        <a:gd name="T2" fmla="*/ 4 w 4"/>
                        <a:gd name="T3" fmla="*/ 0 h 2"/>
                        <a:gd name="T4" fmla="*/ 3 w 4"/>
                        <a:gd name="T5" fmla="*/ 0 h 2"/>
                        <a:gd name="T6" fmla="*/ 0 w 4"/>
                        <a:gd name="T7" fmla="*/ 2 h 2"/>
                        <a:gd name="T8" fmla="*/ 0 w 4"/>
                        <a:gd name="T9" fmla="*/ 2 h 2"/>
                        <a:gd name="T10" fmla="*/ 4 w 4"/>
                        <a:gd name="T11" fmla="*/ 1 h 2"/>
                      </a:gdLst>
                      <a:ahLst/>
                      <a:cxnLst>
                        <a:cxn ang="0">
                          <a:pos x="T0" y="T1"/>
                        </a:cxn>
                        <a:cxn ang="0">
                          <a:pos x="T2" y="T3"/>
                        </a:cxn>
                        <a:cxn ang="0">
                          <a:pos x="T4" y="T5"/>
                        </a:cxn>
                        <a:cxn ang="0">
                          <a:pos x="T6" y="T7"/>
                        </a:cxn>
                        <a:cxn ang="0">
                          <a:pos x="T8" y="T9"/>
                        </a:cxn>
                        <a:cxn ang="0">
                          <a:pos x="T10" y="T11"/>
                        </a:cxn>
                      </a:cxnLst>
                      <a:rect l="0" t="0" r="r" b="b"/>
                      <a:pathLst>
                        <a:path w="4" h="2">
                          <a:moveTo>
                            <a:pt x="4" y="1"/>
                          </a:moveTo>
                          <a:lnTo>
                            <a:pt x="4" y="0"/>
                          </a:lnTo>
                          <a:lnTo>
                            <a:pt x="3" y="0"/>
                          </a:lnTo>
                          <a:lnTo>
                            <a:pt x="0" y="2"/>
                          </a:lnTo>
                          <a:lnTo>
                            <a:pt x="0" y="2"/>
                          </a:lnTo>
                          <a:lnTo>
                            <a:pt x="4" y="1"/>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76" name="Freeform 202">
                      <a:extLst>
                        <a:ext uri="{FF2B5EF4-FFF2-40B4-BE49-F238E27FC236}">
                          <a16:creationId xmlns:a16="http://schemas.microsoft.com/office/drawing/2014/main" id="{1E97FED7-5E92-4B6A-A6AE-90932246FA4D}"/>
                        </a:ext>
                      </a:extLst>
                    </p:cNvPr>
                    <p:cNvSpPr>
                      <a:spLocks/>
                    </p:cNvSpPr>
                    <p:nvPr/>
                  </p:nvSpPr>
                  <p:spPr bwMode="auto">
                    <a:xfrm>
                      <a:off x="3927475" y="3802063"/>
                      <a:ext cx="4762" cy="1588"/>
                    </a:xfrm>
                    <a:custGeom>
                      <a:avLst/>
                      <a:gdLst>
                        <a:gd name="T0" fmla="*/ 0 w 3"/>
                        <a:gd name="T1" fmla="*/ 0 h 1"/>
                        <a:gd name="T2" fmla="*/ 0 w 3"/>
                        <a:gd name="T3" fmla="*/ 0 h 1"/>
                        <a:gd name="T4" fmla="*/ 1 w 3"/>
                        <a:gd name="T5" fmla="*/ 1 h 1"/>
                        <a:gd name="T6" fmla="*/ 2 w 3"/>
                        <a:gd name="T7" fmla="*/ 1 h 1"/>
                        <a:gd name="T8" fmla="*/ 3 w 3"/>
                        <a:gd name="T9" fmla="*/ 1 h 1"/>
                        <a:gd name="T10" fmla="*/ 3 w 3"/>
                        <a:gd name="T11" fmla="*/ 0 h 1"/>
                        <a:gd name="T12" fmla="*/ 0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0" y="0"/>
                          </a:moveTo>
                          <a:lnTo>
                            <a:pt x="0" y="0"/>
                          </a:lnTo>
                          <a:lnTo>
                            <a:pt x="1" y="1"/>
                          </a:lnTo>
                          <a:lnTo>
                            <a:pt x="2" y="1"/>
                          </a:lnTo>
                          <a:lnTo>
                            <a:pt x="3" y="1"/>
                          </a:lnTo>
                          <a:lnTo>
                            <a:pt x="3" y="0"/>
                          </a:lnTo>
                          <a:lnTo>
                            <a:pt x="0" y="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1369" name="Turks and Caicos Islands">
                    <a:extLst>
                      <a:ext uri="{FF2B5EF4-FFF2-40B4-BE49-F238E27FC236}">
                        <a16:creationId xmlns:a16="http://schemas.microsoft.com/office/drawing/2014/main" id="{68981FD6-AE23-408D-8199-211FFF4ACE53}"/>
                      </a:ext>
                    </a:extLst>
                  </p:cNvPr>
                  <p:cNvSpPr>
                    <a:spLocks noEditPoints="1"/>
                  </p:cNvSpPr>
                  <p:nvPr/>
                </p:nvSpPr>
                <p:spPr bwMode="auto">
                  <a:xfrm>
                    <a:off x="2673258" y="3881052"/>
                    <a:ext cx="21079" cy="7027"/>
                  </a:xfrm>
                  <a:custGeom>
                    <a:avLst/>
                    <a:gdLst>
                      <a:gd name="T0" fmla="*/ 1 w 15"/>
                      <a:gd name="T1" fmla="*/ 2 h 5"/>
                      <a:gd name="T2" fmla="*/ 0 w 15"/>
                      <a:gd name="T3" fmla="*/ 4 h 5"/>
                      <a:gd name="T4" fmla="*/ 0 w 15"/>
                      <a:gd name="T5" fmla="*/ 5 h 5"/>
                      <a:gd name="T6" fmla="*/ 1 w 15"/>
                      <a:gd name="T7" fmla="*/ 5 h 5"/>
                      <a:gd name="T8" fmla="*/ 4 w 15"/>
                      <a:gd name="T9" fmla="*/ 5 h 5"/>
                      <a:gd name="T10" fmla="*/ 4 w 15"/>
                      <a:gd name="T11" fmla="*/ 4 h 5"/>
                      <a:gd name="T12" fmla="*/ 5 w 15"/>
                      <a:gd name="T13" fmla="*/ 4 h 5"/>
                      <a:gd name="T14" fmla="*/ 5 w 15"/>
                      <a:gd name="T15" fmla="*/ 4 h 5"/>
                      <a:gd name="T16" fmla="*/ 3 w 15"/>
                      <a:gd name="T17" fmla="*/ 4 h 5"/>
                      <a:gd name="T18" fmla="*/ 1 w 15"/>
                      <a:gd name="T19" fmla="*/ 2 h 5"/>
                      <a:gd name="T20" fmla="*/ 14 w 15"/>
                      <a:gd name="T21" fmla="*/ 5 h 5"/>
                      <a:gd name="T22" fmla="*/ 15 w 15"/>
                      <a:gd name="T23" fmla="*/ 4 h 5"/>
                      <a:gd name="T24" fmla="*/ 14 w 15"/>
                      <a:gd name="T25" fmla="*/ 3 h 5"/>
                      <a:gd name="T26" fmla="*/ 11 w 15"/>
                      <a:gd name="T27" fmla="*/ 2 h 5"/>
                      <a:gd name="T28" fmla="*/ 11 w 15"/>
                      <a:gd name="T29" fmla="*/ 3 h 5"/>
                      <a:gd name="T30" fmla="*/ 11 w 15"/>
                      <a:gd name="T31" fmla="*/ 4 h 5"/>
                      <a:gd name="T32" fmla="*/ 13 w 15"/>
                      <a:gd name="T33" fmla="*/ 4 h 5"/>
                      <a:gd name="T34" fmla="*/ 14 w 15"/>
                      <a:gd name="T35" fmla="*/ 5 h 5"/>
                      <a:gd name="T36" fmla="*/ 14 w 15"/>
                      <a:gd name="T37" fmla="*/ 5 h 5"/>
                      <a:gd name="T38" fmla="*/ 14 w 15"/>
                      <a:gd name="T39" fmla="*/ 5 h 5"/>
                      <a:gd name="T40" fmla="*/ 10 w 15"/>
                      <a:gd name="T41" fmla="*/ 3 h 5"/>
                      <a:gd name="T42" fmla="*/ 9 w 15"/>
                      <a:gd name="T43" fmla="*/ 2 h 5"/>
                      <a:gd name="T44" fmla="*/ 9 w 15"/>
                      <a:gd name="T45" fmla="*/ 0 h 5"/>
                      <a:gd name="T46" fmla="*/ 8 w 15"/>
                      <a:gd name="T47" fmla="*/ 0 h 5"/>
                      <a:gd name="T48" fmla="*/ 8 w 15"/>
                      <a:gd name="T49" fmla="*/ 1 h 5"/>
                      <a:gd name="T50" fmla="*/ 8 w 15"/>
                      <a:gd name="T51" fmla="*/ 2 h 5"/>
                      <a:gd name="T52" fmla="*/ 9 w 15"/>
                      <a:gd name="T53" fmla="*/ 2 h 5"/>
                      <a:gd name="T54" fmla="*/ 9 w 15"/>
                      <a:gd name="T55" fmla="*/ 2 h 5"/>
                      <a:gd name="T56" fmla="*/ 9 w 15"/>
                      <a:gd name="T57" fmla="*/ 3 h 5"/>
                      <a:gd name="T58" fmla="*/ 10 w 15"/>
                      <a:gd name="T59" fmla="*/ 3 h 5"/>
                      <a:gd name="T60" fmla="*/ 10 w 15"/>
                      <a:gd name="T6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 h="5">
                        <a:moveTo>
                          <a:pt x="1" y="2"/>
                        </a:moveTo>
                        <a:lnTo>
                          <a:pt x="0" y="4"/>
                        </a:lnTo>
                        <a:lnTo>
                          <a:pt x="0" y="5"/>
                        </a:lnTo>
                        <a:lnTo>
                          <a:pt x="1" y="5"/>
                        </a:lnTo>
                        <a:lnTo>
                          <a:pt x="4" y="5"/>
                        </a:lnTo>
                        <a:lnTo>
                          <a:pt x="4" y="4"/>
                        </a:lnTo>
                        <a:lnTo>
                          <a:pt x="5" y="4"/>
                        </a:lnTo>
                        <a:lnTo>
                          <a:pt x="5" y="4"/>
                        </a:lnTo>
                        <a:lnTo>
                          <a:pt x="3" y="4"/>
                        </a:lnTo>
                        <a:lnTo>
                          <a:pt x="1" y="2"/>
                        </a:lnTo>
                        <a:close/>
                        <a:moveTo>
                          <a:pt x="14" y="5"/>
                        </a:moveTo>
                        <a:lnTo>
                          <a:pt x="15" y="4"/>
                        </a:lnTo>
                        <a:lnTo>
                          <a:pt x="14" y="3"/>
                        </a:lnTo>
                        <a:lnTo>
                          <a:pt x="11" y="2"/>
                        </a:lnTo>
                        <a:lnTo>
                          <a:pt x="11" y="3"/>
                        </a:lnTo>
                        <a:lnTo>
                          <a:pt x="11" y="4"/>
                        </a:lnTo>
                        <a:lnTo>
                          <a:pt x="13" y="4"/>
                        </a:lnTo>
                        <a:lnTo>
                          <a:pt x="14" y="5"/>
                        </a:lnTo>
                        <a:lnTo>
                          <a:pt x="14" y="5"/>
                        </a:lnTo>
                        <a:lnTo>
                          <a:pt x="14" y="5"/>
                        </a:lnTo>
                        <a:close/>
                        <a:moveTo>
                          <a:pt x="10" y="3"/>
                        </a:moveTo>
                        <a:lnTo>
                          <a:pt x="9" y="2"/>
                        </a:lnTo>
                        <a:lnTo>
                          <a:pt x="9" y="0"/>
                        </a:lnTo>
                        <a:lnTo>
                          <a:pt x="8" y="0"/>
                        </a:lnTo>
                        <a:lnTo>
                          <a:pt x="8" y="1"/>
                        </a:lnTo>
                        <a:lnTo>
                          <a:pt x="8" y="2"/>
                        </a:lnTo>
                        <a:lnTo>
                          <a:pt x="9" y="2"/>
                        </a:lnTo>
                        <a:lnTo>
                          <a:pt x="9" y="2"/>
                        </a:lnTo>
                        <a:lnTo>
                          <a:pt x="9" y="3"/>
                        </a:lnTo>
                        <a:lnTo>
                          <a:pt x="10" y="3"/>
                        </a:lnTo>
                        <a:lnTo>
                          <a:pt x="10" y="3"/>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70" name="Trinidad and Tobago">
                    <a:extLst>
                      <a:ext uri="{FF2B5EF4-FFF2-40B4-BE49-F238E27FC236}">
                        <a16:creationId xmlns:a16="http://schemas.microsoft.com/office/drawing/2014/main" id="{177E6933-0074-4346-A868-624FFD20890A}"/>
                      </a:ext>
                    </a:extLst>
                  </p:cNvPr>
                  <p:cNvSpPr>
                    <a:spLocks noEditPoints="1"/>
                  </p:cNvSpPr>
                  <p:nvPr/>
                </p:nvSpPr>
                <p:spPr bwMode="auto">
                  <a:xfrm>
                    <a:off x="2945880" y="4235178"/>
                    <a:ext cx="42158" cy="42158"/>
                  </a:xfrm>
                  <a:custGeom>
                    <a:avLst/>
                    <a:gdLst>
                      <a:gd name="T0" fmla="*/ 19 w 30"/>
                      <a:gd name="T1" fmla="*/ 29 h 30"/>
                      <a:gd name="T2" fmla="*/ 19 w 30"/>
                      <a:gd name="T3" fmla="*/ 28 h 30"/>
                      <a:gd name="T4" fmla="*/ 19 w 30"/>
                      <a:gd name="T5" fmla="*/ 27 h 30"/>
                      <a:gd name="T6" fmla="*/ 20 w 30"/>
                      <a:gd name="T7" fmla="*/ 25 h 30"/>
                      <a:gd name="T8" fmla="*/ 19 w 30"/>
                      <a:gd name="T9" fmla="*/ 23 h 30"/>
                      <a:gd name="T10" fmla="*/ 19 w 30"/>
                      <a:gd name="T11" fmla="*/ 21 h 30"/>
                      <a:gd name="T12" fmla="*/ 19 w 30"/>
                      <a:gd name="T13" fmla="*/ 19 h 30"/>
                      <a:gd name="T14" fmla="*/ 19 w 30"/>
                      <a:gd name="T15" fmla="*/ 16 h 30"/>
                      <a:gd name="T16" fmla="*/ 20 w 30"/>
                      <a:gd name="T17" fmla="*/ 15 h 30"/>
                      <a:gd name="T18" fmla="*/ 22 w 30"/>
                      <a:gd name="T19" fmla="*/ 13 h 30"/>
                      <a:gd name="T20" fmla="*/ 18 w 30"/>
                      <a:gd name="T21" fmla="*/ 13 h 30"/>
                      <a:gd name="T22" fmla="*/ 16 w 30"/>
                      <a:gd name="T23" fmla="*/ 14 h 30"/>
                      <a:gd name="T24" fmla="*/ 12 w 30"/>
                      <a:gd name="T25" fmla="*/ 14 h 30"/>
                      <a:gd name="T26" fmla="*/ 10 w 30"/>
                      <a:gd name="T27" fmla="*/ 14 h 30"/>
                      <a:gd name="T28" fmla="*/ 8 w 30"/>
                      <a:gd name="T29" fmla="*/ 14 h 30"/>
                      <a:gd name="T30" fmla="*/ 6 w 30"/>
                      <a:gd name="T31" fmla="*/ 15 h 30"/>
                      <a:gd name="T32" fmla="*/ 6 w 30"/>
                      <a:gd name="T33" fmla="*/ 15 h 30"/>
                      <a:gd name="T34" fmla="*/ 8 w 30"/>
                      <a:gd name="T35" fmla="*/ 16 h 30"/>
                      <a:gd name="T36" fmla="*/ 9 w 30"/>
                      <a:gd name="T37" fmla="*/ 17 h 30"/>
                      <a:gd name="T38" fmla="*/ 10 w 30"/>
                      <a:gd name="T39" fmla="*/ 18 h 30"/>
                      <a:gd name="T40" fmla="*/ 10 w 30"/>
                      <a:gd name="T41" fmla="*/ 19 h 30"/>
                      <a:gd name="T42" fmla="*/ 9 w 30"/>
                      <a:gd name="T43" fmla="*/ 26 h 30"/>
                      <a:gd name="T44" fmla="*/ 8 w 30"/>
                      <a:gd name="T45" fmla="*/ 27 h 30"/>
                      <a:gd name="T46" fmla="*/ 6 w 30"/>
                      <a:gd name="T47" fmla="*/ 27 h 30"/>
                      <a:gd name="T48" fmla="*/ 5 w 30"/>
                      <a:gd name="T49" fmla="*/ 28 h 30"/>
                      <a:gd name="T50" fmla="*/ 0 w 30"/>
                      <a:gd name="T51" fmla="*/ 30 h 30"/>
                      <a:gd name="T52" fmla="*/ 3 w 30"/>
                      <a:gd name="T53" fmla="*/ 30 h 30"/>
                      <a:gd name="T54" fmla="*/ 6 w 30"/>
                      <a:gd name="T55" fmla="*/ 30 h 30"/>
                      <a:gd name="T56" fmla="*/ 15 w 30"/>
                      <a:gd name="T57" fmla="*/ 30 h 30"/>
                      <a:gd name="T58" fmla="*/ 19 w 30"/>
                      <a:gd name="T59" fmla="*/ 29 h 30"/>
                      <a:gd name="T60" fmla="*/ 19 w 30"/>
                      <a:gd name="T61" fmla="*/ 29 h 30"/>
                      <a:gd name="T62" fmla="*/ 26 w 30"/>
                      <a:gd name="T63" fmla="*/ 4 h 30"/>
                      <a:gd name="T64" fmla="*/ 30 w 30"/>
                      <a:gd name="T65" fmla="*/ 2 h 30"/>
                      <a:gd name="T66" fmla="*/ 30 w 30"/>
                      <a:gd name="T67" fmla="*/ 0 h 30"/>
                      <a:gd name="T68" fmla="*/ 29 w 30"/>
                      <a:gd name="T69" fmla="*/ 0 h 30"/>
                      <a:gd name="T70" fmla="*/ 26 w 30"/>
                      <a:gd name="T71" fmla="*/ 2 h 30"/>
                      <a:gd name="T72" fmla="*/ 25 w 30"/>
                      <a:gd name="T73" fmla="*/ 4 h 30"/>
                      <a:gd name="T74" fmla="*/ 25 w 30"/>
                      <a:gd name="T75" fmla="*/ 4 h 30"/>
                      <a:gd name="T76" fmla="*/ 26 w 30"/>
                      <a:gd name="T77"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 h="30">
                        <a:moveTo>
                          <a:pt x="19" y="29"/>
                        </a:moveTo>
                        <a:lnTo>
                          <a:pt x="19" y="28"/>
                        </a:lnTo>
                        <a:lnTo>
                          <a:pt x="19" y="27"/>
                        </a:lnTo>
                        <a:lnTo>
                          <a:pt x="20" y="25"/>
                        </a:lnTo>
                        <a:lnTo>
                          <a:pt x="19" y="23"/>
                        </a:lnTo>
                        <a:lnTo>
                          <a:pt x="19" y="21"/>
                        </a:lnTo>
                        <a:lnTo>
                          <a:pt x="19" y="19"/>
                        </a:lnTo>
                        <a:lnTo>
                          <a:pt x="19" y="16"/>
                        </a:lnTo>
                        <a:lnTo>
                          <a:pt x="20" y="15"/>
                        </a:lnTo>
                        <a:lnTo>
                          <a:pt x="22" y="13"/>
                        </a:lnTo>
                        <a:lnTo>
                          <a:pt x="18" y="13"/>
                        </a:lnTo>
                        <a:lnTo>
                          <a:pt x="16" y="14"/>
                        </a:lnTo>
                        <a:lnTo>
                          <a:pt x="12" y="14"/>
                        </a:lnTo>
                        <a:lnTo>
                          <a:pt x="10" y="14"/>
                        </a:lnTo>
                        <a:lnTo>
                          <a:pt x="8" y="14"/>
                        </a:lnTo>
                        <a:lnTo>
                          <a:pt x="6" y="15"/>
                        </a:lnTo>
                        <a:lnTo>
                          <a:pt x="6" y="15"/>
                        </a:lnTo>
                        <a:lnTo>
                          <a:pt x="8" y="16"/>
                        </a:lnTo>
                        <a:lnTo>
                          <a:pt x="9" y="17"/>
                        </a:lnTo>
                        <a:lnTo>
                          <a:pt x="10" y="18"/>
                        </a:lnTo>
                        <a:lnTo>
                          <a:pt x="10" y="19"/>
                        </a:lnTo>
                        <a:lnTo>
                          <a:pt x="9" y="26"/>
                        </a:lnTo>
                        <a:lnTo>
                          <a:pt x="8" y="27"/>
                        </a:lnTo>
                        <a:lnTo>
                          <a:pt x="6" y="27"/>
                        </a:lnTo>
                        <a:lnTo>
                          <a:pt x="5" y="28"/>
                        </a:lnTo>
                        <a:lnTo>
                          <a:pt x="0" y="30"/>
                        </a:lnTo>
                        <a:lnTo>
                          <a:pt x="3" y="30"/>
                        </a:lnTo>
                        <a:lnTo>
                          <a:pt x="6" y="30"/>
                        </a:lnTo>
                        <a:lnTo>
                          <a:pt x="15" y="30"/>
                        </a:lnTo>
                        <a:lnTo>
                          <a:pt x="19" y="29"/>
                        </a:lnTo>
                        <a:lnTo>
                          <a:pt x="19" y="29"/>
                        </a:lnTo>
                        <a:close/>
                        <a:moveTo>
                          <a:pt x="26" y="4"/>
                        </a:moveTo>
                        <a:lnTo>
                          <a:pt x="30" y="2"/>
                        </a:lnTo>
                        <a:lnTo>
                          <a:pt x="30" y="0"/>
                        </a:lnTo>
                        <a:lnTo>
                          <a:pt x="29" y="0"/>
                        </a:lnTo>
                        <a:lnTo>
                          <a:pt x="26" y="2"/>
                        </a:lnTo>
                        <a:lnTo>
                          <a:pt x="25" y="4"/>
                        </a:lnTo>
                        <a:lnTo>
                          <a:pt x="25" y="4"/>
                        </a:lnTo>
                        <a:lnTo>
                          <a:pt x="26" y="4"/>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71" name="Saint Vincent and the Grenadines">
                    <a:extLst>
                      <a:ext uri="{FF2B5EF4-FFF2-40B4-BE49-F238E27FC236}">
                        <a16:creationId xmlns:a16="http://schemas.microsoft.com/office/drawing/2014/main" id="{A51C61AA-D7A7-4CDF-90DA-FE2B7070CADA}"/>
                      </a:ext>
                    </a:extLst>
                  </p:cNvPr>
                  <p:cNvSpPr>
                    <a:spLocks noEditPoints="1"/>
                  </p:cNvSpPr>
                  <p:nvPr/>
                </p:nvSpPr>
                <p:spPr bwMode="auto">
                  <a:xfrm>
                    <a:off x="2966959" y="4169130"/>
                    <a:ext cx="8432" cy="22484"/>
                  </a:xfrm>
                  <a:custGeom>
                    <a:avLst/>
                    <a:gdLst>
                      <a:gd name="T0" fmla="*/ 0 w 6"/>
                      <a:gd name="T1" fmla="*/ 16 h 16"/>
                      <a:gd name="T2" fmla="*/ 0 w 6"/>
                      <a:gd name="T3" fmla="*/ 16 h 16"/>
                      <a:gd name="T4" fmla="*/ 0 w 6"/>
                      <a:gd name="T5" fmla="*/ 15 h 16"/>
                      <a:gd name="T6" fmla="*/ 0 w 6"/>
                      <a:gd name="T7" fmla="*/ 15 h 16"/>
                      <a:gd name="T8" fmla="*/ 0 w 6"/>
                      <a:gd name="T9" fmla="*/ 15 h 16"/>
                      <a:gd name="T10" fmla="*/ 0 w 6"/>
                      <a:gd name="T11" fmla="*/ 15 h 16"/>
                      <a:gd name="T12" fmla="*/ 0 w 6"/>
                      <a:gd name="T13" fmla="*/ 14 h 16"/>
                      <a:gd name="T14" fmla="*/ 0 w 6"/>
                      <a:gd name="T15" fmla="*/ 14 h 16"/>
                      <a:gd name="T16" fmla="*/ 0 w 6"/>
                      <a:gd name="T17" fmla="*/ 15 h 16"/>
                      <a:gd name="T18" fmla="*/ 0 w 6"/>
                      <a:gd name="T19" fmla="*/ 15 h 16"/>
                      <a:gd name="T20" fmla="*/ 0 w 6"/>
                      <a:gd name="T21" fmla="*/ 15 h 16"/>
                      <a:gd name="T22" fmla="*/ 0 w 6"/>
                      <a:gd name="T23" fmla="*/ 15 h 16"/>
                      <a:gd name="T24" fmla="*/ 0 w 6"/>
                      <a:gd name="T25" fmla="*/ 16 h 16"/>
                      <a:gd name="T26" fmla="*/ 0 w 6"/>
                      <a:gd name="T27" fmla="*/ 16 h 16"/>
                      <a:gd name="T28" fmla="*/ 0 w 6"/>
                      <a:gd name="T29" fmla="*/ 16 h 16"/>
                      <a:gd name="T30" fmla="*/ 0 w 6"/>
                      <a:gd name="T31" fmla="*/ 16 h 16"/>
                      <a:gd name="T32" fmla="*/ 3 w 6"/>
                      <a:gd name="T33" fmla="*/ 8 h 16"/>
                      <a:gd name="T34" fmla="*/ 3 w 6"/>
                      <a:gd name="T35" fmla="*/ 7 h 16"/>
                      <a:gd name="T36" fmla="*/ 4 w 6"/>
                      <a:gd name="T37" fmla="*/ 7 h 16"/>
                      <a:gd name="T38" fmla="*/ 4 w 6"/>
                      <a:gd name="T39" fmla="*/ 7 h 16"/>
                      <a:gd name="T40" fmla="*/ 4 w 6"/>
                      <a:gd name="T41" fmla="*/ 7 h 16"/>
                      <a:gd name="T42" fmla="*/ 3 w 6"/>
                      <a:gd name="T43" fmla="*/ 6 h 16"/>
                      <a:gd name="T44" fmla="*/ 3 w 6"/>
                      <a:gd name="T45" fmla="*/ 6 h 16"/>
                      <a:gd name="T46" fmla="*/ 3 w 6"/>
                      <a:gd name="T47" fmla="*/ 7 h 16"/>
                      <a:gd name="T48" fmla="*/ 2 w 6"/>
                      <a:gd name="T49" fmla="*/ 7 h 16"/>
                      <a:gd name="T50" fmla="*/ 2 w 6"/>
                      <a:gd name="T51" fmla="*/ 7 h 16"/>
                      <a:gd name="T52" fmla="*/ 2 w 6"/>
                      <a:gd name="T53" fmla="*/ 8 h 16"/>
                      <a:gd name="T54" fmla="*/ 2 w 6"/>
                      <a:gd name="T55" fmla="*/ 8 h 16"/>
                      <a:gd name="T56" fmla="*/ 2 w 6"/>
                      <a:gd name="T57" fmla="*/ 8 h 16"/>
                      <a:gd name="T58" fmla="*/ 2 w 6"/>
                      <a:gd name="T59" fmla="*/ 8 h 16"/>
                      <a:gd name="T60" fmla="*/ 2 w 6"/>
                      <a:gd name="T61" fmla="*/ 8 h 16"/>
                      <a:gd name="T62" fmla="*/ 2 w 6"/>
                      <a:gd name="T63" fmla="*/ 8 h 16"/>
                      <a:gd name="T64" fmla="*/ 2 w 6"/>
                      <a:gd name="T65" fmla="*/ 8 h 16"/>
                      <a:gd name="T66" fmla="*/ 2 w 6"/>
                      <a:gd name="T67" fmla="*/ 8 h 16"/>
                      <a:gd name="T68" fmla="*/ 2 w 6"/>
                      <a:gd name="T69" fmla="*/ 8 h 16"/>
                      <a:gd name="T70" fmla="*/ 2 w 6"/>
                      <a:gd name="T71" fmla="*/ 8 h 16"/>
                      <a:gd name="T72" fmla="*/ 2 w 6"/>
                      <a:gd name="T73" fmla="*/ 8 h 16"/>
                      <a:gd name="T74" fmla="*/ 2 w 6"/>
                      <a:gd name="T75" fmla="*/ 8 h 16"/>
                      <a:gd name="T76" fmla="*/ 3 w 6"/>
                      <a:gd name="T77" fmla="*/ 8 h 16"/>
                      <a:gd name="T78" fmla="*/ 3 w 6"/>
                      <a:gd name="T79" fmla="*/ 8 h 16"/>
                      <a:gd name="T80" fmla="*/ 4 w 6"/>
                      <a:gd name="T81" fmla="*/ 5 h 16"/>
                      <a:gd name="T82" fmla="*/ 5 w 6"/>
                      <a:gd name="T83" fmla="*/ 4 h 16"/>
                      <a:gd name="T84" fmla="*/ 6 w 6"/>
                      <a:gd name="T85" fmla="*/ 1 h 16"/>
                      <a:gd name="T86" fmla="*/ 5 w 6"/>
                      <a:gd name="T87" fmla="*/ 0 h 16"/>
                      <a:gd name="T88" fmla="*/ 4 w 6"/>
                      <a:gd name="T89" fmla="*/ 0 h 16"/>
                      <a:gd name="T90" fmla="*/ 3 w 6"/>
                      <a:gd name="T91" fmla="*/ 0 h 16"/>
                      <a:gd name="T92" fmla="*/ 2 w 6"/>
                      <a:gd name="T93" fmla="*/ 1 h 16"/>
                      <a:gd name="T94" fmla="*/ 2 w 6"/>
                      <a:gd name="T95" fmla="*/ 3 h 16"/>
                      <a:gd name="T96" fmla="*/ 4 w 6"/>
                      <a:gd name="T97" fmla="*/ 5 h 16"/>
                      <a:gd name="T98" fmla="*/ 4 w 6"/>
                      <a:gd name="T99" fmla="*/ 5 h 16"/>
                      <a:gd name="T100" fmla="*/ 4 w 6"/>
                      <a:gd name="T10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 h="16">
                        <a:moveTo>
                          <a:pt x="0" y="16"/>
                        </a:moveTo>
                        <a:lnTo>
                          <a:pt x="0" y="16"/>
                        </a:lnTo>
                        <a:lnTo>
                          <a:pt x="0" y="15"/>
                        </a:lnTo>
                        <a:lnTo>
                          <a:pt x="0" y="15"/>
                        </a:lnTo>
                        <a:lnTo>
                          <a:pt x="0" y="15"/>
                        </a:lnTo>
                        <a:lnTo>
                          <a:pt x="0" y="15"/>
                        </a:lnTo>
                        <a:lnTo>
                          <a:pt x="0" y="14"/>
                        </a:lnTo>
                        <a:lnTo>
                          <a:pt x="0" y="14"/>
                        </a:lnTo>
                        <a:lnTo>
                          <a:pt x="0" y="15"/>
                        </a:lnTo>
                        <a:lnTo>
                          <a:pt x="0" y="15"/>
                        </a:lnTo>
                        <a:lnTo>
                          <a:pt x="0" y="15"/>
                        </a:lnTo>
                        <a:lnTo>
                          <a:pt x="0" y="15"/>
                        </a:lnTo>
                        <a:lnTo>
                          <a:pt x="0" y="16"/>
                        </a:lnTo>
                        <a:lnTo>
                          <a:pt x="0" y="16"/>
                        </a:lnTo>
                        <a:lnTo>
                          <a:pt x="0" y="16"/>
                        </a:lnTo>
                        <a:lnTo>
                          <a:pt x="0" y="16"/>
                        </a:lnTo>
                        <a:close/>
                        <a:moveTo>
                          <a:pt x="3" y="8"/>
                        </a:moveTo>
                        <a:lnTo>
                          <a:pt x="3" y="7"/>
                        </a:lnTo>
                        <a:lnTo>
                          <a:pt x="4" y="7"/>
                        </a:lnTo>
                        <a:lnTo>
                          <a:pt x="4" y="7"/>
                        </a:lnTo>
                        <a:lnTo>
                          <a:pt x="4" y="7"/>
                        </a:lnTo>
                        <a:lnTo>
                          <a:pt x="3" y="6"/>
                        </a:lnTo>
                        <a:lnTo>
                          <a:pt x="3" y="6"/>
                        </a:lnTo>
                        <a:lnTo>
                          <a:pt x="3" y="7"/>
                        </a:lnTo>
                        <a:lnTo>
                          <a:pt x="2" y="7"/>
                        </a:lnTo>
                        <a:lnTo>
                          <a:pt x="2" y="7"/>
                        </a:lnTo>
                        <a:lnTo>
                          <a:pt x="2" y="8"/>
                        </a:lnTo>
                        <a:lnTo>
                          <a:pt x="2" y="8"/>
                        </a:lnTo>
                        <a:lnTo>
                          <a:pt x="2" y="8"/>
                        </a:lnTo>
                        <a:lnTo>
                          <a:pt x="2" y="8"/>
                        </a:lnTo>
                        <a:lnTo>
                          <a:pt x="2" y="8"/>
                        </a:lnTo>
                        <a:lnTo>
                          <a:pt x="2" y="8"/>
                        </a:lnTo>
                        <a:lnTo>
                          <a:pt x="2" y="8"/>
                        </a:lnTo>
                        <a:lnTo>
                          <a:pt x="2" y="8"/>
                        </a:lnTo>
                        <a:lnTo>
                          <a:pt x="2" y="8"/>
                        </a:lnTo>
                        <a:lnTo>
                          <a:pt x="2" y="8"/>
                        </a:lnTo>
                        <a:lnTo>
                          <a:pt x="2" y="8"/>
                        </a:lnTo>
                        <a:lnTo>
                          <a:pt x="2" y="8"/>
                        </a:lnTo>
                        <a:lnTo>
                          <a:pt x="3" y="8"/>
                        </a:lnTo>
                        <a:lnTo>
                          <a:pt x="3" y="8"/>
                        </a:lnTo>
                        <a:close/>
                        <a:moveTo>
                          <a:pt x="4" y="5"/>
                        </a:moveTo>
                        <a:lnTo>
                          <a:pt x="5" y="4"/>
                        </a:lnTo>
                        <a:lnTo>
                          <a:pt x="6" y="1"/>
                        </a:lnTo>
                        <a:lnTo>
                          <a:pt x="5" y="0"/>
                        </a:lnTo>
                        <a:lnTo>
                          <a:pt x="4" y="0"/>
                        </a:lnTo>
                        <a:lnTo>
                          <a:pt x="3" y="0"/>
                        </a:lnTo>
                        <a:lnTo>
                          <a:pt x="2" y="1"/>
                        </a:lnTo>
                        <a:lnTo>
                          <a:pt x="2" y="3"/>
                        </a:lnTo>
                        <a:lnTo>
                          <a:pt x="4" y="5"/>
                        </a:lnTo>
                        <a:lnTo>
                          <a:pt x="4" y="5"/>
                        </a:lnTo>
                        <a:lnTo>
                          <a:pt x="4" y="5"/>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72" name="British Virgin Islands">
                    <a:extLst>
                      <a:ext uri="{FF2B5EF4-FFF2-40B4-BE49-F238E27FC236}">
                        <a16:creationId xmlns:a16="http://schemas.microsoft.com/office/drawing/2014/main" id="{0CE74CE9-ECCF-4D09-ACC3-EC55C2FD101A}"/>
                      </a:ext>
                    </a:extLst>
                  </p:cNvPr>
                  <p:cNvSpPr>
                    <a:spLocks noEditPoints="1"/>
                  </p:cNvSpPr>
                  <p:nvPr/>
                </p:nvSpPr>
                <p:spPr bwMode="auto">
                  <a:xfrm>
                    <a:off x="2884049" y="3989257"/>
                    <a:ext cx="12647" cy="9837"/>
                  </a:xfrm>
                  <a:custGeom>
                    <a:avLst/>
                    <a:gdLst>
                      <a:gd name="T0" fmla="*/ 2 w 9"/>
                      <a:gd name="T1" fmla="*/ 7 h 7"/>
                      <a:gd name="T2" fmla="*/ 3 w 9"/>
                      <a:gd name="T3" fmla="*/ 7 h 7"/>
                      <a:gd name="T4" fmla="*/ 2 w 9"/>
                      <a:gd name="T5" fmla="*/ 6 h 7"/>
                      <a:gd name="T6" fmla="*/ 1 w 9"/>
                      <a:gd name="T7" fmla="*/ 6 h 7"/>
                      <a:gd name="T8" fmla="*/ 0 w 9"/>
                      <a:gd name="T9" fmla="*/ 7 h 7"/>
                      <a:gd name="T10" fmla="*/ 0 w 9"/>
                      <a:gd name="T11" fmla="*/ 7 h 7"/>
                      <a:gd name="T12" fmla="*/ 2 w 9"/>
                      <a:gd name="T13" fmla="*/ 7 h 7"/>
                      <a:gd name="T14" fmla="*/ 2 w 9"/>
                      <a:gd name="T15" fmla="*/ 7 h 7"/>
                      <a:gd name="T16" fmla="*/ 6 w 9"/>
                      <a:gd name="T17" fmla="*/ 6 h 7"/>
                      <a:gd name="T18" fmla="*/ 8 w 9"/>
                      <a:gd name="T19" fmla="*/ 5 h 7"/>
                      <a:gd name="T20" fmla="*/ 6 w 9"/>
                      <a:gd name="T21" fmla="*/ 6 h 7"/>
                      <a:gd name="T22" fmla="*/ 5 w 9"/>
                      <a:gd name="T23" fmla="*/ 6 h 7"/>
                      <a:gd name="T24" fmla="*/ 5 w 9"/>
                      <a:gd name="T25" fmla="*/ 6 h 7"/>
                      <a:gd name="T26" fmla="*/ 6 w 9"/>
                      <a:gd name="T27" fmla="*/ 6 h 7"/>
                      <a:gd name="T28" fmla="*/ 6 w 9"/>
                      <a:gd name="T29" fmla="*/ 6 h 7"/>
                      <a:gd name="T30" fmla="*/ 6 w 9"/>
                      <a:gd name="T31" fmla="*/ 6 h 7"/>
                      <a:gd name="T32" fmla="*/ 9 w 9"/>
                      <a:gd name="T33" fmla="*/ 0 h 7"/>
                      <a:gd name="T34" fmla="*/ 9 w 9"/>
                      <a:gd name="T35" fmla="*/ 0 h 7"/>
                      <a:gd name="T36" fmla="*/ 7 w 9"/>
                      <a:gd name="T37" fmla="*/ 0 h 7"/>
                      <a:gd name="T38" fmla="*/ 7 w 9"/>
                      <a:gd name="T39" fmla="*/ 0 h 7"/>
                      <a:gd name="T40" fmla="*/ 7 w 9"/>
                      <a:gd name="T41" fmla="*/ 0 h 7"/>
                      <a:gd name="T42" fmla="*/ 8 w 9"/>
                      <a:gd name="T43" fmla="*/ 0 h 7"/>
                      <a:gd name="T44" fmla="*/ 9 w 9"/>
                      <a:gd name="T45" fmla="*/ 0 h 7"/>
                      <a:gd name="T46" fmla="*/ 9 w 9"/>
                      <a:gd name="T47" fmla="*/ 0 h 7"/>
                      <a:gd name="T48" fmla="*/ 9 w 9"/>
                      <a:gd name="T49" fmla="*/ 0 h 7"/>
                      <a:gd name="T50" fmla="*/ 9 w 9"/>
                      <a:gd name="T5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7">
                        <a:moveTo>
                          <a:pt x="2" y="7"/>
                        </a:moveTo>
                        <a:lnTo>
                          <a:pt x="3" y="7"/>
                        </a:lnTo>
                        <a:lnTo>
                          <a:pt x="2" y="6"/>
                        </a:lnTo>
                        <a:lnTo>
                          <a:pt x="1" y="6"/>
                        </a:lnTo>
                        <a:lnTo>
                          <a:pt x="0" y="7"/>
                        </a:lnTo>
                        <a:lnTo>
                          <a:pt x="0" y="7"/>
                        </a:lnTo>
                        <a:lnTo>
                          <a:pt x="2" y="7"/>
                        </a:lnTo>
                        <a:lnTo>
                          <a:pt x="2" y="7"/>
                        </a:lnTo>
                        <a:close/>
                        <a:moveTo>
                          <a:pt x="6" y="6"/>
                        </a:moveTo>
                        <a:lnTo>
                          <a:pt x="8" y="5"/>
                        </a:lnTo>
                        <a:lnTo>
                          <a:pt x="6" y="6"/>
                        </a:lnTo>
                        <a:lnTo>
                          <a:pt x="5" y="6"/>
                        </a:lnTo>
                        <a:lnTo>
                          <a:pt x="5" y="6"/>
                        </a:lnTo>
                        <a:lnTo>
                          <a:pt x="6" y="6"/>
                        </a:lnTo>
                        <a:lnTo>
                          <a:pt x="6" y="6"/>
                        </a:lnTo>
                        <a:lnTo>
                          <a:pt x="6" y="6"/>
                        </a:lnTo>
                        <a:close/>
                        <a:moveTo>
                          <a:pt x="9" y="0"/>
                        </a:moveTo>
                        <a:lnTo>
                          <a:pt x="9" y="0"/>
                        </a:lnTo>
                        <a:lnTo>
                          <a:pt x="7" y="0"/>
                        </a:lnTo>
                        <a:lnTo>
                          <a:pt x="7" y="0"/>
                        </a:lnTo>
                        <a:lnTo>
                          <a:pt x="7" y="0"/>
                        </a:lnTo>
                        <a:lnTo>
                          <a:pt x="8" y="0"/>
                        </a:lnTo>
                        <a:lnTo>
                          <a:pt x="9" y="0"/>
                        </a:lnTo>
                        <a:lnTo>
                          <a:pt x="9" y="0"/>
                        </a:lnTo>
                        <a:lnTo>
                          <a:pt x="9" y="0"/>
                        </a:lnTo>
                        <a:lnTo>
                          <a:pt x="9" y="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73" name="Virgin Islands">
                    <a:extLst>
                      <a:ext uri="{FF2B5EF4-FFF2-40B4-BE49-F238E27FC236}">
                        <a16:creationId xmlns:a16="http://schemas.microsoft.com/office/drawing/2014/main" id="{DA5BD06C-6ABA-4584-9C23-16E637D7F594}"/>
                      </a:ext>
                    </a:extLst>
                  </p:cNvPr>
                  <p:cNvSpPr>
                    <a:spLocks noEditPoints="1"/>
                  </p:cNvSpPr>
                  <p:nvPr/>
                </p:nvSpPr>
                <p:spPr bwMode="auto">
                  <a:xfrm>
                    <a:off x="2874211" y="4000499"/>
                    <a:ext cx="11242" cy="22484"/>
                  </a:xfrm>
                  <a:custGeom>
                    <a:avLst/>
                    <a:gdLst>
                      <a:gd name="T0" fmla="*/ 5 w 8"/>
                      <a:gd name="T1" fmla="*/ 14 h 16"/>
                      <a:gd name="T2" fmla="*/ 2 w 8"/>
                      <a:gd name="T3" fmla="*/ 14 h 16"/>
                      <a:gd name="T4" fmla="*/ 1 w 8"/>
                      <a:gd name="T5" fmla="*/ 16 h 16"/>
                      <a:gd name="T6" fmla="*/ 6 w 8"/>
                      <a:gd name="T7" fmla="*/ 16 h 16"/>
                      <a:gd name="T8" fmla="*/ 8 w 8"/>
                      <a:gd name="T9" fmla="*/ 15 h 16"/>
                      <a:gd name="T10" fmla="*/ 6 w 8"/>
                      <a:gd name="T11" fmla="*/ 15 h 16"/>
                      <a:gd name="T12" fmla="*/ 5 w 8"/>
                      <a:gd name="T13" fmla="*/ 14 h 16"/>
                      <a:gd name="T14" fmla="*/ 5 w 8"/>
                      <a:gd name="T15" fmla="*/ 14 h 16"/>
                      <a:gd name="T16" fmla="*/ 7 w 8"/>
                      <a:gd name="T17" fmla="*/ 1 h 16"/>
                      <a:gd name="T18" fmla="*/ 6 w 8"/>
                      <a:gd name="T19" fmla="*/ 0 h 16"/>
                      <a:gd name="T20" fmla="*/ 5 w 8"/>
                      <a:gd name="T21" fmla="*/ 1 h 16"/>
                      <a:gd name="T22" fmla="*/ 5 w 8"/>
                      <a:gd name="T23" fmla="*/ 1 h 16"/>
                      <a:gd name="T24" fmla="*/ 7 w 8"/>
                      <a:gd name="T25" fmla="*/ 1 h 16"/>
                      <a:gd name="T26" fmla="*/ 7 w 8"/>
                      <a:gd name="T27" fmla="*/ 1 h 16"/>
                      <a:gd name="T28" fmla="*/ 4 w 8"/>
                      <a:gd name="T29" fmla="*/ 1 h 16"/>
                      <a:gd name="T30" fmla="*/ 3 w 8"/>
                      <a:gd name="T31" fmla="*/ 0 h 16"/>
                      <a:gd name="T32" fmla="*/ 2 w 8"/>
                      <a:gd name="T33" fmla="*/ 0 h 16"/>
                      <a:gd name="T34" fmla="*/ 0 w 8"/>
                      <a:gd name="T35" fmla="*/ 0 h 16"/>
                      <a:gd name="T36" fmla="*/ 2 w 8"/>
                      <a:gd name="T37" fmla="*/ 1 h 16"/>
                      <a:gd name="T38" fmla="*/ 4 w 8"/>
                      <a:gd name="T39" fmla="*/ 1 h 16"/>
                      <a:gd name="T40" fmla="*/ 4 w 8"/>
                      <a:gd name="T4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6">
                        <a:moveTo>
                          <a:pt x="5" y="14"/>
                        </a:moveTo>
                        <a:lnTo>
                          <a:pt x="2" y="14"/>
                        </a:lnTo>
                        <a:lnTo>
                          <a:pt x="1" y="16"/>
                        </a:lnTo>
                        <a:lnTo>
                          <a:pt x="6" y="16"/>
                        </a:lnTo>
                        <a:lnTo>
                          <a:pt x="8" y="15"/>
                        </a:lnTo>
                        <a:lnTo>
                          <a:pt x="6" y="15"/>
                        </a:lnTo>
                        <a:lnTo>
                          <a:pt x="5" y="14"/>
                        </a:lnTo>
                        <a:lnTo>
                          <a:pt x="5" y="14"/>
                        </a:lnTo>
                        <a:close/>
                        <a:moveTo>
                          <a:pt x="7" y="1"/>
                        </a:moveTo>
                        <a:lnTo>
                          <a:pt x="6" y="0"/>
                        </a:lnTo>
                        <a:lnTo>
                          <a:pt x="5" y="1"/>
                        </a:lnTo>
                        <a:lnTo>
                          <a:pt x="5" y="1"/>
                        </a:lnTo>
                        <a:lnTo>
                          <a:pt x="7" y="1"/>
                        </a:lnTo>
                        <a:lnTo>
                          <a:pt x="7" y="1"/>
                        </a:lnTo>
                        <a:close/>
                        <a:moveTo>
                          <a:pt x="4" y="1"/>
                        </a:moveTo>
                        <a:lnTo>
                          <a:pt x="3" y="0"/>
                        </a:lnTo>
                        <a:lnTo>
                          <a:pt x="2" y="0"/>
                        </a:lnTo>
                        <a:lnTo>
                          <a:pt x="0" y="0"/>
                        </a:lnTo>
                        <a:lnTo>
                          <a:pt x="2" y="1"/>
                        </a:lnTo>
                        <a:lnTo>
                          <a:pt x="4" y="1"/>
                        </a:lnTo>
                        <a:lnTo>
                          <a:pt x="4" y="1"/>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74" name="Curacao">
                    <a:extLst>
                      <a:ext uri="{FF2B5EF4-FFF2-40B4-BE49-F238E27FC236}">
                        <a16:creationId xmlns:a16="http://schemas.microsoft.com/office/drawing/2014/main" id="{62096265-EC1A-4B57-8D45-E8E5999C4BAB}"/>
                      </a:ext>
                    </a:extLst>
                  </p:cNvPr>
                  <p:cNvSpPr>
                    <a:spLocks/>
                  </p:cNvSpPr>
                  <p:nvPr/>
                </p:nvSpPr>
                <p:spPr bwMode="auto">
                  <a:xfrm>
                    <a:off x="2760386" y="4204262"/>
                    <a:ext cx="4215" cy="8432"/>
                  </a:xfrm>
                  <a:custGeom>
                    <a:avLst/>
                    <a:gdLst>
                      <a:gd name="T0" fmla="*/ 3 w 3"/>
                      <a:gd name="T1" fmla="*/ 4 h 6"/>
                      <a:gd name="T2" fmla="*/ 3 w 3"/>
                      <a:gd name="T3" fmla="*/ 1 h 6"/>
                      <a:gd name="T4" fmla="*/ 0 w 3"/>
                      <a:gd name="T5" fmla="*/ 0 h 6"/>
                      <a:gd name="T6" fmla="*/ 0 w 3"/>
                      <a:gd name="T7" fmla="*/ 1 h 6"/>
                      <a:gd name="T8" fmla="*/ 0 w 3"/>
                      <a:gd name="T9" fmla="*/ 2 h 6"/>
                      <a:gd name="T10" fmla="*/ 2 w 3"/>
                      <a:gd name="T11" fmla="*/ 2 h 6"/>
                      <a:gd name="T12" fmla="*/ 2 w 3"/>
                      <a:gd name="T13" fmla="*/ 3 h 6"/>
                      <a:gd name="T14" fmla="*/ 2 w 3"/>
                      <a:gd name="T15" fmla="*/ 5 h 6"/>
                      <a:gd name="T16" fmla="*/ 2 w 3"/>
                      <a:gd name="T17" fmla="*/ 6 h 6"/>
                      <a:gd name="T18" fmla="*/ 3 w 3"/>
                      <a:gd name="T19" fmla="*/ 4 h 6"/>
                      <a:gd name="T20" fmla="*/ 3 w 3"/>
                      <a:gd name="T2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6">
                        <a:moveTo>
                          <a:pt x="3" y="4"/>
                        </a:moveTo>
                        <a:lnTo>
                          <a:pt x="3" y="1"/>
                        </a:lnTo>
                        <a:lnTo>
                          <a:pt x="0" y="0"/>
                        </a:lnTo>
                        <a:lnTo>
                          <a:pt x="0" y="1"/>
                        </a:lnTo>
                        <a:lnTo>
                          <a:pt x="0" y="2"/>
                        </a:lnTo>
                        <a:lnTo>
                          <a:pt x="2" y="2"/>
                        </a:lnTo>
                        <a:lnTo>
                          <a:pt x="2" y="3"/>
                        </a:lnTo>
                        <a:lnTo>
                          <a:pt x="2" y="5"/>
                        </a:lnTo>
                        <a:lnTo>
                          <a:pt x="2" y="6"/>
                        </a:lnTo>
                        <a:lnTo>
                          <a:pt x="3" y="4"/>
                        </a:lnTo>
                        <a:lnTo>
                          <a:pt x="3" y="4"/>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1377" name="Group 1376">
              <a:extLst>
                <a:ext uri="{FF2B5EF4-FFF2-40B4-BE49-F238E27FC236}">
                  <a16:creationId xmlns:a16="http://schemas.microsoft.com/office/drawing/2014/main" id="{8065A011-D80B-416C-8F30-A00784E6897A}"/>
                </a:ext>
              </a:extLst>
            </p:cNvPr>
            <p:cNvGrpSpPr/>
            <p:nvPr/>
          </p:nvGrpSpPr>
          <p:grpSpPr>
            <a:xfrm>
              <a:off x="7159073" y="1633638"/>
              <a:ext cx="2542292" cy="3077151"/>
              <a:chOff x="3375890" y="2010646"/>
              <a:chExt cx="3112657" cy="3767511"/>
            </a:xfrm>
            <a:grpFill/>
          </p:grpSpPr>
          <p:sp>
            <p:nvSpPr>
              <p:cNvPr id="1378" name="Freeform 213">
                <a:extLst>
                  <a:ext uri="{FF2B5EF4-FFF2-40B4-BE49-F238E27FC236}">
                    <a16:creationId xmlns:a16="http://schemas.microsoft.com/office/drawing/2014/main" id="{07AF07DE-7926-4209-A7D4-E11392D45C04}"/>
                  </a:ext>
                </a:extLst>
              </p:cNvPr>
              <p:cNvSpPr>
                <a:spLocks/>
              </p:cNvSpPr>
              <p:nvPr/>
            </p:nvSpPr>
            <p:spPr bwMode="auto">
              <a:xfrm>
                <a:off x="6082428" y="5037583"/>
                <a:ext cx="5621" cy="9837"/>
              </a:xfrm>
              <a:custGeom>
                <a:avLst/>
                <a:gdLst>
                  <a:gd name="T0" fmla="*/ 3 w 4"/>
                  <a:gd name="T1" fmla="*/ 7 h 7"/>
                  <a:gd name="T2" fmla="*/ 3 w 4"/>
                  <a:gd name="T3" fmla="*/ 6 h 7"/>
                  <a:gd name="T4" fmla="*/ 4 w 4"/>
                  <a:gd name="T5" fmla="*/ 5 h 7"/>
                  <a:gd name="T6" fmla="*/ 4 w 4"/>
                  <a:gd name="T7" fmla="*/ 4 h 7"/>
                  <a:gd name="T8" fmla="*/ 4 w 4"/>
                  <a:gd name="T9" fmla="*/ 2 h 7"/>
                  <a:gd name="T10" fmla="*/ 3 w 4"/>
                  <a:gd name="T11" fmla="*/ 1 h 7"/>
                  <a:gd name="T12" fmla="*/ 2 w 4"/>
                  <a:gd name="T13" fmla="*/ 1 h 7"/>
                  <a:gd name="T14" fmla="*/ 1 w 4"/>
                  <a:gd name="T15" fmla="*/ 0 h 7"/>
                  <a:gd name="T16" fmla="*/ 0 w 4"/>
                  <a:gd name="T17" fmla="*/ 1 h 7"/>
                  <a:gd name="T18" fmla="*/ 1 w 4"/>
                  <a:gd name="T19" fmla="*/ 3 h 7"/>
                  <a:gd name="T20" fmla="*/ 1 w 4"/>
                  <a:gd name="T21" fmla="*/ 4 h 7"/>
                  <a:gd name="T22" fmla="*/ 0 w 4"/>
                  <a:gd name="T23" fmla="*/ 6 h 7"/>
                  <a:gd name="T24" fmla="*/ 1 w 4"/>
                  <a:gd name="T25" fmla="*/ 6 h 7"/>
                  <a:gd name="T26" fmla="*/ 2 w 4"/>
                  <a:gd name="T27" fmla="*/ 7 h 7"/>
                  <a:gd name="T28" fmla="*/ 3 w 4"/>
                  <a:gd name="T29" fmla="*/ 7 h 7"/>
                  <a:gd name="T30" fmla="*/ 3 w 4"/>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7">
                    <a:moveTo>
                      <a:pt x="3" y="7"/>
                    </a:moveTo>
                    <a:lnTo>
                      <a:pt x="3" y="6"/>
                    </a:lnTo>
                    <a:lnTo>
                      <a:pt x="4" y="5"/>
                    </a:lnTo>
                    <a:lnTo>
                      <a:pt x="4" y="4"/>
                    </a:lnTo>
                    <a:lnTo>
                      <a:pt x="4" y="2"/>
                    </a:lnTo>
                    <a:lnTo>
                      <a:pt x="3" y="1"/>
                    </a:lnTo>
                    <a:lnTo>
                      <a:pt x="2" y="1"/>
                    </a:lnTo>
                    <a:lnTo>
                      <a:pt x="1" y="0"/>
                    </a:lnTo>
                    <a:lnTo>
                      <a:pt x="0" y="1"/>
                    </a:lnTo>
                    <a:lnTo>
                      <a:pt x="1" y="3"/>
                    </a:lnTo>
                    <a:lnTo>
                      <a:pt x="1" y="4"/>
                    </a:lnTo>
                    <a:lnTo>
                      <a:pt x="0" y="6"/>
                    </a:lnTo>
                    <a:lnTo>
                      <a:pt x="1" y="6"/>
                    </a:lnTo>
                    <a:lnTo>
                      <a:pt x="2" y="7"/>
                    </a:lnTo>
                    <a:lnTo>
                      <a:pt x="3" y="7"/>
                    </a:lnTo>
                    <a:lnTo>
                      <a:pt x="3" y="7"/>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79" name="Freeform 213">
                <a:extLst>
                  <a:ext uri="{FF2B5EF4-FFF2-40B4-BE49-F238E27FC236}">
                    <a16:creationId xmlns:a16="http://schemas.microsoft.com/office/drawing/2014/main" id="{001CD0B3-C8F8-4F77-8973-3382201FE417}"/>
                  </a:ext>
                </a:extLst>
              </p:cNvPr>
              <p:cNvSpPr>
                <a:spLocks noEditPoints="1"/>
              </p:cNvSpPr>
              <p:nvPr/>
            </p:nvSpPr>
            <p:spPr bwMode="auto">
              <a:xfrm>
                <a:off x="4643438" y="2914231"/>
                <a:ext cx="376610" cy="316185"/>
              </a:xfrm>
              <a:custGeom>
                <a:avLst/>
                <a:gdLst>
                  <a:gd name="T0" fmla="*/ 268 w 268"/>
                  <a:gd name="T1" fmla="*/ 208 h 225"/>
                  <a:gd name="T2" fmla="*/ 264 w 268"/>
                  <a:gd name="T3" fmla="*/ 188 h 225"/>
                  <a:gd name="T4" fmla="*/ 253 w 268"/>
                  <a:gd name="T5" fmla="*/ 197 h 225"/>
                  <a:gd name="T6" fmla="*/ 249 w 268"/>
                  <a:gd name="T7" fmla="*/ 206 h 225"/>
                  <a:gd name="T8" fmla="*/ 253 w 268"/>
                  <a:gd name="T9" fmla="*/ 222 h 225"/>
                  <a:gd name="T10" fmla="*/ 263 w 268"/>
                  <a:gd name="T11" fmla="*/ 225 h 225"/>
                  <a:gd name="T12" fmla="*/ 268 w 268"/>
                  <a:gd name="T13" fmla="*/ 208 h 225"/>
                  <a:gd name="T14" fmla="*/ 151 w 268"/>
                  <a:gd name="T15" fmla="*/ 18 h 225"/>
                  <a:gd name="T16" fmla="*/ 141 w 268"/>
                  <a:gd name="T17" fmla="*/ 9 h 225"/>
                  <a:gd name="T18" fmla="*/ 133 w 268"/>
                  <a:gd name="T19" fmla="*/ 9 h 225"/>
                  <a:gd name="T20" fmla="*/ 131 w 268"/>
                  <a:gd name="T21" fmla="*/ 0 h 225"/>
                  <a:gd name="T22" fmla="*/ 114 w 268"/>
                  <a:gd name="T23" fmla="*/ 5 h 225"/>
                  <a:gd name="T24" fmla="*/ 110 w 268"/>
                  <a:gd name="T25" fmla="*/ 24 h 225"/>
                  <a:gd name="T26" fmla="*/ 68 w 268"/>
                  <a:gd name="T27" fmla="*/ 41 h 225"/>
                  <a:gd name="T28" fmla="*/ 50 w 268"/>
                  <a:gd name="T29" fmla="*/ 32 h 225"/>
                  <a:gd name="T30" fmla="*/ 56 w 268"/>
                  <a:gd name="T31" fmla="*/ 58 h 225"/>
                  <a:gd name="T32" fmla="*/ 25 w 268"/>
                  <a:gd name="T33" fmla="*/ 52 h 225"/>
                  <a:gd name="T34" fmla="*/ 0 w 268"/>
                  <a:gd name="T35" fmla="*/ 57 h 225"/>
                  <a:gd name="T36" fmla="*/ 2 w 268"/>
                  <a:gd name="T37" fmla="*/ 74 h 225"/>
                  <a:gd name="T38" fmla="*/ 30 w 268"/>
                  <a:gd name="T39" fmla="*/ 83 h 225"/>
                  <a:gd name="T40" fmla="*/ 43 w 268"/>
                  <a:gd name="T41" fmla="*/ 95 h 225"/>
                  <a:gd name="T42" fmla="*/ 63 w 268"/>
                  <a:gd name="T43" fmla="*/ 119 h 225"/>
                  <a:gd name="T44" fmla="*/ 59 w 268"/>
                  <a:gd name="T45" fmla="*/ 165 h 225"/>
                  <a:gd name="T46" fmla="*/ 49 w 268"/>
                  <a:gd name="T47" fmla="*/ 179 h 225"/>
                  <a:gd name="T48" fmla="*/ 56 w 268"/>
                  <a:gd name="T49" fmla="*/ 188 h 225"/>
                  <a:gd name="T50" fmla="*/ 92 w 268"/>
                  <a:gd name="T51" fmla="*/ 198 h 225"/>
                  <a:gd name="T52" fmla="*/ 99 w 268"/>
                  <a:gd name="T53" fmla="*/ 194 h 225"/>
                  <a:gd name="T54" fmla="*/ 120 w 268"/>
                  <a:gd name="T55" fmla="*/ 204 h 225"/>
                  <a:gd name="T56" fmla="*/ 142 w 268"/>
                  <a:gd name="T57" fmla="*/ 201 h 225"/>
                  <a:gd name="T58" fmla="*/ 144 w 268"/>
                  <a:gd name="T59" fmla="*/ 187 h 225"/>
                  <a:gd name="T60" fmla="*/ 172 w 268"/>
                  <a:gd name="T61" fmla="*/ 180 h 225"/>
                  <a:gd name="T62" fmla="*/ 210 w 268"/>
                  <a:gd name="T63" fmla="*/ 185 h 225"/>
                  <a:gd name="T64" fmla="*/ 226 w 268"/>
                  <a:gd name="T65" fmla="*/ 173 h 225"/>
                  <a:gd name="T66" fmla="*/ 228 w 268"/>
                  <a:gd name="T67" fmla="*/ 163 h 225"/>
                  <a:gd name="T68" fmla="*/ 218 w 268"/>
                  <a:gd name="T69" fmla="*/ 160 h 225"/>
                  <a:gd name="T70" fmla="*/ 212 w 268"/>
                  <a:gd name="T71" fmla="*/ 141 h 225"/>
                  <a:gd name="T72" fmla="*/ 219 w 268"/>
                  <a:gd name="T73" fmla="*/ 135 h 225"/>
                  <a:gd name="T74" fmla="*/ 212 w 268"/>
                  <a:gd name="T75" fmla="*/ 126 h 225"/>
                  <a:gd name="T76" fmla="*/ 213 w 268"/>
                  <a:gd name="T77" fmla="*/ 120 h 225"/>
                  <a:gd name="T78" fmla="*/ 207 w 268"/>
                  <a:gd name="T79" fmla="*/ 109 h 225"/>
                  <a:gd name="T80" fmla="*/ 197 w 268"/>
                  <a:gd name="T81" fmla="*/ 113 h 225"/>
                  <a:gd name="T82" fmla="*/ 197 w 268"/>
                  <a:gd name="T83" fmla="*/ 102 h 225"/>
                  <a:gd name="T84" fmla="*/ 211 w 268"/>
                  <a:gd name="T85" fmla="*/ 89 h 225"/>
                  <a:gd name="T86" fmla="*/ 210 w 268"/>
                  <a:gd name="T87" fmla="*/ 83 h 225"/>
                  <a:gd name="T88" fmla="*/ 219 w 268"/>
                  <a:gd name="T89" fmla="*/ 85 h 225"/>
                  <a:gd name="T90" fmla="*/ 224 w 268"/>
                  <a:gd name="T91" fmla="*/ 81 h 225"/>
                  <a:gd name="T92" fmla="*/ 225 w 268"/>
                  <a:gd name="T93" fmla="*/ 65 h 225"/>
                  <a:gd name="T94" fmla="*/ 234 w 268"/>
                  <a:gd name="T95" fmla="*/ 50 h 225"/>
                  <a:gd name="T96" fmla="*/ 208 w 268"/>
                  <a:gd name="T97" fmla="*/ 45 h 225"/>
                  <a:gd name="T98" fmla="*/ 198 w 268"/>
                  <a:gd name="T99" fmla="*/ 39 h 225"/>
                  <a:gd name="T100" fmla="*/ 193 w 268"/>
                  <a:gd name="T101" fmla="*/ 39 h 225"/>
                  <a:gd name="T102" fmla="*/ 189 w 268"/>
                  <a:gd name="T103" fmla="*/ 38 h 225"/>
                  <a:gd name="T104" fmla="*/ 172 w 268"/>
                  <a:gd name="T105" fmla="*/ 27 h 225"/>
                  <a:gd name="T106" fmla="*/ 163 w 268"/>
                  <a:gd name="T107" fmla="*/ 28 h 225"/>
                  <a:gd name="T108" fmla="*/ 151 w 268"/>
                  <a:gd name="T109" fmla="*/ 18 h 225"/>
                  <a:gd name="T110" fmla="*/ 151 w 268"/>
                  <a:gd name="T111" fmla="*/ 18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8" h="225">
                    <a:moveTo>
                      <a:pt x="268" y="208"/>
                    </a:moveTo>
                    <a:lnTo>
                      <a:pt x="264" y="188"/>
                    </a:lnTo>
                    <a:lnTo>
                      <a:pt x="253" y="197"/>
                    </a:lnTo>
                    <a:lnTo>
                      <a:pt x="249" y="206"/>
                    </a:lnTo>
                    <a:lnTo>
                      <a:pt x="253" y="222"/>
                    </a:lnTo>
                    <a:lnTo>
                      <a:pt x="263" y="225"/>
                    </a:lnTo>
                    <a:lnTo>
                      <a:pt x="268" y="208"/>
                    </a:lnTo>
                    <a:close/>
                    <a:moveTo>
                      <a:pt x="151" y="18"/>
                    </a:moveTo>
                    <a:lnTo>
                      <a:pt x="141" y="9"/>
                    </a:lnTo>
                    <a:lnTo>
                      <a:pt x="133" y="9"/>
                    </a:lnTo>
                    <a:lnTo>
                      <a:pt x="131" y="0"/>
                    </a:lnTo>
                    <a:lnTo>
                      <a:pt x="114" y="5"/>
                    </a:lnTo>
                    <a:lnTo>
                      <a:pt x="110" y="24"/>
                    </a:lnTo>
                    <a:lnTo>
                      <a:pt x="68" y="41"/>
                    </a:lnTo>
                    <a:lnTo>
                      <a:pt x="50" y="32"/>
                    </a:lnTo>
                    <a:lnTo>
                      <a:pt x="56" y="58"/>
                    </a:lnTo>
                    <a:lnTo>
                      <a:pt x="25" y="52"/>
                    </a:lnTo>
                    <a:lnTo>
                      <a:pt x="0" y="57"/>
                    </a:lnTo>
                    <a:lnTo>
                      <a:pt x="2" y="74"/>
                    </a:lnTo>
                    <a:lnTo>
                      <a:pt x="30" y="83"/>
                    </a:lnTo>
                    <a:lnTo>
                      <a:pt x="43" y="95"/>
                    </a:lnTo>
                    <a:lnTo>
                      <a:pt x="63" y="119"/>
                    </a:lnTo>
                    <a:lnTo>
                      <a:pt x="59" y="165"/>
                    </a:lnTo>
                    <a:lnTo>
                      <a:pt x="49" y="179"/>
                    </a:lnTo>
                    <a:lnTo>
                      <a:pt x="56" y="188"/>
                    </a:lnTo>
                    <a:lnTo>
                      <a:pt x="92" y="198"/>
                    </a:lnTo>
                    <a:lnTo>
                      <a:pt x="99" y="194"/>
                    </a:lnTo>
                    <a:lnTo>
                      <a:pt x="120" y="204"/>
                    </a:lnTo>
                    <a:lnTo>
                      <a:pt x="142" y="201"/>
                    </a:lnTo>
                    <a:lnTo>
                      <a:pt x="144" y="187"/>
                    </a:lnTo>
                    <a:lnTo>
                      <a:pt x="172" y="180"/>
                    </a:lnTo>
                    <a:lnTo>
                      <a:pt x="210" y="185"/>
                    </a:lnTo>
                    <a:lnTo>
                      <a:pt x="226" y="173"/>
                    </a:lnTo>
                    <a:lnTo>
                      <a:pt x="228" y="163"/>
                    </a:lnTo>
                    <a:lnTo>
                      <a:pt x="218" y="160"/>
                    </a:lnTo>
                    <a:lnTo>
                      <a:pt x="212" y="141"/>
                    </a:lnTo>
                    <a:lnTo>
                      <a:pt x="219" y="135"/>
                    </a:lnTo>
                    <a:lnTo>
                      <a:pt x="212" y="126"/>
                    </a:lnTo>
                    <a:lnTo>
                      <a:pt x="213" y="120"/>
                    </a:lnTo>
                    <a:lnTo>
                      <a:pt x="207" y="109"/>
                    </a:lnTo>
                    <a:lnTo>
                      <a:pt x="197" y="113"/>
                    </a:lnTo>
                    <a:lnTo>
                      <a:pt x="197" y="102"/>
                    </a:lnTo>
                    <a:lnTo>
                      <a:pt x="211" y="89"/>
                    </a:lnTo>
                    <a:lnTo>
                      <a:pt x="210" y="83"/>
                    </a:lnTo>
                    <a:lnTo>
                      <a:pt x="219" y="85"/>
                    </a:lnTo>
                    <a:lnTo>
                      <a:pt x="224" y="81"/>
                    </a:lnTo>
                    <a:lnTo>
                      <a:pt x="225" y="65"/>
                    </a:lnTo>
                    <a:lnTo>
                      <a:pt x="234" y="50"/>
                    </a:lnTo>
                    <a:lnTo>
                      <a:pt x="208" y="45"/>
                    </a:lnTo>
                    <a:lnTo>
                      <a:pt x="198" y="39"/>
                    </a:lnTo>
                    <a:lnTo>
                      <a:pt x="193" y="39"/>
                    </a:lnTo>
                    <a:lnTo>
                      <a:pt x="189" y="38"/>
                    </a:lnTo>
                    <a:lnTo>
                      <a:pt x="172" y="27"/>
                    </a:lnTo>
                    <a:lnTo>
                      <a:pt x="163" y="28"/>
                    </a:lnTo>
                    <a:lnTo>
                      <a:pt x="151" y="18"/>
                    </a:lnTo>
                    <a:lnTo>
                      <a:pt x="151" y="18"/>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80" name="Freeform 212">
                <a:extLst>
                  <a:ext uri="{FF2B5EF4-FFF2-40B4-BE49-F238E27FC236}">
                    <a16:creationId xmlns:a16="http://schemas.microsoft.com/office/drawing/2014/main" id="{7CD59DB7-49A7-403E-B22E-D2EBB4645570}"/>
                  </a:ext>
                </a:extLst>
              </p:cNvPr>
              <p:cNvSpPr>
                <a:spLocks/>
              </p:cNvSpPr>
              <p:nvPr/>
            </p:nvSpPr>
            <p:spPr bwMode="auto">
              <a:xfrm>
                <a:off x="6360670" y="5311610"/>
                <a:ext cx="16863" cy="15458"/>
              </a:xfrm>
              <a:custGeom>
                <a:avLst/>
                <a:gdLst>
                  <a:gd name="T0" fmla="*/ 11 w 12"/>
                  <a:gd name="T1" fmla="*/ 11 h 11"/>
                  <a:gd name="T2" fmla="*/ 12 w 12"/>
                  <a:gd name="T3" fmla="*/ 9 h 11"/>
                  <a:gd name="T4" fmla="*/ 12 w 12"/>
                  <a:gd name="T5" fmla="*/ 7 h 11"/>
                  <a:gd name="T6" fmla="*/ 11 w 12"/>
                  <a:gd name="T7" fmla="*/ 4 h 11"/>
                  <a:gd name="T8" fmla="*/ 9 w 12"/>
                  <a:gd name="T9" fmla="*/ 1 h 11"/>
                  <a:gd name="T10" fmla="*/ 7 w 12"/>
                  <a:gd name="T11" fmla="*/ 0 h 11"/>
                  <a:gd name="T12" fmla="*/ 4 w 12"/>
                  <a:gd name="T13" fmla="*/ 0 h 11"/>
                  <a:gd name="T14" fmla="*/ 2 w 12"/>
                  <a:gd name="T15" fmla="*/ 1 h 11"/>
                  <a:gd name="T16" fmla="*/ 1 w 12"/>
                  <a:gd name="T17" fmla="*/ 3 h 11"/>
                  <a:gd name="T18" fmla="*/ 0 w 12"/>
                  <a:gd name="T19" fmla="*/ 4 h 11"/>
                  <a:gd name="T20" fmla="*/ 2 w 12"/>
                  <a:gd name="T21" fmla="*/ 8 h 11"/>
                  <a:gd name="T22" fmla="*/ 2 w 12"/>
                  <a:gd name="T23" fmla="*/ 9 h 11"/>
                  <a:gd name="T24" fmla="*/ 6 w 12"/>
                  <a:gd name="T25" fmla="*/ 11 h 11"/>
                  <a:gd name="T26" fmla="*/ 8 w 12"/>
                  <a:gd name="T27" fmla="*/ 11 h 11"/>
                  <a:gd name="T28" fmla="*/ 11 w 12"/>
                  <a:gd name="T29" fmla="*/ 11 h 11"/>
                  <a:gd name="T30" fmla="*/ 11 w 12"/>
                  <a:gd name="T3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11">
                    <a:moveTo>
                      <a:pt x="11" y="11"/>
                    </a:moveTo>
                    <a:lnTo>
                      <a:pt x="12" y="9"/>
                    </a:lnTo>
                    <a:lnTo>
                      <a:pt x="12" y="7"/>
                    </a:lnTo>
                    <a:lnTo>
                      <a:pt x="11" y="4"/>
                    </a:lnTo>
                    <a:lnTo>
                      <a:pt x="9" y="1"/>
                    </a:lnTo>
                    <a:lnTo>
                      <a:pt x="7" y="0"/>
                    </a:lnTo>
                    <a:lnTo>
                      <a:pt x="4" y="0"/>
                    </a:lnTo>
                    <a:lnTo>
                      <a:pt x="2" y="1"/>
                    </a:lnTo>
                    <a:lnTo>
                      <a:pt x="1" y="3"/>
                    </a:lnTo>
                    <a:lnTo>
                      <a:pt x="0" y="4"/>
                    </a:lnTo>
                    <a:lnTo>
                      <a:pt x="2" y="8"/>
                    </a:lnTo>
                    <a:lnTo>
                      <a:pt x="2" y="9"/>
                    </a:lnTo>
                    <a:lnTo>
                      <a:pt x="6" y="11"/>
                    </a:lnTo>
                    <a:lnTo>
                      <a:pt x="8" y="11"/>
                    </a:lnTo>
                    <a:lnTo>
                      <a:pt x="11" y="11"/>
                    </a:lnTo>
                    <a:lnTo>
                      <a:pt x="11" y="11"/>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nvGrpSpPr>
              <p:cNvPr id="1381" name="Group 1380">
                <a:extLst>
                  <a:ext uri="{FF2B5EF4-FFF2-40B4-BE49-F238E27FC236}">
                    <a16:creationId xmlns:a16="http://schemas.microsoft.com/office/drawing/2014/main" id="{6AF186F1-157D-4016-8B66-5FCA8A4D0EAB}"/>
                  </a:ext>
                </a:extLst>
              </p:cNvPr>
              <p:cNvGrpSpPr/>
              <p:nvPr/>
            </p:nvGrpSpPr>
            <p:grpSpPr>
              <a:xfrm>
                <a:off x="3375890" y="2010646"/>
                <a:ext cx="3112657" cy="3767511"/>
                <a:chOff x="3375890" y="2010646"/>
                <a:chExt cx="3112657" cy="3767511"/>
              </a:xfrm>
              <a:grpFill/>
            </p:grpSpPr>
            <p:sp>
              <p:nvSpPr>
                <p:cNvPr id="1382" name="Angola">
                  <a:extLst>
                    <a:ext uri="{FF2B5EF4-FFF2-40B4-BE49-F238E27FC236}">
                      <a16:creationId xmlns:a16="http://schemas.microsoft.com/office/drawing/2014/main" id="{3F73B2D6-27B4-4C2F-AF73-513D7EF33C58}"/>
                    </a:ext>
                  </a:extLst>
                </p:cNvPr>
                <p:cNvSpPr>
                  <a:spLocks noEditPoints="1"/>
                </p:cNvSpPr>
                <p:nvPr/>
              </p:nvSpPr>
              <p:spPr bwMode="auto">
                <a:xfrm>
                  <a:off x="5101553" y="4763557"/>
                  <a:ext cx="366773" cy="449684"/>
                </a:xfrm>
                <a:custGeom>
                  <a:avLst/>
                  <a:gdLst>
                    <a:gd name="T0" fmla="*/ 40 w 261"/>
                    <a:gd name="T1" fmla="*/ 33 h 320"/>
                    <a:gd name="T2" fmla="*/ 26 w 261"/>
                    <a:gd name="T3" fmla="*/ 35 h 320"/>
                    <a:gd name="T4" fmla="*/ 15 w 261"/>
                    <a:gd name="T5" fmla="*/ 44 h 320"/>
                    <a:gd name="T6" fmla="*/ 30 w 261"/>
                    <a:gd name="T7" fmla="*/ 75 h 320"/>
                    <a:gd name="T8" fmla="*/ 29 w 261"/>
                    <a:gd name="T9" fmla="*/ 107 h 320"/>
                    <a:gd name="T10" fmla="*/ 33 w 261"/>
                    <a:gd name="T11" fmla="*/ 126 h 320"/>
                    <a:gd name="T12" fmla="*/ 45 w 261"/>
                    <a:gd name="T13" fmla="*/ 149 h 320"/>
                    <a:gd name="T14" fmla="*/ 43 w 261"/>
                    <a:gd name="T15" fmla="*/ 180 h 320"/>
                    <a:gd name="T16" fmla="*/ 25 w 261"/>
                    <a:gd name="T17" fmla="*/ 206 h 320"/>
                    <a:gd name="T18" fmla="*/ 12 w 261"/>
                    <a:gd name="T19" fmla="*/ 237 h 320"/>
                    <a:gd name="T20" fmla="*/ 4 w 261"/>
                    <a:gd name="T21" fmla="*/ 270 h 320"/>
                    <a:gd name="T22" fmla="*/ 2 w 261"/>
                    <a:gd name="T23" fmla="*/ 305 h 320"/>
                    <a:gd name="T24" fmla="*/ 25 w 261"/>
                    <a:gd name="T25" fmla="*/ 297 h 320"/>
                    <a:gd name="T26" fmla="*/ 50 w 261"/>
                    <a:gd name="T27" fmla="*/ 308 h 320"/>
                    <a:gd name="T28" fmla="*/ 138 w 261"/>
                    <a:gd name="T29" fmla="*/ 305 h 320"/>
                    <a:gd name="T30" fmla="*/ 201 w 261"/>
                    <a:gd name="T31" fmla="*/ 320 h 320"/>
                    <a:gd name="T32" fmla="*/ 227 w 261"/>
                    <a:gd name="T33" fmla="*/ 296 h 320"/>
                    <a:gd name="T34" fmla="*/ 216 w 261"/>
                    <a:gd name="T35" fmla="*/ 201 h 320"/>
                    <a:gd name="T36" fmla="*/ 258 w 261"/>
                    <a:gd name="T37" fmla="*/ 192 h 320"/>
                    <a:gd name="T38" fmla="*/ 258 w 261"/>
                    <a:gd name="T39" fmla="*/ 173 h 320"/>
                    <a:gd name="T40" fmla="*/ 259 w 261"/>
                    <a:gd name="T41" fmla="*/ 154 h 320"/>
                    <a:gd name="T42" fmla="*/ 236 w 261"/>
                    <a:gd name="T43" fmla="*/ 156 h 320"/>
                    <a:gd name="T44" fmla="*/ 222 w 261"/>
                    <a:gd name="T45" fmla="*/ 158 h 320"/>
                    <a:gd name="T46" fmla="*/ 216 w 261"/>
                    <a:gd name="T47" fmla="*/ 120 h 320"/>
                    <a:gd name="T48" fmla="*/ 219 w 261"/>
                    <a:gd name="T49" fmla="*/ 91 h 320"/>
                    <a:gd name="T50" fmla="*/ 214 w 261"/>
                    <a:gd name="T51" fmla="*/ 67 h 320"/>
                    <a:gd name="T52" fmla="*/ 191 w 261"/>
                    <a:gd name="T53" fmla="*/ 59 h 320"/>
                    <a:gd name="T54" fmla="*/ 179 w 261"/>
                    <a:gd name="T55" fmla="*/ 63 h 320"/>
                    <a:gd name="T56" fmla="*/ 160 w 261"/>
                    <a:gd name="T57" fmla="*/ 78 h 320"/>
                    <a:gd name="T58" fmla="*/ 146 w 261"/>
                    <a:gd name="T59" fmla="*/ 80 h 320"/>
                    <a:gd name="T60" fmla="*/ 124 w 261"/>
                    <a:gd name="T61" fmla="*/ 86 h 320"/>
                    <a:gd name="T62" fmla="*/ 112 w 261"/>
                    <a:gd name="T63" fmla="*/ 65 h 320"/>
                    <a:gd name="T64" fmla="*/ 101 w 261"/>
                    <a:gd name="T65" fmla="*/ 33 h 320"/>
                    <a:gd name="T66" fmla="*/ 20 w 261"/>
                    <a:gd name="T67" fmla="*/ 29 h 320"/>
                    <a:gd name="T68" fmla="*/ 24 w 261"/>
                    <a:gd name="T69" fmla="*/ 13 h 320"/>
                    <a:gd name="T70" fmla="*/ 24 w 261"/>
                    <a:gd name="T71" fmla="*/ 0 h 320"/>
                    <a:gd name="T72" fmla="*/ 9 w 261"/>
                    <a:gd name="T73" fmla="*/ 14 h 320"/>
                    <a:gd name="T74" fmla="*/ 20 w 261"/>
                    <a:gd name="T75" fmla="*/ 2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1" h="320">
                      <a:moveTo>
                        <a:pt x="101" y="33"/>
                      </a:moveTo>
                      <a:lnTo>
                        <a:pt x="40" y="33"/>
                      </a:lnTo>
                      <a:lnTo>
                        <a:pt x="32" y="36"/>
                      </a:lnTo>
                      <a:lnTo>
                        <a:pt x="26" y="35"/>
                      </a:lnTo>
                      <a:lnTo>
                        <a:pt x="17" y="39"/>
                      </a:lnTo>
                      <a:lnTo>
                        <a:pt x="15" y="44"/>
                      </a:lnTo>
                      <a:lnTo>
                        <a:pt x="26" y="59"/>
                      </a:lnTo>
                      <a:lnTo>
                        <a:pt x="30" y="75"/>
                      </a:lnTo>
                      <a:lnTo>
                        <a:pt x="36" y="97"/>
                      </a:lnTo>
                      <a:lnTo>
                        <a:pt x="29" y="107"/>
                      </a:lnTo>
                      <a:lnTo>
                        <a:pt x="28" y="112"/>
                      </a:lnTo>
                      <a:lnTo>
                        <a:pt x="33" y="126"/>
                      </a:lnTo>
                      <a:lnTo>
                        <a:pt x="39" y="141"/>
                      </a:lnTo>
                      <a:lnTo>
                        <a:pt x="45" y="149"/>
                      </a:lnTo>
                      <a:lnTo>
                        <a:pt x="46" y="162"/>
                      </a:lnTo>
                      <a:lnTo>
                        <a:pt x="43" y="180"/>
                      </a:lnTo>
                      <a:lnTo>
                        <a:pt x="37" y="190"/>
                      </a:lnTo>
                      <a:lnTo>
                        <a:pt x="25" y="206"/>
                      </a:lnTo>
                      <a:lnTo>
                        <a:pt x="20" y="216"/>
                      </a:lnTo>
                      <a:lnTo>
                        <a:pt x="12" y="237"/>
                      </a:lnTo>
                      <a:lnTo>
                        <a:pt x="12" y="247"/>
                      </a:lnTo>
                      <a:lnTo>
                        <a:pt x="4" y="270"/>
                      </a:lnTo>
                      <a:lnTo>
                        <a:pt x="0" y="290"/>
                      </a:lnTo>
                      <a:lnTo>
                        <a:pt x="2" y="305"/>
                      </a:lnTo>
                      <a:lnTo>
                        <a:pt x="12" y="300"/>
                      </a:lnTo>
                      <a:lnTo>
                        <a:pt x="25" y="297"/>
                      </a:lnTo>
                      <a:lnTo>
                        <a:pt x="39" y="297"/>
                      </a:lnTo>
                      <a:lnTo>
                        <a:pt x="50" y="308"/>
                      </a:lnTo>
                      <a:lnTo>
                        <a:pt x="54" y="306"/>
                      </a:lnTo>
                      <a:lnTo>
                        <a:pt x="138" y="305"/>
                      </a:lnTo>
                      <a:lnTo>
                        <a:pt x="152" y="316"/>
                      </a:lnTo>
                      <a:lnTo>
                        <a:pt x="201" y="320"/>
                      </a:lnTo>
                      <a:lnTo>
                        <a:pt x="240" y="311"/>
                      </a:lnTo>
                      <a:lnTo>
                        <a:pt x="227" y="296"/>
                      </a:lnTo>
                      <a:lnTo>
                        <a:pt x="213" y="276"/>
                      </a:lnTo>
                      <a:lnTo>
                        <a:pt x="216" y="201"/>
                      </a:lnTo>
                      <a:lnTo>
                        <a:pt x="260" y="201"/>
                      </a:lnTo>
                      <a:lnTo>
                        <a:pt x="258" y="192"/>
                      </a:lnTo>
                      <a:lnTo>
                        <a:pt x="261" y="184"/>
                      </a:lnTo>
                      <a:lnTo>
                        <a:pt x="258" y="173"/>
                      </a:lnTo>
                      <a:lnTo>
                        <a:pt x="261" y="161"/>
                      </a:lnTo>
                      <a:lnTo>
                        <a:pt x="259" y="154"/>
                      </a:lnTo>
                      <a:lnTo>
                        <a:pt x="249" y="152"/>
                      </a:lnTo>
                      <a:lnTo>
                        <a:pt x="236" y="156"/>
                      </a:lnTo>
                      <a:lnTo>
                        <a:pt x="227" y="155"/>
                      </a:lnTo>
                      <a:lnTo>
                        <a:pt x="222" y="158"/>
                      </a:lnTo>
                      <a:lnTo>
                        <a:pt x="223" y="129"/>
                      </a:lnTo>
                      <a:lnTo>
                        <a:pt x="216" y="120"/>
                      </a:lnTo>
                      <a:lnTo>
                        <a:pt x="215" y="105"/>
                      </a:lnTo>
                      <a:lnTo>
                        <a:pt x="219" y="91"/>
                      </a:lnTo>
                      <a:lnTo>
                        <a:pt x="214" y="82"/>
                      </a:lnTo>
                      <a:lnTo>
                        <a:pt x="214" y="67"/>
                      </a:lnTo>
                      <a:lnTo>
                        <a:pt x="189" y="67"/>
                      </a:lnTo>
                      <a:lnTo>
                        <a:pt x="191" y="59"/>
                      </a:lnTo>
                      <a:lnTo>
                        <a:pt x="180" y="59"/>
                      </a:lnTo>
                      <a:lnTo>
                        <a:pt x="179" y="63"/>
                      </a:lnTo>
                      <a:lnTo>
                        <a:pt x="166" y="64"/>
                      </a:lnTo>
                      <a:lnTo>
                        <a:pt x="160" y="78"/>
                      </a:lnTo>
                      <a:lnTo>
                        <a:pt x="157" y="84"/>
                      </a:lnTo>
                      <a:lnTo>
                        <a:pt x="146" y="80"/>
                      </a:lnTo>
                      <a:lnTo>
                        <a:pt x="139" y="84"/>
                      </a:lnTo>
                      <a:lnTo>
                        <a:pt x="124" y="86"/>
                      </a:lnTo>
                      <a:lnTo>
                        <a:pt x="117" y="74"/>
                      </a:lnTo>
                      <a:lnTo>
                        <a:pt x="112" y="65"/>
                      </a:lnTo>
                      <a:lnTo>
                        <a:pt x="106" y="51"/>
                      </a:lnTo>
                      <a:lnTo>
                        <a:pt x="101" y="33"/>
                      </a:lnTo>
                      <a:lnTo>
                        <a:pt x="101" y="33"/>
                      </a:lnTo>
                      <a:close/>
                      <a:moveTo>
                        <a:pt x="20" y="29"/>
                      </a:moveTo>
                      <a:lnTo>
                        <a:pt x="21" y="18"/>
                      </a:lnTo>
                      <a:lnTo>
                        <a:pt x="24" y="13"/>
                      </a:lnTo>
                      <a:lnTo>
                        <a:pt x="31" y="7"/>
                      </a:lnTo>
                      <a:lnTo>
                        <a:pt x="24" y="0"/>
                      </a:lnTo>
                      <a:lnTo>
                        <a:pt x="17" y="4"/>
                      </a:lnTo>
                      <a:lnTo>
                        <a:pt x="9" y="14"/>
                      </a:lnTo>
                      <a:lnTo>
                        <a:pt x="14" y="32"/>
                      </a:lnTo>
                      <a:lnTo>
                        <a:pt x="20" y="29"/>
                      </a:lnTo>
                      <a:lnTo>
                        <a:pt x="20" y="29"/>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83" name="Albania">
                  <a:extLst>
                    <a:ext uri="{FF2B5EF4-FFF2-40B4-BE49-F238E27FC236}">
                      <a16:creationId xmlns:a16="http://schemas.microsoft.com/office/drawing/2014/main" id="{739A8BA1-7A49-4C20-A754-16AC0F8310B1}"/>
                    </a:ext>
                  </a:extLst>
                </p:cNvPr>
                <p:cNvSpPr>
                  <a:spLocks/>
                </p:cNvSpPr>
                <p:nvPr/>
              </p:nvSpPr>
              <p:spPr bwMode="auto">
                <a:xfrm>
                  <a:off x="5281426" y="3188257"/>
                  <a:ext cx="50589" cy="99774"/>
                </a:xfrm>
                <a:custGeom>
                  <a:avLst/>
                  <a:gdLst>
                    <a:gd name="T0" fmla="*/ 8 w 36"/>
                    <a:gd name="T1" fmla="*/ 0 h 71"/>
                    <a:gd name="T2" fmla="*/ 0 w 36"/>
                    <a:gd name="T3" fmla="*/ 12 h 71"/>
                    <a:gd name="T4" fmla="*/ 2 w 36"/>
                    <a:gd name="T5" fmla="*/ 19 h 71"/>
                    <a:gd name="T6" fmla="*/ 2 w 36"/>
                    <a:gd name="T7" fmla="*/ 19 h 71"/>
                    <a:gd name="T8" fmla="*/ 6 w 36"/>
                    <a:gd name="T9" fmla="*/ 23 h 71"/>
                    <a:gd name="T10" fmla="*/ 4 w 36"/>
                    <a:gd name="T11" fmla="*/ 30 h 71"/>
                    <a:gd name="T12" fmla="*/ 4 w 36"/>
                    <a:gd name="T13" fmla="*/ 46 h 71"/>
                    <a:gd name="T14" fmla="*/ 6 w 36"/>
                    <a:gd name="T15" fmla="*/ 57 h 71"/>
                    <a:gd name="T16" fmla="*/ 17 w 36"/>
                    <a:gd name="T17" fmla="*/ 65 h 71"/>
                    <a:gd name="T18" fmla="*/ 18 w 36"/>
                    <a:gd name="T19" fmla="*/ 70 h 71"/>
                    <a:gd name="T20" fmla="*/ 22 w 36"/>
                    <a:gd name="T21" fmla="*/ 71 h 71"/>
                    <a:gd name="T22" fmla="*/ 30 w 36"/>
                    <a:gd name="T23" fmla="*/ 60 h 71"/>
                    <a:gd name="T24" fmla="*/ 30 w 36"/>
                    <a:gd name="T25" fmla="*/ 53 h 71"/>
                    <a:gd name="T26" fmla="*/ 36 w 36"/>
                    <a:gd name="T27" fmla="*/ 49 h 71"/>
                    <a:gd name="T28" fmla="*/ 36 w 36"/>
                    <a:gd name="T29" fmla="*/ 43 h 71"/>
                    <a:gd name="T30" fmla="*/ 27 w 36"/>
                    <a:gd name="T31" fmla="*/ 38 h 71"/>
                    <a:gd name="T32" fmla="*/ 25 w 36"/>
                    <a:gd name="T33" fmla="*/ 27 h 71"/>
                    <a:gd name="T34" fmla="*/ 25 w 36"/>
                    <a:gd name="T35" fmla="*/ 20 h 71"/>
                    <a:gd name="T36" fmla="*/ 25 w 36"/>
                    <a:gd name="T37" fmla="*/ 20 h 71"/>
                    <a:gd name="T38" fmla="*/ 24 w 36"/>
                    <a:gd name="T39" fmla="*/ 12 h 71"/>
                    <a:gd name="T40" fmla="*/ 19 w 36"/>
                    <a:gd name="T41" fmla="*/ 9 h 71"/>
                    <a:gd name="T42" fmla="*/ 14 w 36"/>
                    <a:gd name="T43" fmla="*/ 3 h 71"/>
                    <a:gd name="T44" fmla="*/ 10 w 36"/>
                    <a:gd name="T45" fmla="*/ 5 h 71"/>
                    <a:gd name="T46" fmla="*/ 8 w 36"/>
                    <a:gd name="T47" fmla="*/ 0 h 71"/>
                    <a:gd name="T48" fmla="*/ 8 w 36"/>
                    <a:gd name="T4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 h="71">
                      <a:moveTo>
                        <a:pt x="8" y="0"/>
                      </a:moveTo>
                      <a:lnTo>
                        <a:pt x="0" y="12"/>
                      </a:lnTo>
                      <a:lnTo>
                        <a:pt x="2" y="19"/>
                      </a:lnTo>
                      <a:lnTo>
                        <a:pt x="2" y="19"/>
                      </a:lnTo>
                      <a:lnTo>
                        <a:pt x="6" y="23"/>
                      </a:lnTo>
                      <a:lnTo>
                        <a:pt x="4" y="30"/>
                      </a:lnTo>
                      <a:lnTo>
                        <a:pt x="4" y="46"/>
                      </a:lnTo>
                      <a:lnTo>
                        <a:pt x="6" y="57"/>
                      </a:lnTo>
                      <a:lnTo>
                        <a:pt x="17" y="65"/>
                      </a:lnTo>
                      <a:lnTo>
                        <a:pt x="18" y="70"/>
                      </a:lnTo>
                      <a:lnTo>
                        <a:pt x="22" y="71"/>
                      </a:lnTo>
                      <a:lnTo>
                        <a:pt x="30" y="60"/>
                      </a:lnTo>
                      <a:lnTo>
                        <a:pt x="30" y="53"/>
                      </a:lnTo>
                      <a:lnTo>
                        <a:pt x="36" y="49"/>
                      </a:lnTo>
                      <a:lnTo>
                        <a:pt x="36" y="43"/>
                      </a:lnTo>
                      <a:lnTo>
                        <a:pt x="27" y="38"/>
                      </a:lnTo>
                      <a:lnTo>
                        <a:pt x="25" y="27"/>
                      </a:lnTo>
                      <a:lnTo>
                        <a:pt x="25" y="20"/>
                      </a:lnTo>
                      <a:lnTo>
                        <a:pt x="25" y="20"/>
                      </a:lnTo>
                      <a:lnTo>
                        <a:pt x="24" y="12"/>
                      </a:lnTo>
                      <a:lnTo>
                        <a:pt x="19" y="9"/>
                      </a:lnTo>
                      <a:lnTo>
                        <a:pt x="14" y="3"/>
                      </a:lnTo>
                      <a:lnTo>
                        <a:pt x="10" y="5"/>
                      </a:lnTo>
                      <a:lnTo>
                        <a:pt x="8" y="0"/>
                      </a:lnTo>
                      <a:lnTo>
                        <a:pt x="8" y="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84" name="Armenia">
                  <a:extLst>
                    <a:ext uri="{FF2B5EF4-FFF2-40B4-BE49-F238E27FC236}">
                      <a16:creationId xmlns:a16="http://schemas.microsoft.com/office/drawing/2014/main" id="{4E5C5413-F8CA-48A9-9BB8-2A9CF8AF6BC2}"/>
                    </a:ext>
                  </a:extLst>
                </p:cNvPr>
                <p:cNvSpPr>
                  <a:spLocks/>
                </p:cNvSpPr>
                <p:nvPr/>
              </p:nvSpPr>
              <p:spPr bwMode="auto">
                <a:xfrm>
                  <a:off x="5941900" y="3236036"/>
                  <a:ext cx="92747" cy="82911"/>
                </a:xfrm>
                <a:custGeom>
                  <a:avLst/>
                  <a:gdLst>
                    <a:gd name="T0" fmla="*/ 66 w 66"/>
                    <a:gd name="T1" fmla="*/ 58 h 59"/>
                    <a:gd name="T2" fmla="*/ 62 w 66"/>
                    <a:gd name="T3" fmla="*/ 42 h 59"/>
                    <a:gd name="T4" fmla="*/ 53 w 66"/>
                    <a:gd name="T5" fmla="*/ 37 h 59"/>
                    <a:gd name="T6" fmla="*/ 44 w 66"/>
                    <a:gd name="T7" fmla="*/ 32 h 59"/>
                    <a:gd name="T8" fmla="*/ 47 w 66"/>
                    <a:gd name="T9" fmla="*/ 24 h 59"/>
                    <a:gd name="T10" fmla="*/ 36 w 66"/>
                    <a:gd name="T11" fmla="*/ 16 h 59"/>
                    <a:gd name="T12" fmla="*/ 39 w 66"/>
                    <a:gd name="T13" fmla="*/ 10 h 59"/>
                    <a:gd name="T14" fmla="*/ 31 w 66"/>
                    <a:gd name="T15" fmla="*/ 6 h 59"/>
                    <a:gd name="T16" fmla="*/ 25 w 66"/>
                    <a:gd name="T17" fmla="*/ 0 h 59"/>
                    <a:gd name="T18" fmla="*/ 0 w 66"/>
                    <a:gd name="T19" fmla="*/ 4 h 59"/>
                    <a:gd name="T20" fmla="*/ 5 w 66"/>
                    <a:gd name="T21" fmla="*/ 11 h 59"/>
                    <a:gd name="T22" fmla="*/ 5 w 66"/>
                    <a:gd name="T23" fmla="*/ 23 h 59"/>
                    <a:gd name="T24" fmla="*/ 20 w 66"/>
                    <a:gd name="T25" fmla="*/ 29 h 59"/>
                    <a:gd name="T26" fmla="*/ 29 w 66"/>
                    <a:gd name="T27" fmla="*/ 35 h 59"/>
                    <a:gd name="T28" fmla="*/ 33 w 66"/>
                    <a:gd name="T29" fmla="*/ 35 h 59"/>
                    <a:gd name="T30" fmla="*/ 40 w 66"/>
                    <a:gd name="T31" fmla="*/ 41 h 59"/>
                    <a:gd name="T32" fmla="*/ 48 w 66"/>
                    <a:gd name="T33" fmla="*/ 41 h 59"/>
                    <a:gd name="T34" fmla="*/ 49 w 66"/>
                    <a:gd name="T35" fmla="*/ 45 h 59"/>
                    <a:gd name="T36" fmla="*/ 60 w 66"/>
                    <a:gd name="T37" fmla="*/ 59 h 59"/>
                    <a:gd name="T38" fmla="*/ 66 w 66"/>
                    <a:gd name="T39" fmla="*/ 58 h 59"/>
                    <a:gd name="T40" fmla="*/ 66 w 66"/>
                    <a:gd name="T41"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59">
                      <a:moveTo>
                        <a:pt x="66" y="58"/>
                      </a:moveTo>
                      <a:lnTo>
                        <a:pt x="62" y="42"/>
                      </a:lnTo>
                      <a:lnTo>
                        <a:pt x="53" y="37"/>
                      </a:lnTo>
                      <a:lnTo>
                        <a:pt x="44" y="32"/>
                      </a:lnTo>
                      <a:lnTo>
                        <a:pt x="47" y="24"/>
                      </a:lnTo>
                      <a:lnTo>
                        <a:pt x="36" y="16"/>
                      </a:lnTo>
                      <a:lnTo>
                        <a:pt x="39" y="10"/>
                      </a:lnTo>
                      <a:lnTo>
                        <a:pt x="31" y="6"/>
                      </a:lnTo>
                      <a:lnTo>
                        <a:pt x="25" y="0"/>
                      </a:lnTo>
                      <a:lnTo>
                        <a:pt x="0" y="4"/>
                      </a:lnTo>
                      <a:lnTo>
                        <a:pt x="5" y="11"/>
                      </a:lnTo>
                      <a:lnTo>
                        <a:pt x="5" y="23"/>
                      </a:lnTo>
                      <a:lnTo>
                        <a:pt x="20" y="29"/>
                      </a:lnTo>
                      <a:lnTo>
                        <a:pt x="29" y="35"/>
                      </a:lnTo>
                      <a:lnTo>
                        <a:pt x="33" y="35"/>
                      </a:lnTo>
                      <a:lnTo>
                        <a:pt x="40" y="41"/>
                      </a:lnTo>
                      <a:lnTo>
                        <a:pt x="48" y="41"/>
                      </a:lnTo>
                      <a:lnTo>
                        <a:pt x="49" y="45"/>
                      </a:lnTo>
                      <a:lnTo>
                        <a:pt x="60" y="59"/>
                      </a:lnTo>
                      <a:lnTo>
                        <a:pt x="66" y="58"/>
                      </a:lnTo>
                      <a:lnTo>
                        <a:pt x="66" y="58"/>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85" name="Austria">
                  <a:extLst>
                    <a:ext uri="{FF2B5EF4-FFF2-40B4-BE49-F238E27FC236}">
                      <a16:creationId xmlns:a16="http://schemas.microsoft.com/office/drawing/2014/main" id="{B2BBEED2-4CBE-450C-B716-915AE50B3EA3}"/>
                    </a:ext>
                  </a:extLst>
                </p:cNvPr>
                <p:cNvSpPr>
                  <a:spLocks/>
                </p:cNvSpPr>
                <p:nvPr/>
              </p:nvSpPr>
              <p:spPr bwMode="auto">
                <a:xfrm>
                  <a:off x="5010211" y="2983088"/>
                  <a:ext cx="192521" cy="84316"/>
                </a:xfrm>
                <a:custGeom>
                  <a:avLst/>
                  <a:gdLst>
                    <a:gd name="T0" fmla="*/ 136 w 137"/>
                    <a:gd name="T1" fmla="*/ 10 h 60"/>
                    <a:gd name="T2" fmla="*/ 128 w 137"/>
                    <a:gd name="T3" fmla="*/ 5 h 60"/>
                    <a:gd name="T4" fmla="*/ 119 w 137"/>
                    <a:gd name="T5" fmla="*/ 6 h 60"/>
                    <a:gd name="T6" fmla="*/ 104 w 137"/>
                    <a:gd name="T7" fmla="*/ 0 h 60"/>
                    <a:gd name="T8" fmla="*/ 98 w 137"/>
                    <a:gd name="T9" fmla="*/ 2 h 60"/>
                    <a:gd name="T10" fmla="*/ 88 w 137"/>
                    <a:gd name="T11" fmla="*/ 11 h 60"/>
                    <a:gd name="T12" fmla="*/ 74 w 137"/>
                    <a:gd name="T13" fmla="*/ 4 h 60"/>
                    <a:gd name="T14" fmla="*/ 68 w 137"/>
                    <a:gd name="T15" fmla="*/ 14 h 60"/>
                    <a:gd name="T16" fmla="*/ 62 w 137"/>
                    <a:gd name="T17" fmla="*/ 18 h 60"/>
                    <a:gd name="T18" fmla="*/ 65 w 137"/>
                    <a:gd name="T19" fmla="*/ 32 h 60"/>
                    <a:gd name="T20" fmla="*/ 64 w 137"/>
                    <a:gd name="T21" fmla="*/ 36 h 60"/>
                    <a:gd name="T22" fmla="*/ 58 w 137"/>
                    <a:gd name="T23" fmla="*/ 32 h 60"/>
                    <a:gd name="T24" fmla="*/ 49 w 137"/>
                    <a:gd name="T25" fmla="*/ 31 h 60"/>
                    <a:gd name="T26" fmla="*/ 36 w 137"/>
                    <a:gd name="T27" fmla="*/ 35 h 60"/>
                    <a:gd name="T28" fmla="*/ 20 w 137"/>
                    <a:gd name="T29" fmla="*/ 34 h 60"/>
                    <a:gd name="T30" fmla="*/ 18 w 137"/>
                    <a:gd name="T31" fmla="*/ 40 h 60"/>
                    <a:gd name="T32" fmla="*/ 7 w 137"/>
                    <a:gd name="T33" fmla="*/ 33 h 60"/>
                    <a:gd name="T34" fmla="*/ 2 w 137"/>
                    <a:gd name="T35" fmla="*/ 34 h 60"/>
                    <a:gd name="T36" fmla="*/ 3 w 137"/>
                    <a:gd name="T37" fmla="*/ 39 h 60"/>
                    <a:gd name="T38" fmla="*/ 0 w 137"/>
                    <a:gd name="T39" fmla="*/ 45 h 60"/>
                    <a:gd name="T40" fmla="*/ 8 w 137"/>
                    <a:gd name="T41" fmla="*/ 49 h 60"/>
                    <a:gd name="T42" fmla="*/ 19 w 137"/>
                    <a:gd name="T43" fmla="*/ 49 h 60"/>
                    <a:gd name="T44" fmla="*/ 30 w 137"/>
                    <a:gd name="T45" fmla="*/ 53 h 60"/>
                    <a:gd name="T46" fmla="*/ 32 w 137"/>
                    <a:gd name="T47" fmla="*/ 48 h 60"/>
                    <a:gd name="T48" fmla="*/ 49 w 137"/>
                    <a:gd name="T49" fmla="*/ 45 h 60"/>
                    <a:gd name="T50" fmla="*/ 55 w 137"/>
                    <a:gd name="T51" fmla="*/ 53 h 60"/>
                    <a:gd name="T52" fmla="*/ 81 w 137"/>
                    <a:gd name="T53" fmla="*/ 59 h 60"/>
                    <a:gd name="T54" fmla="*/ 97 w 137"/>
                    <a:gd name="T55" fmla="*/ 60 h 60"/>
                    <a:gd name="T56" fmla="*/ 106 w 137"/>
                    <a:gd name="T57" fmla="*/ 55 h 60"/>
                    <a:gd name="T58" fmla="*/ 122 w 137"/>
                    <a:gd name="T59" fmla="*/ 55 h 60"/>
                    <a:gd name="T60" fmla="*/ 126 w 137"/>
                    <a:gd name="T61" fmla="*/ 50 h 60"/>
                    <a:gd name="T62" fmla="*/ 131 w 137"/>
                    <a:gd name="T63" fmla="*/ 35 h 60"/>
                    <a:gd name="T64" fmla="*/ 126 w 137"/>
                    <a:gd name="T65" fmla="*/ 31 h 60"/>
                    <a:gd name="T66" fmla="*/ 137 w 137"/>
                    <a:gd name="T67" fmla="*/ 31 h 60"/>
                    <a:gd name="T68" fmla="*/ 137 w 137"/>
                    <a:gd name="T69" fmla="*/ 21 h 60"/>
                    <a:gd name="T70" fmla="*/ 135 w 137"/>
                    <a:gd name="T71" fmla="*/ 13 h 60"/>
                    <a:gd name="T72" fmla="*/ 136 w 137"/>
                    <a:gd name="T73" fmla="*/ 10 h 60"/>
                    <a:gd name="T74" fmla="*/ 136 w 137"/>
                    <a:gd name="T75"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60">
                      <a:moveTo>
                        <a:pt x="136" y="10"/>
                      </a:moveTo>
                      <a:lnTo>
                        <a:pt x="128" y="5"/>
                      </a:lnTo>
                      <a:lnTo>
                        <a:pt x="119" y="6"/>
                      </a:lnTo>
                      <a:lnTo>
                        <a:pt x="104" y="0"/>
                      </a:lnTo>
                      <a:lnTo>
                        <a:pt x="98" y="2"/>
                      </a:lnTo>
                      <a:lnTo>
                        <a:pt x="88" y="11"/>
                      </a:lnTo>
                      <a:lnTo>
                        <a:pt x="74" y="4"/>
                      </a:lnTo>
                      <a:lnTo>
                        <a:pt x="68" y="14"/>
                      </a:lnTo>
                      <a:lnTo>
                        <a:pt x="62" y="18"/>
                      </a:lnTo>
                      <a:lnTo>
                        <a:pt x="65" y="32"/>
                      </a:lnTo>
                      <a:lnTo>
                        <a:pt x="64" y="36"/>
                      </a:lnTo>
                      <a:lnTo>
                        <a:pt x="58" y="32"/>
                      </a:lnTo>
                      <a:lnTo>
                        <a:pt x="49" y="31"/>
                      </a:lnTo>
                      <a:lnTo>
                        <a:pt x="36" y="35"/>
                      </a:lnTo>
                      <a:lnTo>
                        <a:pt x="20" y="34"/>
                      </a:lnTo>
                      <a:lnTo>
                        <a:pt x="18" y="40"/>
                      </a:lnTo>
                      <a:lnTo>
                        <a:pt x="7" y="33"/>
                      </a:lnTo>
                      <a:lnTo>
                        <a:pt x="2" y="34"/>
                      </a:lnTo>
                      <a:lnTo>
                        <a:pt x="3" y="39"/>
                      </a:lnTo>
                      <a:lnTo>
                        <a:pt x="0" y="45"/>
                      </a:lnTo>
                      <a:lnTo>
                        <a:pt x="8" y="49"/>
                      </a:lnTo>
                      <a:lnTo>
                        <a:pt x="19" y="49"/>
                      </a:lnTo>
                      <a:lnTo>
                        <a:pt x="30" y="53"/>
                      </a:lnTo>
                      <a:lnTo>
                        <a:pt x="32" y="48"/>
                      </a:lnTo>
                      <a:lnTo>
                        <a:pt x="49" y="45"/>
                      </a:lnTo>
                      <a:lnTo>
                        <a:pt x="55" y="53"/>
                      </a:lnTo>
                      <a:lnTo>
                        <a:pt x="81" y="59"/>
                      </a:lnTo>
                      <a:lnTo>
                        <a:pt x="97" y="60"/>
                      </a:lnTo>
                      <a:lnTo>
                        <a:pt x="106" y="55"/>
                      </a:lnTo>
                      <a:lnTo>
                        <a:pt x="122" y="55"/>
                      </a:lnTo>
                      <a:lnTo>
                        <a:pt x="126" y="50"/>
                      </a:lnTo>
                      <a:lnTo>
                        <a:pt x="131" y="35"/>
                      </a:lnTo>
                      <a:lnTo>
                        <a:pt x="126" y="31"/>
                      </a:lnTo>
                      <a:lnTo>
                        <a:pt x="137" y="31"/>
                      </a:lnTo>
                      <a:lnTo>
                        <a:pt x="137" y="21"/>
                      </a:lnTo>
                      <a:lnTo>
                        <a:pt x="135" y="13"/>
                      </a:lnTo>
                      <a:lnTo>
                        <a:pt x="136" y="10"/>
                      </a:lnTo>
                      <a:lnTo>
                        <a:pt x="136" y="1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86" name="Azerbaijan">
                  <a:extLst>
                    <a:ext uri="{FF2B5EF4-FFF2-40B4-BE49-F238E27FC236}">
                      <a16:creationId xmlns:a16="http://schemas.microsoft.com/office/drawing/2014/main" id="{61EDF010-A078-4A1B-90E4-78E57E52FE16}"/>
                    </a:ext>
                  </a:extLst>
                </p:cNvPr>
                <p:cNvSpPr>
                  <a:spLocks noEditPoints="1"/>
                </p:cNvSpPr>
                <p:nvPr/>
              </p:nvSpPr>
              <p:spPr bwMode="auto">
                <a:xfrm>
                  <a:off x="5977032" y="3214957"/>
                  <a:ext cx="154579" cy="119448"/>
                </a:xfrm>
                <a:custGeom>
                  <a:avLst/>
                  <a:gdLst>
                    <a:gd name="T0" fmla="*/ 8 w 110"/>
                    <a:gd name="T1" fmla="*/ 50 h 85"/>
                    <a:gd name="T2" fmla="*/ 4 w 110"/>
                    <a:gd name="T3" fmla="*/ 50 h 85"/>
                    <a:gd name="T4" fmla="*/ 8 w 110"/>
                    <a:gd name="T5" fmla="*/ 60 h 85"/>
                    <a:gd name="T6" fmla="*/ 21 w 110"/>
                    <a:gd name="T7" fmla="*/ 71 h 85"/>
                    <a:gd name="T8" fmla="*/ 35 w 110"/>
                    <a:gd name="T9" fmla="*/ 74 h 85"/>
                    <a:gd name="T10" fmla="*/ 24 w 110"/>
                    <a:gd name="T11" fmla="*/ 60 h 85"/>
                    <a:gd name="T12" fmla="*/ 23 w 110"/>
                    <a:gd name="T13" fmla="*/ 56 h 85"/>
                    <a:gd name="T14" fmla="*/ 15 w 110"/>
                    <a:gd name="T15" fmla="*/ 56 h 85"/>
                    <a:gd name="T16" fmla="*/ 8 w 110"/>
                    <a:gd name="T17" fmla="*/ 50 h 85"/>
                    <a:gd name="T18" fmla="*/ 8 w 110"/>
                    <a:gd name="T19" fmla="*/ 50 h 85"/>
                    <a:gd name="T20" fmla="*/ 47 w 110"/>
                    <a:gd name="T21" fmla="*/ 15 h 85"/>
                    <a:gd name="T22" fmla="*/ 31 w 110"/>
                    <a:gd name="T23" fmla="*/ 1 h 85"/>
                    <a:gd name="T24" fmla="*/ 25 w 110"/>
                    <a:gd name="T25" fmla="*/ 0 h 85"/>
                    <a:gd name="T26" fmla="*/ 21 w 110"/>
                    <a:gd name="T27" fmla="*/ 4 h 85"/>
                    <a:gd name="T28" fmla="*/ 33 w 110"/>
                    <a:gd name="T29" fmla="*/ 17 h 85"/>
                    <a:gd name="T30" fmla="*/ 31 w 110"/>
                    <a:gd name="T31" fmla="*/ 19 h 85"/>
                    <a:gd name="T32" fmla="*/ 21 w 110"/>
                    <a:gd name="T33" fmla="*/ 18 h 85"/>
                    <a:gd name="T34" fmla="*/ 5 w 110"/>
                    <a:gd name="T35" fmla="*/ 11 h 85"/>
                    <a:gd name="T36" fmla="*/ 0 w 110"/>
                    <a:gd name="T37" fmla="*/ 15 h 85"/>
                    <a:gd name="T38" fmla="*/ 6 w 110"/>
                    <a:gd name="T39" fmla="*/ 21 h 85"/>
                    <a:gd name="T40" fmla="*/ 14 w 110"/>
                    <a:gd name="T41" fmla="*/ 25 h 85"/>
                    <a:gd name="T42" fmla="*/ 11 w 110"/>
                    <a:gd name="T43" fmla="*/ 31 h 85"/>
                    <a:gd name="T44" fmla="*/ 22 w 110"/>
                    <a:gd name="T45" fmla="*/ 39 h 85"/>
                    <a:gd name="T46" fmla="*/ 19 w 110"/>
                    <a:gd name="T47" fmla="*/ 47 h 85"/>
                    <a:gd name="T48" fmla="*/ 28 w 110"/>
                    <a:gd name="T49" fmla="*/ 52 h 85"/>
                    <a:gd name="T50" fmla="*/ 37 w 110"/>
                    <a:gd name="T51" fmla="*/ 57 h 85"/>
                    <a:gd name="T52" fmla="*/ 41 w 110"/>
                    <a:gd name="T53" fmla="*/ 73 h 85"/>
                    <a:gd name="T54" fmla="*/ 61 w 110"/>
                    <a:gd name="T55" fmla="*/ 56 h 85"/>
                    <a:gd name="T56" fmla="*/ 68 w 110"/>
                    <a:gd name="T57" fmla="*/ 54 h 85"/>
                    <a:gd name="T58" fmla="*/ 75 w 110"/>
                    <a:gd name="T59" fmla="*/ 61 h 85"/>
                    <a:gd name="T60" fmla="*/ 71 w 110"/>
                    <a:gd name="T61" fmla="*/ 73 h 85"/>
                    <a:gd name="T62" fmla="*/ 85 w 110"/>
                    <a:gd name="T63" fmla="*/ 85 h 85"/>
                    <a:gd name="T64" fmla="*/ 90 w 110"/>
                    <a:gd name="T65" fmla="*/ 84 h 85"/>
                    <a:gd name="T66" fmla="*/ 87 w 110"/>
                    <a:gd name="T67" fmla="*/ 72 h 85"/>
                    <a:gd name="T68" fmla="*/ 93 w 110"/>
                    <a:gd name="T69" fmla="*/ 66 h 85"/>
                    <a:gd name="T70" fmla="*/ 94 w 110"/>
                    <a:gd name="T71" fmla="*/ 58 h 85"/>
                    <a:gd name="T72" fmla="*/ 94 w 110"/>
                    <a:gd name="T73" fmla="*/ 39 h 85"/>
                    <a:gd name="T74" fmla="*/ 110 w 110"/>
                    <a:gd name="T75" fmla="*/ 37 h 85"/>
                    <a:gd name="T76" fmla="*/ 103 w 110"/>
                    <a:gd name="T77" fmla="*/ 32 h 85"/>
                    <a:gd name="T78" fmla="*/ 93 w 110"/>
                    <a:gd name="T79" fmla="*/ 31 h 85"/>
                    <a:gd name="T80" fmla="*/ 80 w 110"/>
                    <a:gd name="T81" fmla="*/ 14 h 85"/>
                    <a:gd name="T82" fmla="*/ 67 w 110"/>
                    <a:gd name="T83" fmla="*/ 2 h 85"/>
                    <a:gd name="T84" fmla="*/ 67 w 110"/>
                    <a:gd name="T85" fmla="*/ 2 h 85"/>
                    <a:gd name="T86" fmla="*/ 58 w 110"/>
                    <a:gd name="T87" fmla="*/ 11 h 85"/>
                    <a:gd name="T88" fmla="*/ 56 w 110"/>
                    <a:gd name="T89" fmla="*/ 17 h 85"/>
                    <a:gd name="T90" fmla="*/ 47 w 110"/>
                    <a:gd name="T91" fmla="*/ 15 h 85"/>
                    <a:gd name="T92" fmla="*/ 47 w 110"/>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0" h="85">
                      <a:moveTo>
                        <a:pt x="8" y="50"/>
                      </a:moveTo>
                      <a:lnTo>
                        <a:pt x="4" y="50"/>
                      </a:lnTo>
                      <a:lnTo>
                        <a:pt x="8" y="60"/>
                      </a:lnTo>
                      <a:lnTo>
                        <a:pt x="21" y="71"/>
                      </a:lnTo>
                      <a:lnTo>
                        <a:pt x="35" y="74"/>
                      </a:lnTo>
                      <a:lnTo>
                        <a:pt x="24" y="60"/>
                      </a:lnTo>
                      <a:lnTo>
                        <a:pt x="23" y="56"/>
                      </a:lnTo>
                      <a:lnTo>
                        <a:pt x="15" y="56"/>
                      </a:lnTo>
                      <a:lnTo>
                        <a:pt x="8" y="50"/>
                      </a:lnTo>
                      <a:lnTo>
                        <a:pt x="8" y="50"/>
                      </a:lnTo>
                      <a:close/>
                      <a:moveTo>
                        <a:pt x="47" y="15"/>
                      </a:moveTo>
                      <a:lnTo>
                        <a:pt x="31" y="1"/>
                      </a:lnTo>
                      <a:lnTo>
                        <a:pt x="25" y="0"/>
                      </a:lnTo>
                      <a:lnTo>
                        <a:pt x="21" y="4"/>
                      </a:lnTo>
                      <a:lnTo>
                        <a:pt x="33" y="17"/>
                      </a:lnTo>
                      <a:lnTo>
                        <a:pt x="31" y="19"/>
                      </a:lnTo>
                      <a:lnTo>
                        <a:pt x="21" y="18"/>
                      </a:lnTo>
                      <a:lnTo>
                        <a:pt x="5" y="11"/>
                      </a:lnTo>
                      <a:lnTo>
                        <a:pt x="0" y="15"/>
                      </a:lnTo>
                      <a:lnTo>
                        <a:pt x="6" y="21"/>
                      </a:lnTo>
                      <a:lnTo>
                        <a:pt x="14" y="25"/>
                      </a:lnTo>
                      <a:lnTo>
                        <a:pt x="11" y="31"/>
                      </a:lnTo>
                      <a:lnTo>
                        <a:pt x="22" y="39"/>
                      </a:lnTo>
                      <a:lnTo>
                        <a:pt x="19" y="47"/>
                      </a:lnTo>
                      <a:lnTo>
                        <a:pt x="28" y="52"/>
                      </a:lnTo>
                      <a:lnTo>
                        <a:pt x="37" y="57"/>
                      </a:lnTo>
                      <a:lnTo>
                        <a:pt x="41" y="73"/>
                      </a:lnTo>
                      <a:lnTo>
                        <a:pt x="61" y="56"/>
                      </a:lnTo>
                      <a:lnTo>
                        <a:pt x="68" y="54"/>
                      </a:lnTo>
                      <a:lnTo>
                        <a:pt x="75" y="61"/>
                      </a:lnTo>
                      <a:lnTo>
                        <a:pt x="71" y="73"/>
                      </a:lnTo>
                      <a:lnTo>
                        <a:pt x="85" y="85"/>
                      </a:lnTo>
                      <a:lnTo>
                        <a:pt x="90" y="84"/>
                      </a:lnTo>
                      <a:lnTo>
                        <a:pt x="87" y="72"/>
                      </a:lnTo>
                      <a:lnTo>
                        <a:pt x="93" y="66"/>
                      </a:lnTo>
                      <a:lnTo>
                        <a:pt x="94" y="58"/>
                      </a:lnTo>
                      <a:lnTo>
                        <a:pt x="94" y="39"/>
                      </a:lnTo>
                      <a:lnTo>
                        <a:pt x="110" y="37"/>
                      </a:lnTo>
                      <a:lnTo>
                        <a:pt x="103" y="32"/>
                      </a:lnTo>
                      <a:lnTo>
                        <a:pt x="93" y="31"/>
                      </a:lnTo>
                      <a:lnTo>
                        <a:pt x="80" y="14"/>
                      </a:lnTo>
                      <a:lnTo>
                        <a:pt x="67" y="2"/>
                      </a:lnTo>
                      <a:lnTo>
                        <a:pt x="67" y="2"/>
                      </a:lnTo>
                      <a:lnTo>
                        <a:pt x="58" y="11"/>
                      </a:lnTo>
                      <a:lnTo>
                        <a:pt x="56" y="17"/>
                      </a:lnTo>
                      <a:lnTo>
                        <a:pt x="47" y="15"/>
                      </a:lnTo>
                      <a:lnTo>
                        <a:pt x="47" y="15"/>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87" name="Burundi">
                  <a:extLst>
                    <a:ext uri="{FF2B5EF4-FFF2-40B4-BE49-F238E27FC236}">
                      <a16:creationId xmlns:a16="http://schemas.microsoft.com/office/drawing/2014/main" id="{7742F5ED-0B7B-4D5D-8027-632F67FF05B0}"/>
                    </a:ext>
                  </a:extLst>
                </p:cNvPr>
                <p:cNvSpPr>
                  <a:spLocks/>
                </p:cNvSpPr>
                <p:nvPr/>
              </p:nvSpPr>
              <p:spPr bwMode="auto">
                <a:xfrm>
                  <a:off x="5618689" y="4691888"/>
                  <a:ext cx="51994" cy="71669"/>
                </a:xfrm>
                <a:custGeom>
                  <a:avLst/>
                  <a:gdLst>
                    <a:gd name="T0" fmla="*/ 32 w 37"/>
                    <a:gd name="T1" fmla="*/ 12 h 51"/>
                    <a:gd name="T2" fmla="*/ 31 w 37"/>
                    <a:gd name="T3" fmla="*/ 2 h 51"/>
                    <a:gd name="T4" fmla="*/ 31 w 37"/>
                    <a:gd name="T5" fmla="*/ 2 h 51"/>
                    <a:gd name="T6" fmla="*/ 20 w 37"/>
                    <a:gd name="T7" fmla="*/ 0 h 51"/>
                    <a:gd name="T8" fmla="*/ 13 w 37"/>
                    <a:gd name="T9" fmla="*/ 14 h 51"/>
                    <a:gd name="T10" fmla="*/ 0 w 37"/>
                    <a:gd name="T11" fmla="*/ 13 h 51"/>
                    <a:gd name="T12" fmla="*/ 5 w 37"/>
                    <a:gd name="T13" fmla="*/ 23 h 51"/>
                    <a:gd name="T14" fmla="*/ 6 w 37"/>
                    <a:gd name="T15" fmla="*/ 27 h 51"/>
                    <a:gd name="T16" fmla="*/ 13 w 37"/>
                    <a:gd name="T17" fmla="*/ 50 h 51"/>
                    <a:gd name="T18" fmla="*/ 12 w 37"/>
                    <a:gd name="T19" fmla="*/ 51 h 51"/>
                    <a:gd name="T20" fmla="*/ 15 w 37"/>
                    <a:gd name="T21" fmla="*/ 51 h 51"/>
                    <a:gd name="T22" fmla="*/ 23 w 37"/>
                    <a:gd name="T23" fmla="*/ 42 h 51"/>
                    <a:gd name="T24" fmla="*/ 31 w 37"/>
                    <a:gd name="T25" fmla="*/ 30 h 51"/>
                    <a:gd name="T26" fmla="*/ 37 w 37"/>
                    <a:gd name="T27" fmla="*/ 25 h 51"/>
                    <a:gd name="T28" fmla="*/ 37 w 37"/>
                    <a:gd name="T29" fmla="*/ 17 h 51"/>
                    <a:gd name="T30" fmla="*/ 32 w 37"/>
                    <a:gd name="T31" fmla="*/ 12 h 51"/>
                    <a:gd name="T32" fmla="*/ 32 w 37"/>
                    <a:gd name="T33"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51">
                      <a:moveTo>
                        <a:pt x="32" y="12"/>
                      </a:moveTo>
                      <a:lnTo>
                        <a:pt x="31" y="2"/>
                      </a:lnTo>
                      <a:lnTo>
                        <a:pt x="31" y="2"/>
                      </a:lnTo>
                      <a:lnTo>
                        <a:pt x="20" y="0"/>
                      </a:lnTo>
                      <a:lnTo>
                        <a:pt x="13" y="14"/>
                      </a:lnTo>
                      <a:lnTo>
                        <a:pt x="0" y="13"/>
                      </a:lnTo>
                      <a:lnTo>
                        <a:pt x="5" y="23"/>
                      </a:lnTo>
                      <a:lnTo>
                        <a:pt x="6" y="27"/>
                      </a:lnTo>
                      <a:lnTo>
                        <a:pt x="13" y="50"/>
                      </a:lnTo>
                      <a:lnTo>
                        <a:pt x="12" y="51"/>
                      </a:lnTo>
                      <a:lnTo>
                        <a:pt x="15" y="51"/>
                      </a:lnTo>
                      <a:lnTo>
                        <a:pt x="23" y="42"/>
                      </a:lnTo>
                      <a:lnTo>
                        <a:pt x="31" y="30"/>
                      </a:lnTo>
                      <a:lnTo>
                        <a:pt x="37" y="25"/>
                      </a:lnTo>
                      <a:lnTo>
                        <a:pt x="37" y="17"/>
                      </a:lnTo>
                      <a:lnTo>
                        <a:pt x="32" y="12"/>
                      </a:lnTo>
                      <a:lnTo>
                        <a:pt x="32" y="12"/>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88" name="Belgium">
                  <a:extLst>
                    <a:ext uri="{FF2B5EF4-FFF2-40B4-BE49-F238E27FC236}">
                      <a16:creationId xmlns:a16="http://schemas.microsoft.com/office/drawing/2014/main" id="{22281D5B-168E-4245-BB7D-2817B3C95458}"/>
                    </a:ext>
                  </a:extLst>
                </p:cNvPr>
                <p:cNvSpPr>
                  <a:spLocks/>
                </p:cNvSpPr>
                <p:nvPr/>
              </p:nvSpPr>
              <p:spPr bwMode="auto">
                <a:xfrm>
                  <a:off x="4827527" y="2904393"/>
                  <a:ext cx="92747" cy="63237"/>
                </a:xfrm>
                <a:custGeom>
                  <a:avLst/>
                  <a:gdLst>
                    <a:gd name="T0" fmla="*/ 44 w 66"/>
                    <a:gd name="T1" fmla="*/ 0 h 45"/>
                    <a:gd name="T2" fmla="*/ 27 w 66"/>
                    <a:gd name="T3" fmla="*/ 4 h 45"/>
                    <a:gd name="T4" fmla="*/ 14 w 66"/>
                    <a:gd name="T5" fmla="*/ 3 h 45"/>
                    <a:gd name="T6" fmla="*/ 14 w 66"/>
                    <a:gd name="T7" fmla="*/ 3 h 45"/>
                    <a:gd name="T8" fmla="*/ 0 w 66"/>
                    <a:gd name="T9" fmla="*/ 7 h 45"/>
                    <a:gd name="T10" fmla="*/ 2 w 66"/>
                    <a:gd name="T11" fmla="*/ 16 h 45"/>
                    <a:gd name="T12" fmla="*/ 10 w 66"/>
                    <a:gd name="T13" fmla="*/ 16 h 45"/>
                    <a:gd name="T14" fmla="*/ 20 w 66"/>
                    <a:gd name="T15" fmla="*/ 25 h 45"/>
                    <a:gd name="T16" fmla="*/ 32 w 66"/>
                    <a:gd name="T17" fmla="*/ 35 h 45"/>
                    <a:gd name="T18" fmla="*/ 41 w 66"/>
                    <a:gd name="T19" fmla="*/ 34 h 45"/>
                    <a:gd name="T20" fmla="*/ 58 w 66"/>
                    <a:gd name="T21" fmla="*/ 45 h 45"/>
                    <a:gd name="T22" fmla="*/ 60 w 66"/>
                    <a:gd name="T23" fmla="*/ 32 h 45"/>
                    <a:gd name="T24" fmla="*/ 65 w 66"/>
                    <a:gd name="T25" fmla="*/ 31 h 45"/>
                    <a:gd name="T26" fmla="*/ 66 w 66"/>
                    <a:gd name="T27" fmla="*/ 15 h 45"/>
                    <a:gd name="T28" fmla="*/ 55 w 66"/>
                    <a:gd name="T29" fmla="*/ 10 h 45"/>
                    <a:gd name="T30" fmla="*/ 44 w 66"/>
                    <a:gd name="T31" fmla="*/ 0 h 45"/>
                    <a:gd name="T32" fmla="*/ 44 w 66"/>
                    <a:gd name="T3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45">
                      <a:moveTo>
                        <a:pt x="44" y="0"/>
                      </a:moveTo>
                      <a:lnTo>
                        <a:pt x="27" y="4"/>
                      </a:lnTo>
                      <a:lnTo>
                        <a:pt x="14" y="3"/>
                      </a:lnTo>
                      <a:lnTo>
                        <a:pt x="14" y="3"/>
                      </a:lnTo>
                      <a:lnTo>
                        <a:pt x="0" y="7"/>
                      </a:lnTo>
                      <a:lnTo>
                        <a:pt x="2" y="16"/>
                      </a:lnTo>
                      <a:lnTo>
                        <a:pt x="10" y="16"/>
                      </a:lnTo>
                      <a:lnTo>
                        <a:pt x="20" y="25"/>
                      </a:lnTo>
                      <a:lnTo>
                        <a:pt x="32" y="35"/>
                      </a:lnTo>
                      <a:lnTo>
                        <a:pt x="41" y="34"/>
                      </a:lnTo>
                      <a:lnTo>
                        <a:pt x="58" y="45"/>
                      </a:lnTo>
                      <a:lnTo>
                        <a:pt x="60" y="32"/>
                      </a:lnTo>
                      <a:lnTo>
                        <a:pt x="65" y="31"/>
                      </a:lnTo>
                      <a:lnTo>
                        <a:pt x="66" y="15"/>
                      </a:lnTo>
                      <a:lnTo>
                        <a:pt x="55" y="10"/>
                      </a:lnTo>
                      <a:lnTo>
                        <a:pt x="44" y="0"/>
                      </a:lnTo>
                      <a:lnTo>
                        <a:pt x="44" y="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89" name="Benin">
                  <a:extLst>
                    <a:ext uri="{FF2B5EF4-FFF2-40B4-BE49-F238E27FC236}">
                      <a16:creationId xmlns:a16="http://schemas.microsoft.com/office/drawing/2014/main" id="{9E940850-7925-4CAA-9B78-E97BEC9279C7}"/>
                    </a:ext>
                  </a:extLst>
                </p:cNvPr>
                <p:cNvSpPr>
                  <a:spLocks/>
                </p:cNvSpPr>
                <p:nvPr/>
              </p:nvSpPr>
              <p:spPr bwMode="auto">
                <a:xfrm>
                  <a:off x="4785369" y="4205667"/>
                  <a:ext cx="89937" cy="203764"/>
                </a:xfrm>
                <a:custGeom>
                  <a:avLst/>
                  <a:gdLst>
                    <a:gd name="T0" fmla="*/ 60 w 64"/>
                    <a:gd name="T1" fmla="*/ 14 h 145"/>
                    <a:gd name="T2" fmla="*/ 43 w 64"/>
                    <a:gd name="T3" fmla="*/ 0 h 145"/>
                    <a:gd name="T4" fmla="*/ 36 w 64"/>
                    <a:gd name="T5" fmla="*/ 0 h 145"/>
                    <a:gd name="T6" fmla="*/ 29 w 64"/>
                    <a:gd name="T7" fmla="*/ 7 h 145"/>
                    <a:gd name="T8" fmla="*/ 25 w 64"/>
                    <a:gd name="T9" fmla="*/ 14 h 145"/>
                    <a:gd name="T10" fmla="*/ 14 w 64"/>
                    <a:gd name="T11" fmla="*/ 17 h 145"/>
                    <a:gd name="T12" fmla="*/ 10 w 64"/>
                    <a:gd name="T13" fmla="*/ 27 h 145"/>
                    <a:gd name="T14" fmla="*/ 3 w 64"/>
                    <a:gd name="T15" fmla="*/ 30 h 145"/>
                    <a:gd name="T16" fmla="*/ 0 w 64"/>
                    <a:gd name="T17" fmla="*/ 42 h 145"/>
                    <a:gd name="T18" fmla="*/ 7 w 64"/>
                    <a:gd name="T19" fmla="*/ 49 h 145"/>
                    <a:gd name="T20" fmla="*/ 14 w 64"/>
                    <a:gd name="T21" fmla="*/ 58 h 145"/>
                    <a:gd name="T22" fmla="*/ 15 w 64"/>
                    <a:gd name="T23" fmla="*/ 69 h 145"/>
                    <a:gd name="T24" fmla="*/ 19 w 64"/>
                    <a:gd name="T25" fmla="*/ 74 h 145"/>
                    <a:gd name="T26" fmla="*/ 18 w 64"/>
                    <a:gd name="T27" fmla="*/ 129 h 145"/>
                    <a:gd name="T28" fmla="*/ 24 w 64"/>
                    <a:gd name="T29" fmla="*/ 145 h 145"/>
                    <a:gd name="T30" fmla="*/ 40 w 64"/>
                    <a:gd name="T31" fmla="*/ 142 h 145"/>
                    <a:gd name="T32" fmla="*/ 41 w 64"/>
                    <a:gd name="T33" fmla="*/ 104 h 145"/>
                    <a:gd name="T34" fmla="*/ 41 w 64"/>
                    <a:gd name="T35" fmla="*/ 89 h 145"/>
                    <a:gd name="T36" fmla="*/ 45 w 64"/>
                    <a:gd name="T37" fmla="*/ 74 h 145"/>
                    <a:gd name="T38" fmla="*/ 52 w 64"/>
                    <a:gd name="T39" fmla="*/ 66 h 145"/>
                    <a:gd name="T40" fmla="*/ 62 w 64"/>
                    <a:gd name="T41" fmla="*/ 51 h 145"/>
                    <a:gd name="T42" fmla="*/ 59 w 64"/>
                    <a:gd name="T43" fmla="*/ 46 h 145"/>
                    <a:gd name="T44" fmla="*/ 64 w 64"/>
                    <a:gd name="T45" fmla="*/ 36 h 145"/>
                    <a:gd name="T46" fmla="*/ 59 w 64"/>
                    <a:gd name="T47" fmla="*/ 21 h 145"/>
                    <a:gd name="T48" fmla="*/ 60 w 64"/>
                    <a:gd name="T49" fmla="*/ 14 h 145"/>
                    <a:gd name="T50" fmla="*/ 60 w 64"/>
                    <a:gd name="T51" fmla="*/ 1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145">
                      <a:moveTo>
                        <a:pt x="60" y="14"/>
                      </a:moveTo>
                      <a:lnTo>
                        <a:pt x="43" y="0"/>
                      </a:lnTo>
                      <a:lnTo>
                        <a:pt x="36" y="0"/>
                      </a:lnTo>
                      <a:lnTo>
                        <a:pt x="29" y="7"/>
                      </a:lnTo>
                      <a:lnTo>
                        <a:pt x="25" y="14"/>
                      </a:lnTo>
                      <a:lnTo>
                        <a:pt x="14" y="17"/>
                      </a:lnTo>
                      <a:lnTo>
                        <a:pt x="10" y="27"/>
                      </a:lnTo>
                      <a:lnTo>
                        <a:pt x="3" y="30"/>
                      </a:lnTo>
                      <a:lnTo>
                        <a:pt x="0" y="42"/>
                      </a:lnTo>
                      <a:lnTo>
                        <a:pt x="7" y="49"/>
                      </a:lnTo>
                      <a:lnTo>
                        <a:pt x="14" y="58"/>
                      </a:lnTo>
                      <a:lnTo>
                        <a:pt x="15" y="69"/>
                      </a:lnTo>
                      <a:lnTo>
                        <a:pt x="19" y="74"/>
                      </a:lnTo>
                      <a:lnTo>
                        <a:pt x="18" y="129"/>
                      </a:lnTo>
                      <a:lnTo>
                        <a:pt x="24" y="145"/>
                      </a:lnTo>
                      <a:lnTo>
                        <a:pt x="40" y="142"/>
                      </a:lnTo>
                      <a:lnTo>
                        <a:pt x="41" y="104"/>
                      </a:lnTo>
                      <a:lnTo>
                        <a:pt x="41" y="89"/>
                      </a:lnTo>
                      <a:lnTo>
                        <a:pt x="45" y="74"/>
                      </a:lnTo>
                      <a:lnTo>
                        <a:pt x="52" y="66"/>
                      </a:lnTo>
                      <a:lnTo>
                        <a:pt x="62" y="51"/>
                      </a:lnTo>
                      <a:lnTo>
                        <a:pt x="59" y="46"/>
                      </a:lnTo>
                      <a:lnTo>
                        <a:pt x="64" y="36"/>
                      </a:lnTo>
                      <a:lnTo>
                        <a:pt x="59" y="21"/>
                      </a:lnTo>
                      <a:lnTo>
                        <a:pt x="60" y="14"/>
                      </a:lnTo>
                      <a:lnTo>
                        <a:pt x="60" y="14"/>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90" name="Burkina Faso">
                  <a:extLst>
                    <a:ext uri="{FF2B5EF4-FFF2-40B4-BE49-F238E27FC236}">
                      <a16:creationId xmlns:a16="http://schemas.microsoft.com/office/drawing/2014/main" id="{0E0E2042-A391-471B-822A-798B4DE2E23E}"/>
                    </a:ext>
                  </a:extLst>
                </p:cNvPr>
                <p:cNvSpPr>
                  <a:spLocks/>
                </p:cNvSpPr>
                <p:nvPr/>
              </p:nvSpPr>
              <p:spPr bwMode="auto">
                <a:xfrm>
                  <a:off x="4602685" y="4110109"/>
                  <a:ext cx="223436" cy="184090"/>
                </a:xfrm>
                <a:custGeom>
                  <a:avLst/>
                  <a:gdLst>
                    <a:gd name="T0" fmla="*/ 122 w 159"/>
                    <a:gd name="T1" fmla="*/ 5 h 131"/>
                    <a:gd name="T2" fmla="*/ 109 w 159"/>
                    <a:gd name="T3" fmla="*/ 5 h 131"/>
                    <a:gd name="T4" fmla="*/ 103 w 159"/>
                    <a:gd name="T5" fmla="*/ 0 h 131"/>
                    <a:gd name="T6" fmla="*/ 92 w 159"/>
                    <a:gd name="T7" fmla="*/ 4 h 131"/>
                    <a:gd name="T8" fmla="*/ 72 w 159"/>
                    <a:gd name="T9" fmla="*/ 13 h 131"/>
                    <a:gd name="T10" fmla="*/ 69 w 159"/>
                    <a:gd name="T11" fmla="*/ 20 h 131"/>
                    <a:gd name="T12" fmla="*/ 53 w 159"/>
                    <a:gd name="T13" fmla="*/ 32 h 131"/>
                    <a:gd name="T14" fmla="*/ 50 w 159"/>
                    <a:gd name="T15" fmla="*/ 37 h 131"/>
                    <a:gd name="T16" fmla="*/ 41 w 159"/>
                    <a:gd name="T17" fmla="*/ 42 h 131"/>
                    <a:gd name="T18" fmla="*/ 31 w 159"/>
                    <a:gd name="T19" fmla="*/ 39 h 131"/>
                    <a:gd name="T20" fmla="*/ 25 w 159"/>
                    <a:gd name="T21" fmla="*/ 45 h 131"/>
                    <a:gd name="T22" fmla="*/ 22 w 159"/>
                    <a:gd name="T23" fmla="*/ 61 h 131"/>
                    <a:gd name="T24" fmla="*/ 5 w 159"/>
                    <a:gd name="T25" fmla="*/ 80 h 131"/>
                    <a:gd name="T26" fmla="*/ 6 w 159"/>
                    <a:gd name="T27" fmla="*/ 89 h 131"/>
                    <a:gd name="T28" fmla="*/ 0 w 159"/>
                    <a:gd name="T29" fmla="*/ 99 h 131"/>
                    <a:gd name="T30" fmla="*/ 1 w 159"/>
                    <a:gd name="T31" fmla="*/ 113 h 131"/>
                    <a:gd name="T32" fmla="*/ 11 w 159"/>
                    <a:gd name="T33" fmla="*/ 117 h 131"/>
                    <a:gd name="T34" fmla="*/ 15 w 159"/>
                    <a:gd name="T35" fmla="*/ 126 h 131"/>
                    <a:gd name="T36" fmla="*/ 24 w 159"/>
                    <a:gd name="T37" fmla="*/ 131 h 131"/>
                    <a:gd name="T38" fmla="*/ 31 w 159"/>
                    <a:gd name="T39" fmla="*/ 125 h 131"/>
                    <a:gd name="T40" fmla="*/ 41 w 159"/>
                    <a:gd name="T41" fmla="*/ 124 h 131"/>
                    <a:gd name="T42" fmla="*/ 56 w 159"/>
                    <a:gd name="T43" fmla="*/ 130 h 131"/>
                    <a:gd name="T44" fmla="*/ 52 w 159"/>
                    <a:gd name="T45" fmla="*/ 112 h 131"/>
                    <a:gd name="T46" fmla="*/ 53 w 159"/>
                    <a:gd name="T47" fmla="*/ 99 h 131"/>
                    <a:gd name="T48" fmla="*/ 89 w 159"/>
                    <a:gd name="T49" fmla="*/ 97 h 131"/>
                    <a:gd name="T50" fmla="*/ 99 w 159"/>
                    <a:gd name="T51" fmla="*/ 99 h 131"/>
                    <a:gd name="T52" fmla="*/ 105 w 159"/>
                    <a:gd name="T53" fmla="*/ 95 h 131"/>
                    <a:gd name="T54" fmla="*/ 114 w 159"/>
                    <a:gd name="T55" fmla="*/ 97 h 131"/>
                    <a:gd name="T56" fmla="*/ 133 w 159"/>
                    <a:gd name="T57" fmla="*/ 98 h 131"/>
                    <a:gd name="T58" fmla="*/ 140 w 159"/>
                    <a:gd name="T59" fmla="*/ 95 h 131"/>
                    <a:gd name="T60" fmla="*/ 144 w 159"/>
                    <a:gd name="T61" fmla="*/ 85 h 131"/>
                    <a:gd name="T62" fmla="*/ 155 w 159"/>
                    <a:gd name="T63" fmla="*/ 82 h 131"/>
                    <a:gd name="T64" fmla="*/ 159 w 159"/>
                    <a:gd name="T65" fmla="*/ 75 h 131"/>
                    <a:gd name="T66" fmla="*/ 159 w 159"/>
                    <a:gd name="T67" fmla="*/ 59 h 131"/>
                    <a:gd name="T68" fmla="*/ 136 w 159"/>
                    <a:gd name="T69" fmla="*/ 54 h 131"/>
                    <a:gd name="T70" fmla="*/ 135 w 159"/>
                    <a:gd name="T71" fmla="*/ 42 h 131"/>
                    <a:gd name="T72" fmla="*/ 123 w 159"/>
                    <a:gd name="T73" fmla="*/ 27 h 131"/>
                    <a:gd name="T74" fmla="*/ 120 w 159"/>
                    <a:gd name="T75" fmla="*/ 16 h 131"/>
                    <a:gd name="T76" fmla="*/ 122 w 159"/>
                    <a:gd name="T77" fmla="*/ 5 h 131"/>
                    <a:gd name="T78" fmla="*/ 122 w 159"/>
                    <a:gd name="T79"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9" h="131">
                      <a:moveTo>
                        <a:pt x="122" y="5"/>
                      </a:moveTo>
                      <a:lnTo>
                        <a:pt x="109" y="5"/>
                      </a:lnTo>
                      <a:lnTo>
                        <a:pt x="103" y="0"/>
                      </a:lnTo>
                      <a:lnTo>
                        <a:pt x="92" y="4"/>
                      </a:lnTo>
                      <a:lnTo>
                        <a:pt x="72" y="13"/>
                      </a:lnTo>
                      <a:lnTo>
                        <a:pt x="69" y="20"/>
                      </a:lnTo>
                      <a:lnTo>
                        <a:pt x="53" y="32"/>
                      </a:lnTo>
                      <a:lnTo>
                        <a:pt x="50" y="37"/>
                      </a:lnTo>
                      <a:lnTo>
                        <a:pt x="41" y="42"/>
                      </a:lnTo>
                      <a:lnTo>
                        <a:pt x="31" y="39"/>
                      </a:lnTo>
                      <a:lnTo>
                        <a:pt x="25" y="45"/>
                      </a:lnTo>
                      <a:lnTo>
                        <a:pt x="22" y="61"/>
                      </a:lnTo>
                      <a:lnTo>
                        <a:pt x="5" y="80"/>
                      </a:lnTo>
                      <a:lnTo>
                        <a:pt x="6" y="89"/>
                      </a:lnTo>
                      <a:lnTo>
                        <a:pt x="0" y="99"/>
                      </a:lnTo>
                      <a:lnTo>
                        <a:pt x="1" y="113"/>
                      </a:lnTo>
                      <a:lnTo>
                        <a:pt x="11" y="117"/>
                      </a:lnTo>
                      <a:lnTo>
                        <a:pt x="15" y="126"/>
                      </a:lnTo>
                      <a:lnTo>
                        <a:pt x="24" y="131"/>
                      </a:lnTo>
                      <a:lnTo>
                        <a:pt x="31" y="125"/>
                      </a:lnTo>
                      <a:lnTo>
                        <a:pt x="41" y="124"/>
                      </a:lnTo>
                      <a:lnTo>
                        <a:pt x="56" y="130"/>
                      </a:lnTo>
                      <a:lnTo>
                        <a:pt x="52" y="112"/>
                      </a:lnTo>
                      <a:lnTo>
                        <a:pt x="53" y="99"/>
                      </a:lnTo>
                      <a:lnTo>
                        <a:pt x="89" y="97"/>
                      </a:lnTo>
                      <a:lnTo>
                        <a:pt x="99" y="99"/>
                      </a:lnTo>
                      <a:lnTo>
                        <a:pt x="105" y="95"/>
                      </a:lnTo>
                      <a:lnTo>
                        <a:pt x="114" y="97"/>
                      </a:lnTo>
                      <a:lnTo>
                        <a:pt x="133" y="98"/>
                      </a:lnTo>
                      <a:lnTo>
                        <a:pt x="140" y="95"/>
                      </a:lnTo>
                      <a:lnTo>
                        <a:pt x="144" y="85"/>
                      </a:lnTo>
                      <a:lnTo>
                        <a:pt x="155" y="82"/>
                      </a:lnTo>
                      <a:lnTo>
                        <a:pt x="159" y="75"/>
                      </a:lnTo>
                      <a:lnTo>
                        <a:pt x="159" y="59"/>
                      </a:lnTo>
                      <a:lnTo>
                        <a:pt x="136" y="54"/>
                      </a:lnTo>
                      <a:lnTo>
                        <a:pt x="135" y="42"/>
                      </a:lnTo>
                      <a:lnTo>
                        <a:pt x="123" y="27"/>
                      </a:lnTo>
                      <a:lnTo>
                        <a:pt x="120" y="16"/>
                      </a:lnTo>
                      <a:lnTo>
                        <a:pt x="122" y="5"/>
                      </a:lnTo>
                      <a:lnTo>
                        <a:pt x="122" y="5"/>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91" name="Bulgaria">
                  <a:extLst>
                    <a:ext uri="{FF2B5EF4-FFF2-40B4-BE49-F238E27FC236}">
                      <a16:creationId xmlns:a16="http://schemas.microsoft.com/office/drawing/2014/main" id="{CA15FE5E-8A0C-45B8-BA6B-FB288E4535D7}"/>
                    </a:ext>
                  </a:extLst>
                </p:cNvPr>
                <p:cNvSpPr>
                  <a:spLocks/>
                </p:cNvSpPr>
                <p:nvPr/>
              </p:nvSpPr>
              <p:spPr bwMode="auto">
                <a:xfrm>
                  <a:off x="5358716" y="3139073"/>
                  <a:ext cx="164415" cy="96964"/>
                </a:xfrm>
                <a:custGeom>
                  <a:avLst/>
                  <a:gdLst>
                    <a:gd name="T0" fmla="*/ 117 w 117"/>
                    <a:gd name="T1" fmla="*/ 12 h 69"/>
                    <a:gd name="T2" fmla="*/ 106 w 117"/>
                    <a:gd name="T3" fmla="*/ 9 h 69"/>
                    <a:gd name="T4" fmla="*/ 91 w 117"/>
                    <a:gd name="T5" fmla="*/ 2 h 69"/>
                    <a:gd name="T6" fmla="*/ 69 w 117"/>
                    <a:gd name="T7" fmla="*/ 6 h 69"/>
                    <a:gd name="T8" fmla="*/ 61 w 117"/>
                    <a:gd name="T9" fmla="*/ 13 h 69"/>
                    <a:gd name="T10" fmla="*/ 33 w 117"/>
                    <a:gd name="T11" fmla="*/ 11 h 69"/>
                    <a:gd name="T12" fmla="*/ 18 w 117"/>
                    <a:gd name="T13" fmla="*/ 7 h 69"/>
                    <a:gd name="T14" fmla="*/ 11 w 117"/>
                    <a:gd name="T15" fmla="*/ 9 h 69"/>
                    <a:gd name="T16" fmla="*/ 4 w 117"/>
                    <a:gd name="T17" fmla="*/ 0 h 69"/>
                    <a:gd name="T18" fmla="*/ 0 w 117"/>
                    <a:gd name="T19" fmla="*/ 6 h 69"/>
                    <a:gd name="T20" fmla="*/ 3 w 117"/>
                    <a:gd name="T21" fmla="*/ 14 h 69"/>
                    <a:gd name="T22" fmla="*/ 13 w 117"/>
                    <a:gd name="T23" fmla="*/ 23 h 69"/>
                    <a:gd name="T24" fmla="*/ 7 w 117"/>
                    <a:gd name="T25" fmla="*/ 31 h 69"/>
                    <a:gd name="T26" fmla="*/ 4 w 117"/>
                    <a:gd name="T27" fmla="*/ 38 h 69"/>
                    <a:gd name="T28" fmla="*/ 7 w 117"/>
                    <a:gd name="T29" fmla="*/ 41 h 69"/>
                    <a:gd name="T30" fmla="*/ 4 w 117"/>
                    <a:gd name="T31" fmla="*/ 44 h 69"/>
                    <a:gd name="T32" fmla="*/ 14 w 117"/>
                    <a:gd name="T33" fmla="*/ 51 h 69"/>
                    <a:gd name="T34" fmla="*/ 17 w 117"/>
                    <a:gd name="T35" fmla="*/ 67 h 69"/>
                    <a:gd name="T36" fmla="*/ 31 w 117"/>
                    <a:gd name="T37" fmla="*/ 67 h 69"/>
                    <a:gd name="T38" fmla="*/ 46 w 117"/>
                    <a:gd name="T39" fmla="*/ 62 h 69"/>
                    <a:gd name="T40" fmla="*/ 61 w 117"/>
                    <a:gd name="T41" fmla="*/ 69 h 69"/>
                    <a:gd name="T42" fmla="*/ 78 w 117"/>
                    <a:gd name="T43" fmla="*/ 67 h 69"/>
                    <a:gd name="T44" fmla="*/ 77 w 117"/>
                    <a:gd name="T45" fmla="*/ 56 h 69"/>
                    <a:gd name="T46" fmla="*/ 96 w 117"/>
                    <a:gd name="T47" fmla="*/ 48 h 69"/>
                    <a:gd name="T48" fmla="*/ 112 w 117"/>
                    <a:gd name="T49" fmla="*/ 51 h 69"/>
                    <a:gd name="T50" fmla="*/ 104 w 117"/>
                    <a:gd name="T51" fmla="*/ 38 h 69"/>
                    <a:gd name="T52" fmla="*/ 110 w 117"/>
                    <a:gd name="T53" fmla="*/ 21 h 69"/>
                    <a:gd name="T54" fmla="*/ 117 w 117"/>
                    <a:gd name="T55" fmla="*/ 12 h 69"/>
                    <a:gd name="T56" fmla="*/ 117 w 117"/>
                    <a:gd name="T57" fmla="*/ 1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69">
                      <a:moveTo>
                        <a:pt x="117" y="12"/>
                      </a:moveTo>
                      <a:lnTo>
                        <a:pt x="106" y="9"/>
                      </a:lnTo>
                      <a:lnTo>
                        <a:pt x="91" y="2"/>
                      </a:lnTo>
                      <a:lnTo>
                        <a:pt x="69" y="6"/>
                      </a:lnTo>
                      <a:lnTo>
                        <a:pt x="61" y="13"/>
                      </a:lnTo>
                      <a:lnTo>
                        <a:pt x="33" y="11"/>
                      </a:lnTo>
                      <a:lnTo>
                        <a:pt x="18" y="7"/>
                      </a:lnTo>
                      <a:lnTo>
                        <a:pt x="11" y="9"/>
                      </a:lnTo>
                      <a:lnTo>
                        <a:pt x="4" y="0"/>
                      </a:lnTo>
                      <a:lnTo>
                        <a:pt x="0" y="6"/>
                      </a:lnTo>
                      <a:lnTo>
                        <a:pt x="3" y="14"/>
                      </a:lnTo>
                      <a:lnTo>
                        <a:pt x="13" y="23"/>
                      </a:lnTo>
                      <a:lnTo>
                        <a:pt x="7" y="31"/>
                      </a:lnTo>
                      <a:lnTo>
                        <a:pt x="4" y="38"/>
                      </a:lnTo>
                      <a:lnTo>
                        <a:pt x="7" y="41"/>
                      </a:lnTo>
                      <a:lnTo>
                        <a:pt x="4" y="44"/>
                      </a:lnTo>
                      <a:lnTo>
                        <a:pt x="14" y="51"/>
                      </a:lnTo>
                      <a:lnTo>
                        <a:pt x="17" y="67"/>
                      </a:lnTo>
                      <a:lnTo>
                        <a:pt x="31" y="67"/>
                      </a:lnTo>
                      <a:lnTo>
                        <a:pt x="46" y="62"/>
                      </a:lnTo>
                      <a:lnTo>
                        <a:pt x="61" y="69"/>
                      </a:lnTo>
                      <a:lnTo>
                        <a:pt x="78" y="67"/>
                      </a:lnTo>
                      <a:lnTo>
                        <a:pt x="77" y="56"/>
                      </a:lnTo>
                      <a:lnTo>
                        <a:pt x="96" y="48"/>
                      </a:lnTo>
                      <a:lnTo>
                        <a:pt x="112" y="51"/>
                      </a:lnTo>
                      <a:lnTo>
                        <a:pt x="104" y="38"/>
                      </a:lnTo>
                      <a:lnTo>
                        <a:pt x="110" y="21"/>
                      </a:lnTo>
                      <a:lnTo>
                        <a:pt x="117" y="12"/>
                      </a:lnTo>
                      <a:lnTo>
                        <a:pt x="117" y="12"/>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92" name="Bosnia and Herzegovina">
                  <a:extLst>
                    <a:ext uri="{FF2B5EF4-FFF2-40B4-BE49-F238E27FC236}">
                      <a16:creationId xmlns:a16="http://schemas.microsoft.com/office/drawing/2014/main" id="{146DB830-2E40-4AA6-9B21-0CEED318C673}"/>
                    </a:ext>
                  </a:extLst>
                </p:cNvPr>
                <p:cNvSpPr>
                  <a:spLocks/>
                </p:cNvSpPr>
                <p:nvPr/>
              </p:nvSpPr>
              <p:spPr bwMode="auto">
                <a:xfrm>
                  <a:off x="5178843" y="3108157"/>
                  <a:ext cx="105394" cy="81505"/>
                </a:xfrm>
                <a:custGeom>
                  <a:avLst/>
                  <a:gdLst>
                    <a:gd name="T0" fmla="*/ 24 w 75"/>
                    <a:gd name="T1" fmla="*/ 0 h 58"/>
                    <a:gd name="T2" fmla="*/ 15 w 75"/>
                    <a:gd name="T3" fmla="*/ 0 h 58"/>
                    <a:gd name="T4" fmla="*/ 12 w 75"/>
                    <a:gd name="T5" fmla="*/ 4 h 58"/>
                    <a:gd name="T6" fmla="*/ 4 w 75"/>
                    <a:gd name="T7" fmla="*/ 0 h 58"/>
                    <a:gd name="T8" fmla="*/ 0 w 75"/>
                    <a:gd name="T9" fmla="*/ 9 h 58"/>
                    <a:gd name="T10" fmla="*/ 11 w 75"/>
                    <a:gd name="T11" fmla="*/ 19 h 58"/>
                    <a:gd name="T12" fmla="*/ 15 w 75"/>
                    <a:gd name="T13" fmla="*/ 27 h 58"/>
                    <a:gd name="T14" fmla="*/ 25 w 75"/>
                    <a:gd name="T15" fmla="*/ 35 h 58"/>
                    <a:gd name="T16" fmla="*/ 32 w 75"/>
                    <a:gd name="T17" fmla="*/ 41 h 58"/>
                    <a:gd name="T18" fmla="*/ 41 w 75"/>
                    <a:gd name="T19" fmla="*/ 50 h 58"/>
                    <a:gd name="T20" fmla="*/ 58 w 75"/>
                    <a:gd name="T21" fmla="*/ 58 h 58"/>
                    <a:gd name="T22" fmla="*/ 60 w 75"/>
                    <a:gd name="T23" fmla="*/ 46 h 58"/>
                    <a:gd name="T24" fmla="*/ 66 w 75"/>
                    <a:gd name="T25" fmla="*/ 41 h 58"/>
                    <a:gd name="T26" fmla="*/ 69 w 75"/>
                    <a:gd name="T27" fmla="*/ 39 h 58"/>
                    <a:gd name="T28" fmla="*/ 73 w 75"/>
                    <a:gd name="T29" fmla="*/ 37 h 58"/>
                    <a:gd name="T30" fmla="*/ 75 w 75"/>
                    <a:gd name="T31" fmla="*/ 27 h 58"/>
                    <a:gd name="T32" fmla="*/ 65 w 75"/>
                    <a:gd name="T33" fmla="*/ 18 h 58"/>
                    <a:gd name="T34" fmla="*/ 69 w 75"/>
                    <a:gd name="T35" fmla="*/ 8 h 58"/>
                    <a:gd name="T36" fmla="*/ 62 w 75"/>
                    <a:gd name="T37" fmla="*/ 8 h 58"/>
                    <a:gd name="T38" fmla="*/ 62 w 75"/>
                    <a:gd name="T39" fmla="*/ 8 h 58"/>
                    <a:gd name="T40" fmla="*/ 53 w 75"/>
                    <a:gd name="T41" fmla="*/ 2 h 58"/>
                    <a:gd name="T42" fmla="*/ 40 w 75"/>
                    <a:gd name="T43" fmla="*/ 3 h 58"/>
                    <a:gd name="T44" fmla="*/ 24 w 75"/>
                    <a:gd name="T45" fmla="*/ 0 h 58"/>
                    <a:gd name="T46" fmla="*/ 24 w 75"/>
                    <a:gd name="T4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5" h="58">
                      <a:moveTo>
                        <a:pt x="24" y="0"/>
                      </a:moveTo>
                      <a:lnTo>
                        <a:pt x="15" y="0"/>
                      </a:lnTo>
                      <a:lnTo>
                        <a:pt x="12" y="4"/>
                      </a:lnTo>
                      <a:lnTo>
                        <a:pt x="4" y="0"/>
                      </a:lnTo>
                      <a:lnTo>
                        <a:pt x="0" y="9"/>
                      </a:lnTo>
                      <a:lnTo>
                        <a:pt x="11" y="19"/>
                      </a:lnTo>
                      <a:lnTo>
                        <a:pt x="15" y="27"/>
                      </a:lnTo>
                      <a:lnTo>
                        <a:pt x="25" y="35"/>
                      </a:lnTo>
                      <a:lnTo>
                        <a:pt x="32" y="41"/>
                      </a:lnTo>
                      <a:lnTo>
                        <a:pt x="41" y="50"/>
                      </a:lnTo>
                      <a:lnTo>
                        <a:pt x="58" y="58"/>
                      </a:lnTo>
                      <a:lnTo>
                        <a:pt x="60" y="46"/>
                      </a:lnTo>
                      <a:lnTo>
                        <a:pt x="66" y="41"/>
                      </a:lnTo>
                      <a:lnTo>
                        <a:pt x="69" y="39"/>
                      </a:lnTo>
                      <a:lnTo>
                        <a:pt x="73" y="37"/>
                      </a:lnTo>
                      <a:lnTo>
                        <a:pt x="75" y="27"/>
                      </a:lnTo>
                      <a:lnTo>
                        <a:pt x="65" y="18"/>
                      </a:lnTo>
                      <a:lnTo>
                        <a:pt x="69" y="8"/>
                      </a:lnTo>
                      <a:lnTo>
                        <a:pt x="62" y="8"/>
                      </a:lnTo>
                      <a:lnTo>
                        <a:pt x="62" y="8"/>
                      </a:lnTo>
                      <a:lnTo>
                        <a:pt x="53" y="2"/>
                      </a:lnTo>
                      <a:lnTo>
                        <a:pt x="40" y="3"/>
                      </a:lnTo>
                      <a:lnTo>
                        <a:pt x="24" y="0"/>
                      </a:lnTo>
                      <a:lnTo>
                        <a:pt x="24" y="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93" name="Belarus">
                  <a:extLst>
                    <a:ext uri="{FF2B5EF4-FFF2-40B4-BE49-F238E27FC236}">
                      <a16:creationId xmlns:a16="http://schemas.microsoft.com/office/drawing/2014/main" id="{0EEEE5C3-595E-496A-AC5C-63197B46CA3C}"/>
                    </a:ext>
                  </a:extLst>
                </p:cNvPr>
                <p:cNvSpPr>
                  <a:spLocks/>
                </p:cNvSpPr>
                <p:nvPr/>
              </p:nvSpPr>
              <p:spPr bwMode="auto">
                <a:xfrm>
                  <a:off x="5346068" y="2755436"/>
                  <a:ext cx="233274" cy="154579"/>
                </a:xfrm>
                <a:custGeom>
                  <a:avLst/>
                  <a:gdLst>
                    <a:gd name="T0" fmla="*/ 93 w 166"/>
                    <a:gd name="T1" fmla="*/ 6 h 110"/>
                    <a:gd name="T2" fmla="*/ 74 w 166"/>
                    <a:gd name="T3" fmla="*/ 0 h 110"/>
                    <a:gd name="T4" fmla="*/ 57 w 166"/>
                    <a:gd name="T5" fmla="*/ 9 h 110"/>
                    <a:gd name="T6" fmla="*/ 48 w 166"/>
                    <a:gd name="T7" fmla="*/ 12 h 110"/>
                    <a:gd name="T8" fmla="*/ 50 w 166"/>
                    <a:gd name="T9" fmla="*/ 22 h 110"/>
                    <a:gd name="T10" fmla="*/ 37 w 166"/>
                    <a:gd name="T11" fmla="*/ 29 h 110"/>
                    <a:gd name="T12" fmla="*/ 35 w 166"/>
                    <a:gd name="T13" fmla="*/ 42 h 110"/>
                    <a:gd name="T14" fmla="*/ 18 w 166"/>
                    <a:gd name="T15" fmla="*/ 51 h 110"/>
                    <a:gd name="T16" fmla="*/ 1 w 166"/>
                    <a:gd name="T17" fmla="*/ 51 h 110"/>
                    <a:gd name="T18" fmla="*/ 3 w 166"/>
                    <a:gd name="T19" fmla="*/ 60 h 110"/>
                    <a:gd name="T20" fmla="*/ 9 w 166"/>
                    <a:gd name="T21" fmla="*/ 69 h 110"/>
                    <a:gd name="T22" fmla="*/ 10 w 166"/>
                    <a:gd name="T23" fmla="*/ 78 h 110"/>
                    <a:gd name="T24" fmla="*/ 0 w 166"/>
                    <a:gd name="T25" fmla="*/ 82 h 110"/>
                    <a:gd name="T26" fmla="*/ 7 w 166"/>
                    <a:gd name="T27" fmla="*/ 94 h 110"/>
                    <a:gd name="T28" fmla="*/ 9 w 166"/>
                    <a:gd name="T29" fmla="*/ 103 h 110"/>
                    <a:gd name="T30" fmla="*/ 18 w 166"/>
                    <a:gd name="T31" fmla="*/ 102 h 110"/>
                    <a:gd name="T32" fmla="*/ 26 w 166"/>
                    <a:gd name="T33" fmla="*/ 96 h 110"/>
                    <a:gd name="T34" fmla="*/ 40 w 166"/>
                    <a:gd name="T35" fmla="*/ 96 h 110"/>
                    <a:gd name="T36" fmla="*/ 59 w 166"/>
                    <a:gd name="T37" fmla="*/ 97 h 110"/>
                    <a:gd name="T38" fmla="*/ 79 w 166"/>
                    <a:gd name="T39" fmla="*/ 103 h 110"/>
                    <a:gd name="T40" fmla="*/ 94 w 166"/>
                    <a:gd name="T41" fmla="*/ 103 h 110"/>
                    <a:gd name="T42" fmla="*/ 102 w 166"/>
                    <a:gd name="T43" fmla="*/ 107 h 110"/>
                    <a:gd name="T44" fmla="*/ 107 w 166"/>
                    <a:gd name="T45" fmla="*/ 103 h 110"/>
                    <a:gd name="T46" fmla="*/ 113 w 166"/>
                    <a:gd name="T47" fmla="*/ 109 h 110"/>
                    <a:gd name="T48" fmla="*/ 129 w 166"/>
                    <a:gd name="T49" fmla="*/ 107 h 110"/>
                    <a:gd name="T50" fmla="*/ 136 w 166"/>
                    <a:gd name="T51" fmla="*/ 110 h 110"/>
                    <a:gd name="T52" fmla="*/ 135 w 166"/>
                    <a:gd name="T53" fmla="*/ 97 h 110"/>
                    <a:gd name="T54" fmla="*/ 140 w 166"/>
                    <a:gd name="T55" fmla="*/ 93 h 110"/>
                    <a:gd name="T56" fmla="*/ 156 w 166"/>
                    <a:gd name="T57" fmla="*/ 92 h 110"/>
                    <a:gd name="T58" fmla="*/ 156 w 166"/>
                    <a:gd name="T59" fmla="*/ 92 h 110"/>
                    <a:gd name="T60" fmla="*/ 148 w 166"/>
                    <a:gd name="T61" fmla="*/ 77 h 110"/>
                    <a:gd name="T62" fmla="*/ 143 w 166"/>
                    <a:gd name="T63" fmla="*/ 69 h 110"/>
                    <a:gd name="T64" fmla="*/ 146 w 166"/>
                    <a:gd name="T65" fmla="*/ 68 h 110"/>
                    <a:gd name="T66" fmla="*/ 160 w 166"/>
                    <a:gd name="T67" fmla="*/ 68 h 110"/>
                    <a:gd name="T68" fmla="*/ 166 w 166"/>
                    <a:gd name="T69" fmla="*/ 63 h 110"/>
                    <a:gd name="T70" fmla="*/ 160 w 166"/>
                    <a:gd name="T71" fmla="*/ 57 h 110"/>
                    <a:gd name="T72" fmla="*/ 147 w 166"/>
                    <a:gd name="T73" fmla="*/ 53 h 110"/>
                    <a:gd name="T74" fmla="*/ 148 w 166"/>
                    <a:gd name="T75" fmla="*/ 49 h 110"/>
                    <a:gd name="T76" fmla="*/ 139 w 166"/>
                    <a:gd name="T77" fmla="*/ 45 h 110"/>
                    <a:gd name="T78" fmla="*/ 125 w 166"/>
                    <a:gd name="T79" fmla="*/ 30 h 110"/>
                    <a:gd name="T80" fmla="*/ 128 w 166"/>
                    <a:gd name="T81" fmla="*/ 25 h 110"/>
                    <a:gd name="T82" fmla="*/ 124 w 166"/>
                    <a:gd name="T83" fmla="*/ 13 h 110"/>
                    <a:gd name="T84" fmla="*/ 105 w 166"/>
                    <a:gd name="T85" fmla="*/ 8 h 110"/>
                    <a:gd name="T86" fmla="*/ 97 w 166"/>
                    <a:gd name="T87" fmla="*/ 11 h 110"/>
                    <a:gd name="T88" fmla="*/ 93 w 166"/>
                    <a:gd name="T89" fmla="*/ 6 h 110"/>
                    <a:gd name="T90" fmla="*/ 93 w 166"/>
                    <a:gd name="T91" fmla="*/ 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6" h="110">
                      <a:moveTo>
                        <a:pt x="93" y="6"/>
                      </a:moveTo>
                      <a:lnTo>
                        <a:pt x="74" y="0"/>
                      </a:lnTo>
                      <a:lnTo>
                        <a:pt x="57" y="9"/>
                      </a:lnTo>
                      <a:lnTo>
                        <a:pt x="48" y="12"/>
                      </a:lnTo>
                      <a:lnTo>
                        <a:pt x="50" y="22"/>
                      </a:lnTo>
                      <a:lnTo>
                        <a:pt x="37" y="29"/>
                      </a:lnTo>
                      <a:lnTo>
                        <a:pt x="35" y="42"/>
                      </a:lnTo>
                      <a:lnTo>
                        <a:pt x="18" y="51"/>
                      </a:lnTo>
                      <a:lnTo>
                        <a:pt x="1" y="51"/>
                      </a:lnTo>
                      <a:lnTo>
                        <a:pt x="3" y="60"/>
                      </a:lnTo>
                      <a:lnTo>
                        <a:pt x="9" y="69"/>
                      </a:lnTo>
                      <a:lnTo>
                        <a:pt x="10" y="78"/>
                      </a:lnTo>
                      <a:lnTo>
                        <a:pt x="0" y="82"/>
                      </a:lnTo>
                      <a:lnTo>
                        <a:pt x="7" y="94"/>
                      </a:lnTo>
                      <a:lnTo>
                        <a:pt x="9" y="103"/>
                      </a:lnTo>
                      <a:lnTo>
                        <a:pt x="18" y="102"/>
                      </a:lnTo>
                      <a:lnTo>
                        <a:pt x="26" y="96"/>
                      </a:lnTo>
                      <a:lnTo>
                        <a:pt x="40" y="96"/>
                      </a:lnTo>
                      <a:lnTo>
                        <a:pt x="59" y="97"/>
                      </a:lnTo>
                      <a:lnTo>
                        <a:pt x="79" y="103"/>
                      </a:lnTo>
                      <a:lnTo>
                        <a:pt x="94" y="103"/>
                      </a:lnTo>
                      <a:lnTo>
                        <a:pt x="102" y="107"/>
                      </a:lnTo>
                      <a:lnTo>
                        <a:pt x="107" y="103"/>
                      </a:lnTo>
                      <a:lnTo>
                        <a:pt x="113" y="109"/>
                      </a:lnTo>
                      <a:lnTo>
                        <a:pt x="129" y="107"/>
                      </a:lnTo>
                      <a:lnTo>
                        <a:pt x="136" y="110"/>
                      </a:lnTo>
                      <a:lnTo>
                        <a:pt x="135" y="97"/>
                      </a:lnTo>
                      <a:lnTo>
                        <a:pt x="140" y="93"/>
                      </a:lnTo>
                      <a:lnTo>
                        <a:pt x="156" y="92"/>
                      </a:lnTo>
                      <a:lnTo>
                        <a:pt x="156" y="92"/>
                      </a:lnTo>
                      <a:lnTo>
                        <a:pt x="148" y="77"/>
                      </a:lnTo>
                      <a:lnTo>
                        <a:pt x="143" y="69"/>
                      </a:lnTo>
                      <a:lnTo>
                        <a:pt x="146" y="68"/>
                      </a:lnTo>
                      <a:lnTo>
                        <a:pt x="160" y="68"/>
                      </a:lnTo>
                      <a:lnTo>
                        <a:pt x="166" y="63"/>
                      </a:lnTo>
                      <a:lnTo>
                        <a:pt x="160" y="57"/>
                      </a:lnTo>
                      <a:lnTo>
                        <a:pt x="147" y="53"/>
                      </a:lnTo>
                      <a:lnTo>
                        <a:pt x="148" y="49"/>
                      </a:lnTo>
                      <a:lnTo>
                        <a:pt x="139" y="45"/>
                      </a:lnTo>
                      <a:lnTo>
                        <a:pt x="125" y="30"/>
                      </a:lnTo>
                      <a:lnTo>
                        <a:pt x="128" y="25"/>
                      </a:lnTo>
                      <a:lnTo>
                        <a:pt x="124" y="13"/>
                      </a:lnTo>
                      <a:lnTo>
                        <a:pt x="105" y="8"/>
                      </a:lnTo>
                      <a:lnTo>
                        <a:pt x="97" y="11"/>
                      </a:lnTo>
                      <a:lnTo>
                        <a:pt x="93" y="6"/>
                      </a:lnTo>
                      <a:lnTo>
                        <a:pt x="93" y="6"/>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94" name="Botswana">
                  <a:extLst>
                    <a:ext uri="{FF2B5EF4-FFF2-40B4-BE49-F238E27FC236}">
                      <a16:creationId xmlns:a16="http://schemas.microsoft.com/office/drawing/2014/main" id="{94F1D1FC-9BED-41DF-81E7-8B13E99A2C71}"/>
                    </a:ext>
                  </a:extLst>
                </p:cNvPr>
                <p:cNvSpPr>
                  <a:spLocks/>
                </p:cNvSpPr>
                <p:nvPr/>
              </p:nvSpPr>
              <p:spPr bwMode="auto">
                <a:xfrm>
                  <a:off x="5334826" y="5204810"/>
                  <a:ext cx="278242" cy="306347"/>
                </a:xfrm>
                <a:custGeom>
                  <a:avLst/>
                  <a:gdLst>
                    <a:gd name="T0" fmla="*/ 116 w 198"/>
                    <a:gd name="T1" fmla="*/ 1 h 218"/>
                    <a:gd name="T2" fmla="*/ 113 w 198"/>
                    <a:gd name="T3" fmla="*/ 0 h 218"/>
                    <a:gd name="T4" fmla="*/ 100 w 198"/>
                    <a:gd name="T5" fmla="*/ 5 h 218"/>
                    <a:gd name="T6" fmla="*/ 95 w 198"/>
                    <a:gd name="T7" fmla="*/ 5 h 218"/>
                    <a:gd name="T8" fmla="*/ 81 w 198"/>
                    <a:gd name="T9" fmla="*/ 14 h 218"/>
                    <a:gd name="T10" fmla="*/ 73 w 198"/>
                    <a:gd name="T11" fmla="*/ 5 h 218"/>
                    <a:gd name="T12" fmla="*/ 41 w 198"/>
                    <a:gd name="T13" fmla="*/ 13 h 218"/>
                    <a:gd name="T14" fmla="*/ 26 w 198"/>
                    <a:gd name="T15" fmla="*/ 14 h 218"/>
                    <a:gd name="T16" fmla="*/ 22 w 198"/>
                    <a:gd name="T17" fmla="*/ 98 h 218"/>
                    <a:gd name="T18" fmla="*/ 2 w 198"/>
                    <a:gd name="T19" fmla="*/ 99 h 218"/>
                    <a:gd name="T20" fmla="*/ 0 w 198"/>
                    <a:gd name="T21" fmla="*/ 169 h 218"/>
                    <a:gd name="T22" fmla="*/ 5 w 198"/>
                    <a:gd name="T23" fmla="*/ 172 h 218"/>
                    <a:gd name="T24" fmla="*/ 16 w 198"/>
                    <a:gd name="T25" fmla="*/ 195 h 218"/>
                    <a:gd name="T26" fmla="*/ 14 w 198"/>
                    <a:gd name="T27" fmla="*/ 209 h 218"/>
                    <a:gd name="T28" fmla="*/ 18 w 198"/>
                    <a:gd name="T29" fmla="*/ 218 h 218"/>
                    <a:gd name="T30" fmla="*/ 33 w 198"/>
                    <a:gd name="T31" fmla="*/ 215 h 218"/>
                    <a:gd name="T32" fmla="*/ 43 w 198"/>
                    <a:gd name="T33" fmla="*/ 205 h 218"/>
                    <a:gd name="T34" fmla="*/ 54 w 198"/>
                    <a:gd name="T35" fmla="*/ 197 h 218"/>
                    <a:gd name="T36" fmla="*/ 59 w 198"/>
                    <a:gd name="T37" fmla="*/ 186 h 218"/>
                    <a:gd name="T38" fmla="*/ 69 w 198"/>
                    <a:gd name="T39" fmla="*/ 181 h 218"/>
                    <a:gd name="T40" fmla="*/ 78 w 198"/>
                    <a:gd name="T41" fmla="*/ 183 h 218"/>
                    <a:gd name="T42" fmla="*/ 87 w 198"/>
                    <a:gd name="T43" fmla="*/ 190 h 218"/>
                    <a:gd name="T44" fmla="*/ 103 w 198"/>
                    <a:gd name="T45" fmla="*/ 191 h 218"/>
                    <a:gd name="T46" fmla="*/ 117 w 198"/>
                    <a:gd name="T47" fmla="*/ 185 h 218"/>
                    <a:gd name="T48" fmla="*/ 119 w 198"/>
                    <a:gd name="T49" fmla="*/ 178 h 218"/>
                    <a:gd name="T50" fmla="*/ 124 w 198"/>
                    <a:gd name="T51" fmla="*/ 167 h 218"/>
                    <a:gd name="T52" fmla="*/ 135 w 198"/>
                    <a:gd name="T53" fmla="*/ 165 h 218"/>
                    <a:gd name="T54" fmla="*/ 141 w 198"/>
                    <a:gd name="T55" fmla="*/ 156 h 218"/>
                    <a:gd name="T56" fmla="*/ 149 w 198"/>
                    <a:gd name="T57" fmla="*/ 140 h 218"/>
                    <a:gd name="T58" fmla="*/ 168 w 198"/>
                    <a:gd name="T59" fmla="*/ 123 h 218"/>
                    <a:gd name="T60" fmla="*/ 198 w 198"/>
                    <a:gd name="T61" fmla="*/ 105 h 218"/>
                    <a:gd name="T62" fmla="*/ 185 w 198"/>
                    <a:gd name="T63" fmla="*/ 94 h 218"/>
                    <a:gd name="T64" fmla="*/ 170 w 198"/>
                    <a:gd name="T65" fmla="*/ 91 h 218"/>
                    <a:gd name="T66" fmla="*/ 164 w 198"/>
                    <a:gd name="T67" fmla="*/ 75 h 218"/>
                    <a:gd name="T68" fmla="*/ 164 w 198"/>
                    <a:gd name="T69" fmla="*/ 67 h 218"/>
                    <a:gd name="T70" fmla="*/ 156 w 198"/>
                    <a:gd name="T71" fmla="*/ 65 h 218"/>
                    <a:gd name="T72" fmla="*/ 133 w 198"/>
                    <a:gd name="T73" fmla="*/ 39 h 218"/>
                    <a:gd name="T74" fmla="*/ 127 w 198"/>
                    <a:gd name="T75" fmla="*/ 25 h 218"/>
                    <a:gd name="T76" fmla="*/ 123 w 198"/>
                    <a:gd name="T77" fmla="*/ 20 h 218"/>
                    <a:gd name="T78" fmla="*/ 116 w 198"/>
                    <a:gd name="T79" fmla="*/ 1 h 218"/>
                    <a:gd name="T80" fmla="*/ 116 w 198"/>
                    <a:gd name="T81" fmla="*/ 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8" h="218">
                      <a:moveTo>
                        <a:pt x="116" y="1"/>
                      </a:moveTo>
                      <a:lnTo>
                        <a:pt x="113" y="0"/>
                      </a:lnTo>
                      <a:lnTo>
                        <a:pt x="100" y="5"/>
                      </a:lnTo>
                      <a:lnTo>
                        <a:pt x="95" y="5"/>
                      </a:lnTo>
                      <a:lnTo>
                        <a:pt x="81" y="14"/>
                      </a:lnTo>
                      <a:lnTo>
                        <a:pt x="73" y="5"/>
                      </a:lnTo>
                      <a:lnTo>
                        <a:pt x="41" y="13"/>
                      </a:lnTo>
                      <a:lnTo>
                        <a:pt x="26" y="14"/>
                      </a:lnTo>
                      <a:lnTo>
                        <a:pt x="22" y="98"/>
                      </a:lnTo>
                      <a:lnTo>
                        <a:pt x="2" y="99"/>
                      </a:lnTo>
                      <a:lnTo>
                        <a:pt x="0" y="169"/>
                      </a:lnTo>
                      <a:lnTo>
                        <a:pt x="5" y="172"/>
                      </a:lnTo>
                      <a:lnTo>
                        <a:pt x="16" y="195"/>
                      </a:lnTo>
                      <a:lnTo>
                        <a:pt x="14" y="209"/>
                      </a:lnTo>
                      <a:lnTo>
                        <a:pt x="18" y="218"/>
                      </a:lnTo>
                      <a:lnTo>
                        <a:pt x="33" y="215"/>
                      </a:lnTo>
                      <a:lnTo>
                        <a:pt x="43" y="205"/>
                      </a:lnTo>
                      <a:lnTo>
                        <a:pt x="54" y="197"/>
                      </a:lnTo>
                      <a:lnTo>
                        <a:pt x="59" y="186"/>
                      </a:lnTo>
                      <a:lnTo>
                        <a:pt x="69" y="181"/>
                      </a:lnTo>
                      <a:lnTo>
                        <a:pt x="78" y="183"/>
                      </a:lnTo>
                      <a:lnTo>
                        <a:pt x="87" y="190"/>
                      </a:lnTo>
                      <a:lnTo>
                        <a:pt x="103" y="191"/>
                      </a:lnTo>
                      <a:lnTo>
                        <a:pt x="117" y="185"/>
                      </a:lnTo>
                      <a:lnTo>
                        <a:pt x="119" y="178"/>
                      </a:lnTo>
                      <a:lnTo>
                        <a:pt x="124" y="167"/>
                      </a:lnTo>
                      <a:lnTo>
                        <a:pt x="135" y="165"/>
                      </a:lnTo>
                      <a:lnTo>
                        <a:pt x="141" y="156"/>
                      </a:lnTo>
                      <a:lnTo>
                        <a:pt x="149" y="140"/>
                      </a:lnTo>
                      <a:lnTo>
                        <a:pt x="168" y="123"/>
                      </a:lnTo>
                      <a:lnTo>
                        <a:pt x="198" y="105"/>
                      </a:lnTo>
                      <a:lnTo>
                        <a:pt x="185" y="94"/>
                      </a:lnTo>
                      <a:lnTo>
                        <a:pt x="170" y="91"/>
                      </a:lnTo>
                      <a:lnTo>
                        <a:pt x="164" y="75"/>
                      </a:lnTo>
                      <a:lnTo>
                        <a:pt x="164" y="67"/>
                      </a:lnTo>
                      <a:lnTo>
                        <a:pt x="156" y="65"/>
                      </a:lnTo>
                      <a:lnTo>
                        <a:pt x="133" y="39"/>
                      </a:lnTo>
                      <a:lnTo>
                        <a:pt x="127" y="25"/>
                      </a:lnTo>
                      <a:lnTo>
                        <a:pt x="123" y="20"/>
                      </a:lnTo>
                      <a:lnTo>
                        <a:pt x="116" y="1"/>
                      </a:lnTo>
                      <a:lnTo>
                        <a:pt x="116" y="1"/>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95" name="Central African Republic">
                  <a:extLst>
                    <a:ext uri="{FF2B5EF4-FFF2-40B4-BE49-F238E27FC236}">
                      <a16:creationId xmlns:a16="http://schemas.microsoft.com/office/drawing/2014/main" id="{E35321E7-5E5C-4F42-9C00-936310F9D194}"/>
                    </a:ext>
                  </a:extLst>
                </p:cNvPr>
                <p:cNvSpPr>
                  <a:spLocks/>
                </p:cNvSpPr>
                <p:nvPr/>
              </p:nvSpPr>
              <p:spPr bwMode="auto">
                <a:xfrm>
                  <a:off x="5188679" y="4242204"/>
                  <a:ext cx="380826" cy="296511"/>
                </a:xfrm>
                <a:custGeom>
                  <a:avLst/>
                  <a:gdLst>
                    <a:gd name="T0" fmla="*/ 195 w 271"/>
                    <a:gd name="T1" fmla="*/ 59 h 211"/>
                    <a:gd name="T2" fmla="*/ 187 w 271"/>
                    <a:gd name="T3" fmla="*/ 45 h 211"/>
                    <a:gd name="T4" fmla="*/ 189 w 271"/>
                    <a:gd name="T5" fmla="*/ 25 h 211"/>
                    <a:gd name="T6" fmla="*/ 175 w 271"/>
                    <a:gd name="T7" fmla="*/ 0 h 211"/>
                    <a:gd name="T8" fmla="*/ 151 w 271"/>
                    <a:gd name="T9" fmla="*/ 14 h 211"/>
                    <a:gd name="T10" fmla="*/ 117 w 271"/>
                    <a:gd name="T11" fmla="*/ 51 h 211"/>
                    <a:gd name="T12" fmla="*/ 91 w 271"/>
                    <a:gd name="T13" fmla="*/ 51 h 211"/>
                    <a:gd name="T14" fmla="*/ 82 w 271"/>
                    <a:gd name="T15" fmla="*/ 68 h 211"/>
                    <a:gd name="T16" fmla="*/ 47 w 271"/>
                    <a:gd name="T17" fmla="*/ 87 h 211"/>
                    <a:gd name="T18" fmla="*/ 38 w 271"/>
                    <a:gd name="T19" fmla="*/ 80 h 211"/>
                    <a:gd name="T20" fmla="*/ 17 w 271"/>
                    <a:gd name="T21" fmla="*/ 89 h 211"/>
                    <a:gd name="T22" fmla="*/ 2 w 271"/>
                    <a:gd name="T23" fmla="*/ 117 h 211"/>
                    <a:gd name="T24" fmla="*/ 3 w 271"/>
                    <a:gd name="T25" fmla="*/ 146 h 211"/>
                    <a:gd name="T26" fmla="*/ 10 w 271"/>
                    <a:gd name="T27" fmla="*/ 165 h 211"/>
                    <a:gd name="T28" fmla="*/ 20 w 271"/>
                    <a:gd name="T29" fmla="*/ 186 h 211"/>
                    <a:gd name="T30" fmla="*/ 31 w 271"/>
                    <a:gd name="T31" fmla="*/ 205 h 211"/>
                    <a:gd name="T32" fmla="*/ 44 w 271"/>
                    <a:gd name="T33" fmla="*/ 189 h 211"/>
                    <a:gd name="T34" fmla="*/ 71 w 271"/>
                    <a:gd name="T35" fmla="*/ 180 h 211"/>
                    <a:gd name="T36" fmla="*/ 86 w 271"/>
                    <a:gd name="T37" fmla="*/ 165 h 211"/>
                    <a:gd name="T38" fmla="*/ 105 w 271"/>
                    <a:gd name="T39" fmla="*/ 146 h 211"/>
                    <a:gd name="T40" fmla="*/ 136 w 271"/>
                    <a:gd name="T41" fmla="*/ 163 h 211"/>
                    <a:gd name="T42" fmla="*/ 167 w 271"/>
                    <a:gd name="T43" fmla="*/ 169 h 211"/>
                    <a:gd name="T44" fmla="*/ 176 w 271"/>
                    <a:gd name="T45" fmla="*/ 153 h 211"/>
                    <a:gd name="T46" fmla="*/ 209 w 271"/>
                    <a:gd name="T47" fmla="*/ 144 h 211"/>
                    <a:gd name="T48" fmla="*/ 224 w 271"/>
                    <a:gd name="T49" fmla="*/ 148 h 211"/>
                    <a:gd name="T50" fmla="*/ 234 w 271"/>
                    <a:gd name="T51" fmla="*/ 140 h 211"/>
                    <a:gd name="T52" fmla="*/ 264 w 271"/>
                    <a:gd name="T53" fmla="*/ 143 h 211"/>
                    <a:gd name="T54" fmla="*/ 268 w 271"/>
                    <a:gd name="T55" fmla="*/ 133 h 211"/>
                    <a:gd name="T56" fmla="*/ 246 w 271"/>
                    <a:gd name="T57" fmla="*/ 109 h 211"/>
                    <a:gd name="T58" fmla="*/ 223 w 271"/>
                    <a:gd name="T59" fmla="*/ 87 h 211"/>
                    <a:gd name="T60" fmla="*/ 211 w 271"/>
                    <a:gd name="T61" fmla="*/ 69 h 211"/>
                    <a:gd name="T62" fmla="*/ 197 w 271"/>
                    <a:gd name="T63" fmla="*/ 6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1" h="211">
                      <a:moveTo>
                        <a:pt x="197" y="60"/>
                      </a:moveTo>
                      <a:lnTo>
                        <a:pt x="195" y="59"/>
                      </a:lnTo>
                      <a:lnTo>
                        <a:pt x="188" y="52"/>
                      </a:lnTo>
                      <a:lnTo>
                        <a:pt x="187" y="45"/>
                      </a:lnTo>
                      <a:lnTo>
                        <a:pt x="189" y="35"/>
                      </a:lnTo>
                      <a:lnTo>
                        <a:pt x="189" y="25"/>
                      </a:lnTo>
                      <a:lnTo>
                        <a:pt x="177" y="10"/>
                      </a:lnTo>
                      <a:lnTo>
                        <a:pt x="175" y="0"/>
                      </a:lnTo>
                      <a:lnTo>
                        <a:pt x="161" y="5"/>
                      </a:lnTo>
                      <a:lnTo>
                        <a:pt x="151" y="14"/>
                      </a:lnTo>
                      <a:lnTo>
                        <a:pt x="136" y="40"/>
                      </a:lnTo>
                      <a:lnTo>
                        <a:pt x="117" y="51"/>
                      </a:lnTo>
                      <a:lnTo>
                        <a:pt x="96" y="50"/>
                      </a:lnTo>
                      <a:lnTo>
                        <a:pt x="91" y="51"/>
                      </a:lnTo>
                      <a:lnTo>
                        <a:pt x="92" y="60"/>
                      </a:lnTo>
                      <a:lnTo>
                        <a:pt x="82" y="68"/>
                      </a:lnTo>
                      <a:lnTo>
                        <a:pt x="74" y="78"/>
                      </a:lnTo>
                      <a:lnTo>
                        <a:pt x="47" y="87"/>
                      </a:lnTo>
                      <a:lnTo>
                        <a:pt x="42" y="81"/>
                      </a:lnTo>
                      <a:lnTo>
                        <a:pt x="38" y="80"/>
                      </a:lnTo>
                      <a:lnTo>
                        <a:pt x="34" y="87"/>
                      </a:lnTo>
                      <a:lnTo>
                        <a:pt x="17" y="89"/>
                      </a:lnTo>
                      <a:lnTo>
                        <a:pt x="6" y="113"/>
                      </a:lnTo>
                      <a:lnTo>
                        <a:pt x="2" y="117"/>
                      </a:lnTo>
                      <a:lnTo>
                        <a:pt x="0" y="136"/>
                      </a:lnTo>
                      <a:lnTo>
                        <a:pt x="3" y="146"/>
                      </a:lnTo>
                      <a:lnTo>
                        <a:pt x="1" y="152"/>
                      </a:lnTo>
                      <a:lnTo>
                        <a:pt x="10" y="165"/>
                      </a:lnTo>
                      <a:lnTo>
                        <a:pt x="12" y="174"/>
                      </a:lnTo>
                      <a:lnTo>
                        <a:pt x="20" y="186"/>
                      </a:lnTo>
                      <a:lnTo>
                        <a:pt x="30" y="193"/>
                      </a:lnTo>
                      <a:lnTo>
                        <a:pt x="31" y="205"/>
                      </a:lnTo>
                      <a:lnTo>
                        <a:pt x="34" y="211"/>
                      </a:lnTo>
                      <a:lnTo>
                        <a:pt x="44" y="189"/>
                      </a:lnTo>
                      <a:lnTo>
                        <a:pt x="57" y="177"/>
                      </a:lnTo>
                      <a:lnTo>
                        <a:pt x="71" y="180"/>
                      </a:lnTo>
                      <a:lnTo>
                        <a:pt x="84" y="182"/>
                      </a:lnTo>
                      <a:lnTo>
                        <a:pt x="86" y="165"/>
                      </a:lnTo>
                      <a:lnTo>
                        <a:pt x="94" y="153"/>
                      </a:lnTo>
                      <a:lnTo>
                        <a:pt x="105" y="146"/>
                      </a:lnTo>
                      <a:lnTo>
                        <a:pt x="122" y="153"/>
                      </a:lnTo>
                      <a:lnTo>
                        <a:pt x="136" y="163"/>
                      </a:lnTo>
                      <a:lnTo>
                        <a:pt x="151" y="164"/>
                      </a:lnTo>
                      <a:lnTo>
                        <a:pt x="167" y="169"/>
                      </a:lnTo>
                      <a:lnTo>
                        <a:pt x="173" y="155"/>
                      </a:lnTo>
                      <a:lnTo>
                        <a:pt x="176" y="153"/>
                      </a:lnTo>
                      <a:lnTo>
                        <a:pt x="186" y="155"/>
                      </a:lnTo>
                      <a:lnTo>
                        <a:pt x="209" y="144"/>
                      </a:lnTo>
                      <a:lnTo>
                        <a:pt x="217" y="149"/>
                      </a:lnTo>
                      <a:lnTo>
                        <a:pt x="224" y="148"/>
                      </a:lnTo>
                      <a:lnTo>
                        <a:pt x="227" y="142"/>
                      </a:lnTo>
                      <a:lnTo>
                        <a:pt x="234" y="140"/>
                      </a:lnTo>
                      <a:lnTo>
                        <a:pt x="251" y="143"/>
                      </a:lnTo>
                      <a:lnTo>
                        <a:pt x="264" y="143"/>
                      </a:lnTo>
                      <a:lnTo>
                        <a:pt x="271" y="141"/>
                      </a:lnTo>
                      <a:lnTo>
                        <a:pt x="268" y="133"/>
                      </a:lnTo>
                      <a:lnTo>
                        <a:pt x="252" y="123"/>
                      </a:lnTo>
                      <a:lnTo>
                        <a:pt x="246" y="109"/>
                      </a:lnTo>
                      <a:lnTo>
                        <a:pt x="237" y="99"/>
                      </a:lnTo>
                      <a:lnTo>
                        <a:pt x="223" y="87"/>
                      </a:lnTo>
                      <a:lnTo>
                        <a:pt x="223" y="79"/>
                      </a:lnTo>
                      <a:lnTo>
                        <a:pt x="211" y="69"/>
                      </a:lnTo>
                      <a:lnTo>
                        <a:pt x="197" y="60"/>
                      </a:lnTo>
                      <a:lnTo>
                        <a:pt x="197" y="6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96" name="Switzerland">
                  <a:extLst>
                    <a:ext uri="{FF2B5EF4-FFF2-40B4-BE49-F238E27FC236}">
                      <a16:creationId xmlns:a16="http://schemas.microsoft.com/office/drawing/2014/main" id="{BE7B675F-733E-4084-AC8E-45408C946F28}"/>
                    </a:ext>
                  </a:extLst>
                </p:cNvPr>
                <p:cNvSpPr>
                  <a:spLocks/>
                </p:cNvSpPr>
                <p:nvPr/>
              </p:nvSpPr>
              <p:spPr bwMode="auto">
                <a:xfrm>
                  <a:off x="4920274" y="3022436"/>
                  <a:ext cx="116636" cy="66048"/>
                </a:xfrm>
                <a:custGeom>
                  <a:avLst/>
                  <a:gdLst>
                    <a:gd name="T0" fmla="*/ 66 w 83"/>
                    <a:gd name="T1" fmla="*/ 6 h 47"/>
                    <a:gd name="T2" fmla="*/ 46 w 83"/>
                    <a:gd name="T3" fmla="*/ 0 h 47"/>
                    <a:gd name="T4" fmla="*/ 42 w 83"/>
                    <a:gd name="T5" fmla="*/ 4 h 47"/>
                    <a:gd name="T6" fmla="*/ 27 w 83"/>
                    <a:gd name="T7" fmla="*/ 4 h 47"/>
                    <a:gd name="T8" fmla="*/ 22 w 83"/>
                    <a:gd name="T9" fmla="*/ 8 h 47"/>
                    <a:gd name="T10" fmla="*/ 13 w 83"/>
                    <a:gd name="T11" fmla="*/ 6 h 47"/>
                    <a:gd name="T12" fmla="*/ 14 w 83"/>
                    <a:gd name="T13" fmla="*/ 12 h 47"/>
                    <a:gd name="T14" fmla="*/ 0 w 83"/>
                    <a:gd name="T15" fmla="*/ 25 h 47"/>
                    <a:gd name="T16" fmla="*/ 0 w 83"/>
                    <a:gd name="T17" fmla="*/ 36 h 47"/>
                    <a:gd name="T18" fmla="*/ 10 w 83"/>
                    <a:gd name="T19" fmla="*/ 32 h 47"/>
                    <a:gd name="T20" fmla="*/ 16 w 83"/>
                    <a:gd name="T21" fmla="*/ 43 h 47"/>
                    <a:gd name="T22" fmla="*/ 25 w 83"/>
                    <a:gd name="T23" fmla="*/ 47 h 47"/>
                    <a:gd name="T24" fmla="*/ 33 w 83"/>
                    <a:gd name="T25" fmla="*/ 46 h 47"/>
                    <a:gd name="T26" fmla="*/ 43 w 83"/>
                    <a:gd name="T27" fmla="*/ 38 h 47"/>
                    <a:gd name="T28" fmla="*/ 47 w 83"/>
                    <a:gd name="T29" fmla="*/ 42 h 47"/>
                    <a:gd name="T30" fmla="*/ 56 w 83"/>
                    <a:gd name="T31" fmla="*/ 42 h 47"/>
                    <a:gd name="T32" fmla="*/ 59 w 83"/>
                    <a:gd name="T33" fmla="*/ 32 h 47"/>
                    <a:gd name="T34" fmla="*/ 73 w 83"/>
                    <a:gd name="T35" fmla="*/ 35 h 47"/>
                    <a:gd name="T36" fmla="*/ 82 w 83"/>
                    <a:gd name="T37" fmla="*/ 31 h 47"/>
                    <a:gd name="T38" fmla="*/ 83 w 83"/>
                    <a:gd name="T39" fmla="*/ 21 h 47"/>
                    <a:gd name="T40" fmla="*/ 72 w 83"/>
                    <a:gd name="T41" fmla="*/ 21 h 47"/>
                    <a:gd name="T42" fmla="*/ 64 w 83"/>
                    <a:gd name="T43" fmla="*/ 17 h 47"/>
                    <a:gd name="T44" fmla="*/ 67 w 83"/>
                    <a:gd name="T45" fmla="*/ 11 h 47"/>
                    <a:gd name="T46" fmla="*/ 66 w 83"/>
                    <a:gd name="T47" fmla="*/ 6 h 47"/>
                    <a:gd name="T48" fmla="*/ 66 w 83"/>
                    <a:gd name="T4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 h="47">
                      <a:moveTo>
                        <a:pt x="66" y="6"/>
                      </a:moveTo>
                      <a:lnTo>
                        <a:pt x="46" y="0"/>
                      </a:lnTo>
                      <a:lnTo>
                        <a:pt x="42" y="4"/>
                      </a:lnTo>
                      <a:lnTo>
                        <a:pt x="27" y="4"/>
                      </a:lnTo>
                      <a:lnTo>
                        <a:pt x="22" y="8"/>
                      </a:lnTo>
                      <a:lnTo>
                        <a:pt x="13" y="6"/>
                      </a:lnTo>
                      <a:lnTo>
                        <a:pt x="14" y="12"/>
                      </a:lnTo>
                      <a:lnTo>
                        <a:pt x="0" y="25"/>
                      </a:lnTo>
                      <a:lnTo>
                        <a:pt x="0" y="36"/>
                      </a:lnTo>
                      <a:lnTo>
                        <a:pt x="10" y="32"/>
                      </a:lnTo>
                      <a:lnTo>
                        <a:pt x="16" y="43"/>
                      </a:lnTo>
                      <a:lnTo>
                        <a:pt x="25" y="47"/>
                      </a:lnTo>
                      <a:lnTo>
                        <a:pt x="33" y="46"/>
                      </a:lnTo>
                      <a:lnTo>
                        <a:pt x="43" y="38"/>
                      </a:lnTo>
                      <a:lnTo>
                        <a:pt x="47" y="42"/>
                      </a:lnTo>
                      <a:lnTo>
                        <a:pt x="56" y="42"/>
                      </a:lnTo>
                      <a:lnTo>
                        <a:pt x="59" y="32"/>
                      </a:lnTo>
                      <a:lnTo>
                        <a:pt x="73" y="35"/>
                      </a:lnTo>
                      <a:lnTo>
                        <a:pt x="82" y="31"/>
                      </a:lnTo>
                      <a:lnTo>
                        <a:pt x="83" y="21"/>
                      </a:lnTo>
                      <a:lnTo>
                        <a:pt x="72" y="21"/>
                      </a:lnTo>
                      <a:lnTo>
                        <a:pt x="64" y="17"/>
                      </a:lnTo>
                      <a:lnTo>
                        <a:pt x="67" y="11"/>
                      </a:lnTo>
                      <a:lnTo>
                        <a:pt x="66" y="6"/>
                      </a:lnTo>
                      <a:lnTo>
                        <a:pt x="66" y="6"/>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97" name="Côte d'Ivoire">
                  <a:extLst>
                    <a:ext uri="{FF2B5EF4-FFF2-40B4-BE49-F238E27FC236}">
                      <a16:creationId xmlns:a16="http://schemas.microsoft.com/office/drawing/2014/main" id="{E20A10B3-1B46-4717-A297-043A26B15117}"/>
                    </a:ext>
                  </a:extLst>
                </p:cNvPr>
                <p:cNvSpPr>
                  <a:spLocks/>
                </p:cNvSpPr>
                <p:nvPr/>
              </p:nvSpPr>
              <p:spPr bwMode="auto">
                <a:xfrm>
                  <a:off x="4509937" y="4263283"/>
                  <a:ext cx="177063" cy="206574"/>
                </a:xfrm>
                <a:custGeom>
                  <a:avLst/>
                  <a:gdLst>
                    <a:gd name="T0" fmla="*/ 67 w 126"/>
                    <a:gd name="T1" fmla="*/ 4 h 147"/>
                    <a:gd name="T2" fmla="*/ 59 w 126"/>
                    <a:gd name="T3" fmla="*/ 7 h 147"/>
                    <a:gd name="T4" fmla="*/ 54 w 126"/>
                    <a:gd name="T5" fmla="*/ 10 h 147"/>
                    <a:gd name="T6" fmla="*/ 51 w 126"/>
                    <a:gd name="T7" fmla="*/ 0 h 147"/>
                    <a:gd name="T8" fmla="*/ 45 w 126"/>
                    <a:gd name="T9" fmla="*/ 3 h 147"/>
                    <a:gd name="T10" fmla="*/ 41 w 126"/>
                    <a:gd name="T11" fmla="*/ 2 h 147"/>
                    <a:gd name="T12" fmla="*/ 38 w 126"/>
                    <a:gd name="T13" fmla="*/ 9 h 147"/>
                    <a:gd name="T14" fmla="*/ 21 w 126"/>
                    <a:gd name="T15" fmla="*/ 8 h 147"/>
                    <a:gd name="T16" fmla="*/ 15 w 126"/>
                    <a:gd name="T17" fmla="*/ 5 h 147"/>
                    <a:gd name="T18" fmla="*/ 12 w 126"/>
                    <a:gd name="T19" fmla="*/ 8 h 147"/>
                    <a:gd name="T20" fmla="*/ 9 w 126"/>
                    <a:gd name="T21" fmla="*/ 9 h 147"/>
                    <a:gd name="T22" fmla="*/ 7 w 126"/>
                    <a:gd name="T23" fmla="*/ 18 h 147"/>
                    <a:gd name="T24" fmla="*/ 11 w 126"/>
                    <a:gd name="T25" fmla="*/ 27 h 147"/>
                    <a:gd name="T26" fmla="*/ 16 w 126"/>
                    <a:gd name="T27" fmla="*/ 46 h 147"/>
                    <a:gd name="T28" fmla="*/ 9 w 126"/>
                    <a:gd name="T29" fmla="*/ 50 h 147"/>
                    <a:gd name="T30" fmla="*/ 7 w 126"/>
                    <a:gd name="T31" fmla="*/ 52 h 147"/>
                    <a:gd name="T32" fmla="*/ 8 w 126"/>
                    <a:gd name="T33" fmla="*/ 57 h 147"/>
                    <a:gd name="T34" fmla="*/ 7 w 126"/>
                    <a:gd name="T35" fmla="*/ 67 h 147"/>
                    <a:gd name="T36" fmla="*/ 4 w 126"/>
                    <a:gd name="T37" fmla="*/ 67 h 147"/>
                    <a:gd name="T38" fmla="*/ 2 w 126"/>
                    <a:gd name="T39" fmla="*/ 74 h 147"/>
                    <a:gd name="T40" fmla="*/ 5 w 126"/>
                    <a:gd name="T41" fmla="*/ 86 h 147"/>
                    <a:gd name="T42" fmla="*/ 0 w 126"/>
                    <a:gd name="T43" fmla="*/ 96 h 147"/>
                    <a:gd name="T44" fmla="*/ 6 w 126"/>
                    <a:gd name="T45" fmla="*/ 103 h 147"/>
                    <a:gd name="T46" fmla="*/ 13 w 126"/>
                    <a:gd name="T47" fmla="*/ 105 h 147"/>
                    <a:gd name="T48" fmla="*/ 22 w 126"/>
                    <a:gd name="T49" fmla="*/ 115 h 147"/>
                    <a:gd name="T50" fmla="*/ 23 w 126"/>
                    <a:gd name="T51" fmla="*/ 124 h 147"/>
                    <a:gd name="T52" fmla="*/ 21 w 126"/>
                    <a:gd name="T53" fmla="*/ 127 h 147"/>
                    <a:gd name="T54" fmla="*/ 19 w 126"/>
                    <a:gd name="T55" fmla="*/ 147 h 147"/>
                    <a:gd name="T56" fmla="*/ 23 w 126"/>
                    <a:gd name="T57" fmla="*/ 147 h 147"/>
                    <a:gd name="T58" fmla="*/ 43 w 126"/>
                    <a:gd name="T59" fmla="*/ 138 h 147"/>
                    <a:gd name="T60" fmla="*/ 58 w 126"/>
                    <a:gd name="T61" fmla="*/ 132 h 147"/>
                    <a:gd name="T62" fmla="*/ 82 w 126"/>
                    <a:gd name="T63" fmla="*/ 127 h 147"/>
                    <a:gd name="T64" fmla="*/ 96 w 126"/>
                    <a:gd name="T65" fmla="*/ 127 h 147"/>
                    <a:gd name="T66" fmla="*/ 110 w 126"/>
                    <a:gd name="T67" fmla="*/ 132 h 147"/>
                    <a:gd name="T68" fmla="*/ 121 w 126"/>
                    <a:gd name="T69" fmla="*/ 132 h 147"/>
                    <a:gd name="T70" fmla="*/ 122 w 126"/>
                    <a:gd name="T71" fmla="*/ 122 h 147"/>
                    <a:gd name="T72" fmla="*/ 112 w 126"/>
                    <a:gd name="T73" fmla="*/ 102 h 147"/>
                    <a:gd name="T74" fmla="*/ 118 w 126"/>
                    <a:gd name="T75" fmla="*/ 75 h 147"/>
                    <a:gd name="T76" fmla="*/ 126 w 126"/>
                    <a:gd name="T77" fmla="*/ 55 h 147"/>
                    <a:gd name="T78" fmla="*/ 122 w 126"/>
                    <a:gd name="T79" fmla="*/ 21 h 147"/>
                    <a:gd name="T80" fmla="*/ 107 w 126"/>
                    <a:gd name="T81" fmla="*/ 15 h 147"/>
                    <a:gd name="T82" fmla="*/ 97 w 126"/>
                    <a:gd name="T83" fmla="*/ 16 h 147"/>
                    <a:gd name="T84" fmla="*/ 90 w 126"/>
                    <a:gd name="T85" fmla="*/ 22 h 147"/>
                    <a:gd name="T86" fmla="*/ 81 w 126"/>
                    <a:gd name="T87" fmla="*/ 17 h 147"/>
                    <a:gd name="T88" fmla="*/ 77 w 126"/>
                    <a:gd name="T89" fmla="*/ 8 h 147"/>
                    <a:gd name="T90" fmla="*/ 67 w 126"/>
                    <a:gd name="T91" fmla="*/ 4 h 147"/>
                    <a:gd name="T92" fmla="*/ 67 w 126"/>
                    <a:gd name="T93" fmla="*/ 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6" h="147">
                      <a:moveTo>
                        <a:pt x="67" y="4"/>
                      </a:moveTo>
                      <a:lnTo>
                        <a:pt x="59" y="7"/>
                      </a:lnTo>
                      <a:lnTo>
                        <a:pt x="54" y="10"/>
                      </a:lnTo>
                      <a:lnTo>
                        <a:pt x="51" y="0"/>
                      </a:lnTo>
                      <a:lnTo>
                        <a:pt x="45" y="3"/>
                      </a:lnTo>
                      <a:lnTo>
                        <a:pt x="41" y="2"/>
                      </a:lnTo>
                      <a:lnTo>
                        <a:pt x="38" y="9"/>
                      </a:lnTo>
                      <a:lnTo>
                        <a:pt x="21" y="8"/>
                      </a:lnTo>
                      <a:lnTo>
                        <a:pt x="15" y="5"/>
                      </a:lnTo>
                      <a:lnTo>
                        <a:pt x="12" y="8"/>
                      </a:lnTo>
                      <a:lnTo>
                        <a:pt x="9" y="9"/>
                      </a:lnTo>
                      <a:lnTo>
                        <a:pt x="7" y="18"/>
                      </a:lnTo>
                      <a:lnTo>
                        <a:pt x="11" y="27"/>
                      </a:lnTo>
                      <a:lnTo>
                        <a:pt x="16" y="46"/>
                      </a:lnTo>
                      <a:lnTo>
                        <a:pt x="9" y="50"/>
                      </a:lnTo>
                      <a:lnTo>
                        <a:pt x="7" y="52"/>
                      </a:lnTo>
                      <a:lnTo>
                        <a:pt x="8" y="57"/>
                      </a:lnTo>
                      <a:lnTo>
                        <a:pt x="7" y="67"/>
                      </a:lnTo>
                      <a:lnTo>
                        <a:pt x="4" y="67"/>
                      </a:lnTo>
                      <a:lnTo>
                        <a:pt x="2" y="74"/>
                      </a:lnTo>
                      <a:lnTo>
                        <a:pt x="5" y="86"/>
                      </a:lnTo>
                      <a:lnTo>
                        <a:pt x="0" y="96"/>
                      </a:lnTo>
                      <a:lnTo>
                        <a:pt x="6" y="103"/>
                      </a:lnTo>
                      <a:lnTo>
                        <a:pt x="13" y="105"/>
                      </a:lnTo>
                      <a:lnTo>
                        <a:pt x="22" y="115"/>
                      </a:lnTo>
                      <a:lnTo>
                        <a:pt x="23" y="124"/>
                      </a:lnTo>
                      <a:lnTo>
                        <a:pt x="21" y="127"/>
                      </a:lnTo>
                      <a:lnTo>
                        <a:pt x="19" y="147"/>
                      </a:lnTo>
                      <a:lnTo>
                        <a:pt x="23" y="147"/>
                      </a:lnTo>
                      <a:lnTo>
                        <a:pt x="43" y="138"/>
                      </a:lnTo>
                      <a:lnTo>
                        <a:pt x="58" y="132"/>
                      </a:lnTo>
                      <a:lnTo>
                        <a:pt x="82" y="127"/>
                      </a:lnTo>
                      <a:lnTo>
                        <a:pt x="96" y="127"/>
                      </a:lnTo>
                      <a:lnTo>
                        <a:pt x="110" y="132"/>
                      </a:lnTo>
                      <a:lnTo>
                        <a:pt x="121" y="132"/>
                      </a:lnTo>
                      <a:lnTo>
                        <a:pt x="122" y="122"/>
                      </a:lnTo>
                      <a:lnTo>
                        <a:pt x="112" y="102"/>
                      </a:lnTo>
                      <a:lnTo>
                        <a:pt x="118" y="75"/>
                      </a:lnTo>
                      <a:lnTo>
                        <a:pt x="126" y="55"/>
                      </a:lnTo>
                      <a:lnTo>
                        <a:pt x="122" y="21"/>
                      </a:lnTo>
                      <a:lnTo>
                        <a:pt x="107" y="15"/>
                      </a:lnTo>
                      <a:lnTo>
                        <a:pt x="97" y="16"/>
                      </a:lnTo>
                      <a:lnTo>
                        <a:pt x="90" y="22"/>
                      </a:lnTo>
                      <a:lnTo>
                        <a:pt x="81" y="17"/>
                      </a:lnTo>
                      <a:lnTo>
                        <a:pt x="77" y="8"/>
                      </a:lnTo>
                      <a:lnTo>
                        <a:pt x="67" y="4"/>
                      </a:lnTo>
                      <a:lnTo>
                        <a:pt x="67" y="4"/>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98" name="Cameroon">
                  <a:extLst>
                    <a:ext uri="{FF2B5EF4-FFF2-40B4-BE49-F238E27FC236}">
                      <a16:creationId xmlns:a16="http://schemas.microsoft.com/office/drawing/2014/main" id="{96582F70-67A1-4B7E-B3CC-22740059DAE8}"/>
                    </a:ext>
                  </a:extLst>
                </p:cNvPr>
                <p:cNvSpPr>
                  <a:spLocks/>
                </p:cNvSpPr>
                <p:nvPr/>
              </p:nvSpPr>
              <p:spPr bwMode="auto">
                <a:xfrm>
                  <a:off x="5014426" y="4184589"/>
                  <a:ext cx="222032" cy="372395"/>
                </a:xfrm>
                <a:custGeom>
                  <a:avLst/>
                  <a:gdLst>
                    <a:gd name="T0" fmla="*/ 132 w 158"/>
                    <a:gd name="T1" fmla="*/ 48 h 265"/>
                    <a:gd name="T2" fmla="*/ 133 w 158"/>
                    <a:gd name="T3" fmla="*/ 31 h 265"/>
                    <a:gd name="T4" fmla="*/ 131 w 158"/>
                    <a:gd name="T5" fmla="*/ 16 h 265"/>
                    <a:gd name="T6" fmla="*/ 123 w 158"/>
                    <a:gd name="T7" fmla="*/ 0 h 265"/>
                    <a:gd name="T8" fmla="*/ 117 w 158"/>
                    <a:gd name="T9" fmla="*/ 2 h 265"/>
                    <a:gd name="T10" fmla="*/ 116 w 158"/>
                    <a:gd name="T11" fmla="*/ 9 h 265"/>
                    <a:gd name="T12" fmla="*/ 125 w 158"/>
                    <a:gd name="T13" fmla="*/ 19 h 265"/>
                    <a:gd name="T14" fmla="*/ 123 w 158"/>
                    <a:gd name="T15" fmla="*/ 23 h 265"/>
                    <a:gd name="T16" fmla="*/ 122 w 158"/>
                    <a:gd name="T17" fmla="*/ 31 h 265"/>
                    <a:gd name="T18" fmla="*/ 104 w 158"/>
                    <a:gd name="T19" fmla="*/ 50 h 265"/>
                    <a:gd name="T20" fmla="*/ 99 w 158"/>
                    <a:gd name="T21" fmla="*/ 64 h 265"/>
                    <a:gd name="T22" fmla="*/ 97 w 158"/>
                    <a:gd name="T23" fmla="*/ 77 h 265"/>
                    <a:gd name="T24" fmla="*/ 92 w 158"/>
                    <a:gd name="T25" fmla="*/ 82 h 265"/>
                    <a:gd name="T26" fmla="*/ 88 w 158"/>
                    <a:gd name="T27" fmla="*/ 99 h 265"/>
                    <a:gd name="T28" fmla="*/ 76 w 158"/>
                    <a:gd name="T29" fmla="*/ 108 h 265"/>
                    <a:gd name="T30" fmla="*/ 74 w 158"/>
                    <a:gd name="T31" fmla="*/ 120 h 265"/>
                    <a:gd name="T32" fmla="*/ 69 w 158"/>
                    <a:gd name="T33" fmla="*/ 130 h 265"/>
                    <a:gd name="T34" fmla="*/ 67 w 158"/>
                    <a:gd name="T35" fmla="*/ 140 h 265"/>
                    <a:gd name="T36" fmla="*/ 53 w 158"/>
                    <a:gd name="T37" fmla="*/ 149 h 265"/>
                    <a:gd name="T38" fmla="*/ 41 w 158"/>
                    <a:gd name="T39" fmla="*/ 138 h 265"/>
                    <a:gd name="T40" fmla="*/ 33 w 158"/>
                    <a:gd name="T41" fmla="*/ 139 h 265"/>
                    <a:gd name="T42" fmla="*/ 20 w 158"/>
                    <a:gd name="T43" fmla="*/ 152 h 265"/>
                    <a:gd name="T44" fmla="*/ 15 w 158"/>
                    <a:gd name="T45" fmla="*/ 153 h 265"/>
                    <a:gd name="T46" fmla="*/ 4 w 158"/>
                    <a:gd name="T47" fmla="*/ 176 h 265"/>
                    <a:gd name="T48" fmla="*/ 0 w 158"/>
                    <a:gd name="T49" fmla="*/ 192 h 265"/>
                    <a:gd name="T50" fmla="*/ 0 w 158"/>
                    <a:gd name="T51" fmla="*/ 199 h 265"/>
                    <a:gd name="T52" fmla="*/ 4 w 158"/>
                    <a:gd name="T53" fmla="*/ 203 h 265"/>
                    <a:gd name="T54" fmla="*/ 9 w 158"/>
                    <a:gd name="T55" fmla="*/ 213 h 265"/>
                    <a:gd name="T56" fmla="*/ 18 w 158"/>
                    <a:gd name="T57" fmla="*/ 218 h 265"/>
                    <a:gd name="T58" fmla="*/ 27 w 158"/>
                    <a:gd name="T59" fmla="*/ 233 h 265"/>
                    <a:gd name="T60" fmla="*/ 24 w 158"/>
                    <a:gd name="T61" fmla="*/ 251 h 265"/>
                    <a:gd name="T62" fmla="*/ 58 w 158"/>
                    <a:gd name="T63" fmla="*/ 252 h 265"/>
                    <a:gd name="T64" fmla="*/ 68 w 158"/>
                    <a:gd name="T65" fmla="*/ 251 h 265"/>
                    <a:gd name="T66" fmla="*/ 80 w 158"/>
                    <a:gd name="T67" fmla="*/ 254 h 265"/>
                    <a:gd name="T68" fmla="*/ 93 w 158"/>
                    <a:gd name="T69" fmla="*/ 251 h 265"/>
                    <a:gd name="T70" fmla="*/ 96 w 158"/>
                    <a:gd name="T71" fmla="*/ 252 h 265"/>
                    <a:gd name="T72" fmla="*/ 122 w 158"/>
                    <a:gd name="T73" fmla="*/ 253 h 265"/>
                    <a:gd name="T74" fmla="*/ 139 w 158"/>
                    <a:gd name="T75" fmla="*/ 260 h 265"/>
                    <a:gd name="T76" fmla="*/ 156 w 158"/>
                    <a:gd name="T77" fmla="*/ 265 h 265"/>
                    <a:gd name="T78" fmla="*/ 158 w 158"/>
                    <a:gd name="T79" fmla="*/ 252 h 265"/>
                    <a:gd name="T80" fmla="*/ 155 w 158"/>
                    <a:gd name="T81" fmla="*/ 246 h 265"/>
                    <a:gd name="T82" fmla="*/ 154 w 158"/>
                    <a:gd name="T83" fmla="*/ 234 h 265"/>
                    <a:gd name="T84" fmla="*/ 144 w 158"/>
                    <a:gd name="T85" fmla="*/ 227 h 265"/>
                    <a:gd name="T86" fmla="*/ 136 w 158"/>
                    <a:gd name="T87" fmla="*/ 215 h 265"/>
                    <a:gd name="T88" fmla="*/ 134 w 158"/>
                    <a:gd name="T89" fmla="*/ 206 h 265"/>
                    <a:gd name="T90" fmla="*/ 125 w 158"/>
                    <a:gd name="T91" fmla="*/ 193 h 265"/>
                    <a:gd name="T92" fmla="*/ 127 w 158"/>
                    <a:gd name="T93" fmla="*/ 187 h 265"/>
                    <a:gd name="T94" fmla="*/ 124 w 158"/>
                    <a:gd name="T95" fmla="*/ 177 h 265"/>
                    <a:gd name="T96" fmla="*/ 126 w 158"/>
                    <a:gd name="T97" fmla="*/ 158 h 265"/>
                    <a:gd name="T98" fmla="*/ 130 w 158"/>
                    <a:gd name="T99" fmla="*/ 154 h 265"/>
                    <a:gd name="T100" fmla="*/ 141 w 158"/>
                    <a:gd name="T101" fmla="*/ 130 h 265"/>
                    <a:gd name="T102" fmla="*/ 144 w 158"/>
                    <a:gd name="T103" fmla="*/ 123 h 265"/>
                    <a:gd name="T104" fmla="*/ 138 w 158"/>
                    <a:gd name="T105" fmla="*/ 106 h 265"/>
                    <a:gd name="T106" fmla="*/ 134 w 158"/>
                    <a:gd name="T107" fmla="*/ 97 h 265"/>
                    <a:gd name="T108" fmla="*/ 125 w 158"/>
                    <a:gd name="T109" fmla="*/ 92 h 265"/>
                    <a:gd name="T110" fmla="*/ 113 w 158"/>
                    <a:gd name="T111" fmla="*/ 79 h 265"/>
                    <a:gd name="T112" fmla="*/ 117 w 158"/>
                    <a:gd name="T113" fmla="*/ 68 h 265"/>
                    <a:gd name="T114" fmla="*/ 127 w 158"/>
                    <a:gd name="T115" fmla="*/ 70 h 265"/>
                    <a:gd name="T116" fmla="*/ 132 w 158"/>
                    <a:gd name="T117" fmla="*/ 68 h 265"/>
                    <a:gd name="T118" fmla="*/ 144 w 158"/>
                    <a:gd name="T119" fmla="*/ 69 h 265"/>
                    <a:gd name="T120" fmla="*/ 132 w 158"/>
                    <a:gd name="T121" fmla="*/ 48 h 265"/>
                    <a:gd name="T122" fmla="*/ 132 w 158"/>
                    <a:gd name="T123" fmla="*/ 48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8" h="265">
                      <a:moveTo>
                        <a:pt x="132" y="48"/>
                      </a:moveTo>
                      <a:lnTo>
                        <a:pt x="133" y="31"/>
                      </a:lnTo>
                      <a:lnTo>
                        <a:pt x="131" y="16"/>
                      </a:lnTo>
                      <a:lnTo>
                        <a:pt x="123" y="0"/>
                      </a:lnTo>
                      <a:lnTo>
                        <a:pt x="117" y="2"/>
                      </a:lnTo>
                      <a:lnTo>
                        <a:pt x="116" y="9"/>
                      </a:lnTo>
                      <a:lnTo>
                        <a:pt x="125" y="19"/>
                      </a:lnTo>
                      <a:lnTo>
                        <a:pt x="123" y="23"/>
                      </a:lnTo>
                      <a:lnTo>
                        <a:pt x="122" y="31"/>
                      </a:lnTo>
                      <a:lnTo>
                        <a:pt x="104" y="50"/>
                      </a:lnTo>
                      <a:lnTo>
                        <a:pt x="99" y="64"/>
                      </a:lnTo>
                      <a:lnTo>
                        <a:pt x="97" y="77"/>
                      </a:lnTo>
                      <a:lnTo>
                        <a:pt x="92" y="82"/>
                      </a:lnTo>
                      <a:lnTo>
                        <a:pt x="88" y="99"/>
                      </a:lnTo>
                      <a:lnTo>
                        <a:pt x="76" y="108"/>
                      </a:lnTo>
                      <a:lnTo>
                        <a:pt x="74" y="120"/>
                      </a:lnTo>
                      <a:lnTo>
                        <a:pt x="69" y="130"/>
                      </a:lnTo>
                      <a:lnTo>
                        <a:pt x="67" y="140"/>
                      </a:lnTo>
                      <a:lnTo>
                        <a:pt x="53" y="149"/>
                      </a:lnTo>
                      <a:lnTo>
                        <a:pt x="41" y="138"/>
                      </a:lnTo>
                      <a:lnTo>
                        <a:pt x="33" y="139"/>
                      </a:lnTo>
                      <a:lnTo>
                        <a:pt x="20" y="152"/>
                      </a:lnTo>
                      <a:lnTo>
                        <a:pt x="15" y="153"/>
                      </a:lnTo>
                      <a:lnTo>
                        <a:pt x="4" y="176"/>
                      </a:lnTo>
                      <a:lnTo>
                        <a:pt x="0" y="192"/>
                      </a:lnTo>
                      <a:lnTo>
                        <a:pt x="0" y="199"/>
                      </a:lnTo>
                      <a:lnTo>
                        <a:pt x="4" y="203"/>
                      </a:lnTo>
                      <a:lnTo>
                        <a:pt x="9" y="213"/>
                      </a:lnTo>
                      <a:lnTo>
                        <a:pt x="18" y="218"/>
                      </a:lnTo>
                      <a:lnTo>
                        <a:pt x="27" y="233"/>
                      </a:lnTo>
                      <a:lnTo>
                        <a:pt x="24" y="251"/>
                      </a:lnTo>
                      <a:lnTo>
                        <a:pt x="58" y="252"/>
                      </a:lnTo>
                      <a:lnTo>
                        <a:pt x="68" y="251"/>
                      </a:lnTo>
                      <a:lnTo>
                        <a:pt x="80" y="254"/>
                      </a:lnTo>
                      <a:lnTo>
                        <a:pt x="93" y="251"/>
                      </a:lnTo>
                      <a:lnTo>
                        <a:pt x="96" y="252"/>
                      </a:lnTo>
                      <a:lnTo>
                        <a:pt x="122" y="253"/>
                      </a:lnTo>
                      <a:lnTo>
                        <a:pt x="139" y="260"/>
                      </a:lnTo>
                      <a:lnTo>
                        <a:pt x="156" y="265"/>
                      </a:lnTo>
                      <a:lnTo>
                        <a:pt x="158" y="252"/>
                      </a:lnTo>
                      <a:lnTo>
                        <a:pt x="155" y="246"/>
                      </a:lnTo>
                      <a:lnTo>
                        <a:pt x="154" y="234"/>
                      </a:lnTo>
                      <a:lnTo>
                        <a:pt x="144" y="227"/>
                      </a:lnTo>
                      <a:lnTo>
                        <a:pt x="136" y="215"/>
                      </a:lnTo>
                      <a:lnTo>
                        <a:pt x="134" y="206"/>
                      </a:lnTo>
                      <a:lnTo>
                        <a:pt x="125" y="193"/>
                      </a:lnTo>
                      <a:lnTo>
                        <a:pt x="127" y="187"/>
                      </a:lnTo>
                      <a:lnTo>
                        <a:pt x="124" y="177"/>
                      </a:lnTo>
                      <a:lnTo>
                        <a:pt x="126" y="158"/>
                      </a:lnTo>
                      <a:lnTo>
                        <a:pt x="130" y="154"/>
                      </a:lnTo>
                      <a:lnTo>
                        <a:pt x="141" y="130"/>
                      </a:lnTo>
                      <a:lnTo>
                        <a:pt x="144" y="123"/>
                      </a:lnTo>
                      <a:lnTo>
                        <a:pt x="138" y="106"/>
                      </a:lnTo>
                      <a:lnTo>
                        <a:pt x="134" y="97"/>
                      </a:lnTo>
                      <a:lnTo>
                        <a:pt x="125" y="92"/>
                      </a:lnTo>
                      <a:lnTo>
                        <a:pt x="113" y="79"/>
                      </a:lnTo>
                      <a:lnTo>
                        <a:pt x="117" y="68"/>
                      </a:lnTo>
                      <a:lnTo>
                        <a:pt x="127" y="70"/>
                      </a:lnTo>
                      <a:lnTo>
                        <a:pt x="132" y="68"/>
                      </a:lnTo>
                      <a:lnTo>
                        <a:pt x="144" y="69"/>
                      </a:lnTo>
                      <a:lnTo>
                        <a:pt x="132" y="48"/>
                      </a:lnTo>
                      <a:lnTo>
                        <a:pt x="132" y="48"/>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99" name="Democratic Republic of Congo">
                  <a:extLst>
                    <a:ext uri="{FF2B5EF4-FFF2-40B4-BE49-F238E27FC236}">
                      <a16:creationId xmlns:a16="http://schemas.microsoft.com/office/drawing/2014/main" id="{E47D77D1-3035-426B-802D-2A88A76ABD1F}"/>
                    </a:ext>
                  </a:extLst>
                </p:cNvPr>
                <p:cNvSpPr>
                  <a:spLocks/>
                </p:cNvSpPr>
                <p:nvPr/>
              </p:nvSpPr>
              <p:spPr bwMode="auto">
                <a:xfrm>
                  <a:off x="5121226" y="4438941"/>
                  <a:ext cx="562105" cy="618316"/>
                </a:xfrm>
                <a:custGeom>
                  <a:avLst/>
                  <a:gdLst>
                    <a:gd name="T0" fmla="*/ 275 w 400"/>
                    <a:gd name="T1" fmla="*/ 2 h 440"/>
                    <a:gd name="T2" fmla="*/ 257 w 400"/>
                    <a:gd name="T3" fmla="*/ 4 h 440"/>
                    <a:gd name="T4" fmla="*/ 221 w 400"/>
                    <a:gd name="T5" fmla="*/ 15 h 440"/>
                    <a:gd name="T6" fmla="*/ 184 w 400"/>
                    <a:gd name="T7" fmla="*/ 23 h 440"/>
                    <a:gd name="T8" fmla="*/ 142 w 400"/>
                    <a:gd name="T9" fmla="*/ 13 h 440"/>
                    <a:gd name="T10" fmla="*/ 131 w 400"/>
                    <a:gd name="T11" fmla="*/ 56 h 440"/>
                    <a:gd name="T12" fmla="*/ 118 w 400"/>
                    <a:gd name="T13" fmla="*/ 105 h 440"/>
                    <a:gd name="T14" fmla="*/ 115 w 400"/>
                    <a:gd name="T15" fmla="*/ 136 h 440"/>
                    <a:gd name="T16" fmla="*/ 90 w 400"/>
                    <a:gd name="T17" fmla="*/ 166 h 440"/>
                    <a:gd name="T18" fmla="*/ 76 w 400"/>
                    <a:gd name="T19" fmla="*/ 217 h 440"/>
                    <a:gd name="T20" fmla="*/ 43 w 400"/>
                    <a:gd name="T21" fmla="*/ 239 h 440"/>
                    <a:gd name="T22" fmla="*/ 23 w 400"/>
                    <a:gd name="T23" fmla="*/ 241 h 440"/>
                    <a:gd name="T24" fmla="*/ 7 w 400"/>
                    <a:gd name="T25" fmla="*/ 249 h 440"/>
                    <a:gd name="T26" fmla="*/ 3 w 400"/>
                    <a:gd name="T27" fmla="*/ 270 h 440"/>
                    <a:gd name="T28" fmla="*/ 26 w 400"/>
                    <a:gd name="T29" fmla="*/ 264 h 440"/>
                    <a:gd name="T30" fmla="*/ 98 w 400"/>
                    <a:gd name="T31" fmla="*/ 296 h 440"/>
                    <a:gd name="T32" fmla="*/ 125 w 400"/>
                    <a:gd name="T33" fmla="*/ 315 h 440"/>
                    <a:gd name="T34" fmla="*/ 146 w 400"/>
                    <a:gd name="T35" fmla="*/ 309 h 440"/>
                    <a:gd name="T36" fmla="*/ 166 w 400"/>
                    <a:gd name="T37" fmla="*/ 290 h 440"/>
                    <a:gd name="T38" fmla="*/ 200 w 400"/>
                    <a:gd name="T39" fmla="*/ 298 h 440"/>
                    <a:gd name="T40" fmla="*/ 201 w 400"/>
                    <a:gd name="T41" fmla="*/ 336 h 440"/>
                    <a:gd name="T42" fmla="*/ 208 w 400"/>
                    <a:gd name="T43" fmla="*/ 389 h 440"/>
                    <a:gd name="T44" fmla="*/ 235 w 400"/>
                    <a:gd name="T45" fmla="*/ 383 h 440"/>
                    <a:gd name="T46" fmla="*/ 252 w 400"/>
                    <a:gd name="T47" fmla="*/ 392 h 440"/>
                    <a:gd name="T48" fmla="*/ 282 w 400"/>
                    <a:gd name="T49" fmla="*/ 404 h 440"/>
                    <a:gd name="T50" fmla="*/ 316 w 400"/>
                    <a:gd name="T51" fmla="*/ 414 h 440"/>
                    <a:gd name="T52" fmla="*/ 348 w 400"/>
                    <a:gd name="T53" fmla="*/ 440 h 440"/>
                    <a:gd name="T54" fmla="*/ 357 w 400"/>
                    <a:gd name="T55" fmla="*/ 418 h 440"/>
                    <a:gd name="T56" fmla="*/ 340 w 400"/>
                    <a:gd name="T57" fmla="*/ 381 h 440"/>
                    <a:gd name="T58" fmla="*/ 346 w 400"/>
                    <a:gd name="T59" fmla="*/ 328 h 440"/>
                    <a:gd name="T60" fmla="*/ 384 w 400"/>
                    <a:gd name="T61" fmla="*/ 322 h 440"/>
                    <a:gd name="T62" fmla="*/ 377 w 400"/>
                    <a:gd name="T63" fmla="*/ 298 h 440"/>
                    <a:gd name="T64" fmla="*/ 361 w 400"/>
                    <a:gd name="T65" fmla="*/ 259 h 440"/>
                    <a:gd name="T66" fmla="*/ 360 w 400"/>
                    <a:gd name="T67" fmla="*/ 207 h 440"/>
                    <a:gd name="T68" fmla="*/ 356 w 400"/>
                    <a:gd name="T69" fmla="*/ 179 h 440"/>
                    <a:gd name="T70" fmla="*/ 366 w 400"/>
                    <a:gd name="T71" fmla="*/ 157 h 440"/>
                    <a:gd name="T72" fmla="*/ 372 w 400"/>
                    <a:gd name="T73" fmla="*/ 111 h 440"/>
                    <a:gd name="T74" fmla="*/ 392 w 400"/>
                    <a:gd name="T75" fmla="*/ 81 h 440"/>
                    <a:gd name="T76" fmla="*/ 392 w 400"/>
                    <a:gd name="T77" fmla="*/ 41 h 440"/>
                    <a:gd name="T78" fmla="*/ 368 w 400"/>
                    <a:gd name="T79" fmla="*/ 16 h 440"/>
                    <a:gd name="T80" fmla="*/ 341 w 400"/>
                    <a:gd name="T81" fmla="*/ 24 h 440"/>
                    <a:gd name="T82" fmla="*/ 312 w 400"/>
                    <a:gd name="T83" fmla="*/ 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440">
                      <a:moveTo>
                        <a:pt x="299" y="3"/>
                      </a:moveTo>
                      <a:lnTo>
                        <a:pt x="282" y="0"/>
                      </a:lnTo>
                      <a:lnTo>
                        <a:pt x="275" y="2"/>
                      </a:lnTo>
                      <a:lnTo>
                        <a:pt x="272" y="8"/>
                      </a:lnTo>
                      <a:lnTo>
                        <a:pt x="265" y="9"/>
                      </a:lnTo>
                      <a:lnTo>
                        <a:pt x="257" y="4"/>
                      </a:lnTo>
                      <a:lnTo>
                        <a:pt x="234" y="15"/>
                      </a:lnTo>
                      <a:lnTo>
                        <a:pt x="224" y="13"/>
                      </a:lnTo>
                      <a:lnTo>
                        <a:pt x="221" y="15"/>
                      </a:lnTo>
                      <a:lnTo>
                        <a:pt x="215" y="29"/>
                      </a:lnTo>
                      <a:lnTo>
                        <a:pt x="199" y="24"/>
                      </a:lnTo>
                      <a:lnTo>
                        <a:pt x="184" y="23"/>
                      </a:lnTo>
                      <a:lnTo>
                        <a:pt x="170" y="13"/>
                      </a:lnTo>
                      <a:lnTo>
                        <a:pt x="153" y="6"/>
                      </a:lnTo>
                      <a:lnTo>
                        <a:pt x="142" y="13"/>
                      </a:lnTo>
                      <a:lnTo>
                        <a:pt x="134" y="25"/>
                      </a:lnTo>
                      <a:lnTo>
                        <a:pt x="132" y="42"/>
                      </a:lnTo>
                      <a:lnTo>
                        <a:pt x="131" y="56"/>
                      </a:lnTo>
                      <a:lnTo>
                        <a:pt x="125" y="68"/>
                      </a:lnTo>
                      <a:lnTo>
                        <a:pt x="121" y="83"/>
                      </a:lnTo>
                      <a:lnTo>
                        <a:pt x="118" y="105"/>
                      </a:lnTo>
                      <a:lnTo>
                        <a:pt x="120" y="118"/>
                      </a:lnTo>
                      <a:lnTo>
                        <a:pt x="116" y="126"/>
                      </a:lnTo>
                      <a:lnTo>
                        <a:pt x="115" y="136"/>
                      </a:lnTo>
                      <a:lnTo>
                        <a:pt x="113" y="143"/>
                      </a:lnTo>
                      <a:lnTo>
                        <a:pt x="99" y="154"/>
                      </a:lnTo>
                      <a:lnTo>
                        <a:pt x="90" y="166"/>
                      </a:lnTo>
                      <a:lnTo>
                        <a:pt x="81" y="190"/>
                      </a:lnTo>
                      <a:lnTo>
                        <a:pt x="81" y="209"/>
                      </a:lnTo>
                      <a:lnTo>
                        <a:pt x="76" y="217"/>
                      </a:lnTo>
                      <a:lnTo>
                        <a:pt x="64" y="228"/>
                      </a:lnTo>
                      <a:lnTo>
                        <a:pt x="51" y="243"/>
                      </a:lnTo>
                      <a:lnTo>
                        <a:pt x="43" y="239"/>
                      </a:lnTo>
                      <a:lnTo>
                        <a:pt x="41" y="233"/>
                      </a:lnTo>
                      <a:lnTo>
                        <a:pt x="30" y="232"/>
                      </a:lnTo>
                      <a:lnTo>
                        <a:pt x="23" y="241"/>
                      </a:lnTo>
                      <a:lnTo>
                        <a:pt x="17" y="238"/>
                      </a:lnTo>
                      <a:lnTo>
                        <a:pt x="10" y="244"/>
                      </a:lnTo>
                      <a:lnTo>
                        <a:pt x="7" y="249"/>
                      </a:lnTo>
                      <a:lnTo>
                        <a:pt x="6" y="260"/>
                      </a:lnTo>
                      <a:lnTo>
                        <a:pt x="0" y="263"/>
                      </a:lnTo>
                      <a:lnTo>
                        <a:pt x="3" y="270"/>
                      </a:lnTo>
                      <a:lnTo>
                        <a:pt x="12" y="266"/>
                      </a:lnTo>
                      <a:lnTo>
                        <a:pt x="18" y="267"/>
                      </a:lnTo>
                      <a:lnTo>
                        <a:pt x="26" y="264"/>
                      </a:lnTo>
                      <a:lnTo>
                        <a:pt x="87" y="264"/>
                      </a:lnTo>
                      <a:lnTo>
                        <a:pt x="92" y="282"/>
                      </a:lnTo>
                      <a:lnTo>
                        <a:pt x="98" y="296"/>
                      </a:lnTo>
                      <a:lnTo>
                        <a:pt x="103" y="305"/>
                      </a:lnTo>
                      <a:lnTo>
                        <a:pt x="110" y="317"/>
                      </a:lnTo>
                      <a:lnTo>
                        <a:pt x="125" y="315"/>
                      </a:lnTo>
                      <a:lnTo>
                        <a:pt x="132" y="311"/>
                      </a:lnTo>
                      <a:lnTo>
                        <a:pt x="143" y="315"/>
                      </a:lnTo>
                      <a:lnTo>
                        <a:pt x="146" y="309"/>
                      </a:lnTo>
                      <a:lnTo>
                        <a:pt x="152" y="295"/>
                      </a:lnTo>
                      <a:lnTo>
                        <a:pt x="165" y="294"/>
                      </a:lnTo>
                      <a:lnTo>
                        <a:pt x="166" y="290"/>
                      </a:lnTo>
                      <a:lnTo>
                        <a:pt x="177" y="290"/>
                      </a:lnTo>
                      <a:lnTo>
                        <a:pt x="175" y="298"/>
                      </a:lnTo>
                      <a:lnTo>
                        <a:pt x="200" y="298"/>
                      </a:lnTo>
                      <a:lnTo>
                        <a:pt x="200" y="313"/>
                      </a:lnTo>
                      <a:lnTo>
                        <a:pt x="205" y="322"/>
                      </a:lnTo>
                      <a:lnTo>
                        <a:pt x="201" y="336"/>
                      </a:lnTo>
                      <a:lnTo>
                        <a:pt x="202" y="351"/>
                      </a:lnTo>
                      <a:lnTo>
                        <a:pt x="209" y="360"/>
                      </a:lnTo>
                      <a:lnTo>
                        <a:pt x="208" y="389"/>
                      </a:lnTo>
                      <a:lnTo>
                        <a:pt x="213" y="386"/>
                      </a:lnTo>
                      <a:lnTo>
                        <a:pt x="222" y="387"/>
                      </a:lnTo>
                      <a:lnTo>
                        <a:pt x="235" y="383"/>
                      </a:lnTo>
                      <a:lnTo>
                        <a:pt x="245" y="385"/>
                      </a:lnTo>
                      <a:lnTo>
                        <a:pt x="251" y="385"/>
                      </a:lnTo>
                      <a:lnTo>
                        <a:pt x="252" y="392"/>
                      </a:lnTo>
                      <a:lnTo>
                        <a:pt x="263" y="392"/>
                      </a:lnTo>
                      <a:lnTo>
                        <a:pt x="276" y="394"/>
                      </a:lnTo>
                      <a:lnTo>
                        <a:pt x="282" y="404"/>
                      </a:lnTo>
                      <a:lnTo>
                        <a:pt x="299" y="408"/>
                      </a:lnTo>
                      <a:lnTo>
                        <a:pt x="312" y="401"/>
                      </a:lnTo>
                      <a:lnTo>
                        <a:pt x="316" y="414"/>
                      </a:lnTo>
                      <a:lnTo>
                        <a:pt x="333" y="417"/>
                      </a:lnTo>
                      <a:lnTo>
                        <a:pt x="340" y="427"/>
                      </a:lnTo>
                      <a:lnTo>
                        <a:pt x="348" y="440"/>
                      </a:lnTo>
                      <a:lnTo>
                        <a:pt x="364" y="440"/>
                      </a:lnTo>
                      <a:lnTo>
                        <a:pt x="363" y="414"/>
                      </a:lnTo>
                      <a:lnTo>
                        <a:pt x="357" y="418"/>
                      </a:lnTo>
                      <a:lnTo>
                        <a:pt x="342" y="409"/>
                      </a:lnTo>
                      <a:lnTo>
                        <a:pt x="337" y="405"/>
                      </a:lnTo>
                      <a:lnTo>
                        <a:pt x="340" y="381"/>
                      </a:lnTo>
                      <a:lnTo>
                        <a:pt x="345" y="353"/>
                      </a:lnTo>
                      <a:lnTo>
                        <a:pt x="340" y="343"/>
                      </a:lnTo>
                      <a:lnTo>
                        <a:pt x="346" y="328"/>
                      </a:lnTo>
                      <a:lnTo>
                        <a:pt x="352" y="325"/>
                      </a:lnTo>
                      <a:lnTo>
                        <a:pt x="380" y="320"/>
                      </a:lnTo>
                      <a:lnTo>
                        <a:pt x="384" y="322"/>
                      </a:lnTo>
                      <a:lnTo>
                        <a:pt x="385" y="318"/>
                      </a:lnTo>
                      <a:lnTo>
                        <a:pt x="379" y="311"/>
                      </a:lnTo>
                      <a:lnTo>
                        <a:pt x="377" y="298"/>
                      </a:lnTo>
                      <a:lnTo>
                        <a:pt x="364" y="285"/>
                      </a:lnTo>
                      <a:lnTo>
                        <a:pt x="357" y="268"/>
                      </a:lnTo>
                      <a:lnTo>
                        <a:pt x="361" y="259"/>
                      </a:lnTo>
                      <a:lnTo>
                        <a:pt x="355" y="245"/>
                      </a:lnTo>
                      <a:lnTo>
                        <a:pt x="359" y="207"/>
                      </a:lnTo>
                      <a:lnTo>
                        <a:pt x="360" y="207"/>
                      </a:lnTo>
                      <a:lnTo>
                        <a:pt x="359" y="203"/>
                      </a:lnTo>
                      <a:lnTo>
                        <a:pt x="354" y="193"/>
                      </a:lnTo>
                      <a:lnTo>
                        <a:pt x="356" y="179"/>
                      </a:lnTo>
                      <a:lnTo>
                        <a:pt x="359" y="178"/>
                      </a:lnTo>
                      <a:lnTo>
                        <a:pt x="360" y="164"/>
                      </a:lnTo>
                      <a:lnTo>
                        <a:pt x="366" y="157"/>
                      </a:lnTo>
                      <a:lnTo>
                        <a:pt x="366" y="139"/>
                      </a:lnTo>
                      <a:lnTo>
                        <a:pt x="371" y="130"/>
                      </a:lnTo>
                      <a:lnTo>
                        <a:pt x="372" y="111"/>
                      </a:lnTo>
                      <a:lnTo>
                        <a:pt x="377" y="100"/>
                      </a:lnTo>
                      <a:lnTo>
                        <a:pt x="385" y="87"/>
                      </a:lnTo>
                      <a:lnTo>
                        <a:pt x="392" y="81"/>
                      </a:lnTo>
                      <a:lnTo>
                        <a:pt x="400" y="72"/>
                      </a:lnTo>
                      <a:lnTo>
                        <a:pt x="391" y="69"/>
                      </a:lnTo>
                      <a:lnTo>
                        <a:pt x="392" y="41"/>
                      </a:lnTo>
                      <a:lnTo>
                        <a:pt x="392" y="41"/>
                      </a:lnTo>
                      <a:lnTo>
                        <a:pt x="374" y="25"/>
                      </a:lnTo>
                      <a:lnTo>
                        <a:pt x="368" y="16"/>
                      </a:lnTo>
                      <a:lnTo>
                        <a:pt x="357" y="21"/>
                      </a:lnTo>
                      <a:lnTo>
                        <a:pt x="347" y="19"/>
                      </a:lnTo>
                      <a:lnTo>
                        <a:pt x="341" y="24"/>
                      </a:lnTo>
                      <a:lnTo>
                        <a:pt x="332" y="20"/>
                      </a:lnTo>
                      <a:lnTo>
                        <a:pt x="319" y="1"/>
                      </a:lnTo>
                      <a:lnTo>
                        <a:pt x="312" y="3"/>
                      </a:lnTo>
                      <a:lnTo>
                        <a:pt x="299" y="3"/>
                      </a:lnTo>
                      <a:lnTo>
                        <a:pt x="299" y="3"/>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00" name="Congo">
                  <a:extLst>
                    <a:ext uri="{FF2B5EF4-FFF2-40B4-BE49-F238E27FC236}">
                      <a16:creationId xmlns:a16="http://schemas.microsoft.com/office/drawing/2014/main" id="{01609A9F-01DB-4CC5-84CE-8E3453B9B79D}"/>
                    </a:ext>
                  </a:extLst>
                </p:cNvPr>
                <p:cNvSpPr>
                  <a:spLocks/>
                </p:cNvSpPr>
                <p:nvPr/>
              </p:nvSpPr>
              <p:spPr bwMode="auto">
                <a:xfrm>
                  <a:off x="5090311" y="4490936"/>
                  <a:ext cx="216410" cy="292295"/>
                </a:xfrm>
                <a:custGeom>
                  <a:avLst/>
                  <a:gdLst>
                    <a:gd name="T0" fmla="*/ 154 w 154"/>
                    <a:gd name="T1" fmla="*/ 5 h 208"/>
                    <a:gd name="T2" fmla="*/ 141 w 154"/>
                    <a:gd name="T3" fmla="*/ 3 h 208"/>
                    <a:gd name="T4" fmla="*/ 127 w 154"/>
                    <a:gd name="T5" fmla="*/ 0 h 208"/>
                    <a:gd name="T6" fmla="*/ 114 w 154"/>
                    <a:gd name="T7" fmla="*/ 12 h 208"/>
                    <a:gd name="T8" fmla="*/ 104 w 154"/>
                    <a:gd name="T9" fmla="*/ 34 h 208"/>
                    <a:gd name="T10" fmla="*/ 102 w 154"/>
                    <a:gd name="T11" fmla="*/ 47 h 208"/>
                    <a:gd name="T12" fmla="*/ 85 w 154"/>
                    <a:gd name="T13" fmla="*/ 42 h 208"/>
                    <a:gd name="T14" fmla="*/ 68 w 154"/>
                    <a:gd name="T15" fmla="*/ 35 h 208"/>
                    <a:gd name="T16" fmla="*/ 42 w 154"/>
                    <a:gd name="T17" fmla="*/ 34 h 208"/>
                    <a:gd name="T18" fmla="*/ 40 w 154"/>
                    <a:gd name="T19" fmla="*/ 44 h 208"/>
                    <a:gd name="T20" fmla="*/ 46 w 154"/>
                    <a:gd name="T21" fmla="*/ 57 h 208"/>
                    <a:gd name="T22" fmla="*/ 62 w 154"/>
                    <a:gd name="T23" fmla="*/ 55 h 208"/>
                    <a:gd name="T24" fmla="*/ 67 w 154"/>
                    <a:gd name="T25" fmla="*/ 59 h 208"/>
                    <a:gd name="T26" fmla="*/ 58 w 154"/>
                    <a:gd name="T27" fmla="*/ 87 h 208"/>
                    <a:gd name="T28" fmla="*/ 68 w 154"/>
                    <a:gd name="T29" fmla="*/ 101 h 208"/>
                    <a:gd name="T30" fmla="*/ 70 w 154"/>
                    <a:gd name="T31" fmla="*/ 119 h 208"/>
                    <a:gd name="T32" fmla="*/ 67 w 154"/>
                    <a:gd name="T33" fmla="*/ 136 h 208"/>
                    <a:gd name="T34" fmla="*/ 61 w 154"/>
                    <a:gd name="T35" fmla="*/ 147 h 208"/>
                    <a:gd name="T36" fmla="*/ 43 w 154"/>
                    <a:gd name="T37" fmla="*/ 145 h 208"/>
                    <a:gd name="T38" fmla="*/ 32 w 154"/>
                    <a:gd name="T39" fmla="*/ 134 h 208"/>
                    <a:gd name="T40" fmla="*/ 30 w 154"/>
                    <a:gd name="T41" fmla="*/ 145 h 208"/>
                    <a:gd name="T42" fmla="*/ 15 w 154"/>
                    <a:gd name="T43" fmla="*/ 148 h 208"/>
                    <a:gd name="T44" fmla="*/ 8 w 154"/>
                    <a:gd name="T45" fmla="*/ 154 h 208"/>
                    <a:gd name="T46" fmla="*/ 16 w 154"/>
                    <a:gd name="T47" fmla="*/ 170 h 208"/>
                    <a:gd name="T48" fmla="*/ 0 w 154"/>
                    <a:gd name="T49" fmla="*/ 183 h 208"/>
                    <a:gd name="T50" fmla="*/ 17 w 154"/>
                    <a:gd name="T51" fmla="*/ 208 h 208"/>
                    <a:gd name="T52" fmla="*/ 25 w 154"/>
                    <a:gd name="T53" fmla="*/ 198 h 208"/>
                    <a:gd name="T54" fmla="*/ 32 w 154"/>
                    <a:gd name="T55" fmla="*/ 194 h 208"/>
                    <a:gd name="T56" fmla="*/ 39 w 154"/>
                    <a:gd name="T57" fmla="*/ 201 h 208"/>
                    <a:gd name="T58" fmla="*/ 45 w 154"/>
                    <a:gd name="T59" fmla="*/ 204 h 208"/>
                    <a:gd name="T60" fmla="*/ 52 w 154"/>
                    <a:gd name="T61" fmla="*/ 195 h 208"/>
                    <a:gd name="T62" fmla="*/ 63 w 154"/>
                    <a:gd name="T63" fmla="*/ 196 h 208"/>
                    <a:gd name="T64" fmla="*/ 65 w 154"/>
                    <a:gd name="T65" fmla="*/ 202 h 208"/>
                    <a:gd name="T66" fmla="*/ 73 w 154"/>
                    <a:gd name="T67" fmla="*/ 206 h 208"/>
                    <a:gd name="T68" fmla="*/ 86 w 154"/>
                    <a:gd name="T69" fmla="*/ 191 h 208"/>
                    <a:gd name="T70" fmla="*/ 98 w 154"/>
                    <a:gd name="T71" fmla="*/ 180 h 208"/>
                    <a:gd name="T72" fmla="*/ 103 w 154"/>
                    <a:gd name="T73" fmla="*/ 172 h 208"/>
                    <a:gd name="T74" fmla="*/ 103 w 154"/>
                    <a:gd name="T75" fmla="*/ 153 h 208"/>
                    <a:gd name="T76" fmla="*/ 112 w 154"/>
                    <a:gd name="T77" fmla="*/ 129 h 208"/>
                    <a:gd name="T78" fmla="*/ 121 w 154"/>
                    <a:gd name="T79" fmla="*/ 117 h 208"/>
                    <a:gd name="T80" fmla="*/ 135 w 154"/>
                    <a:gd name="T81" fmla="*/ 106 h 208"/>
                    <a:gd name="T82" fmla="*/ 137 w 154"/>
                    <a:gd name="T83" fmla="*/ 99 h 208"/>
                    <a:gd name="T84" fmla="*/ 138 w 154"/>
                    <a:gd name="T85" fmla="*/ 89 h 208"/>
                    <a:gd name="T86" fmla="*/ 142 w 154"/>
                    <a:gd name="T87" fmla="*/ 81 h 208"/>
                    <a:gd name="T88" fmla="*/ 140 w 154"/>
                    <a:gd name="T89" fmla="*/ 68 h 208"/>
                    <a:gd name="T90" fmla="*/ 143 w 154"/>
                    <a:gd name="T91" fmla="*/ 46 h 208"/>
                    <a:gd name="T92" fmla="*/ 147 w 154"/>
                    <a:gd name="T93" fmla="*/ 31 h 208"/>
                    <a:gd name="T94" fmla="*/ 153 w 154"/>
                    <a:gd name="T95" fmla="*/ 19 h 208"/>
                    <a:gd name="T96" fmla="*/ 154 w 154"/>
                    <a:gd name="T97" fmla="*/ 5 h 208"/>
                    <a:gd name="T98" fmla="*/ 154 w 154"/>
                    <a:gd name="T99" fmla="*/ 5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4" h="208">
                      <a:moveTo>
                        <a:pt x="154" y="5"/>
                      </a:moveTo>
                      <a:lnTo>
                        <a:pt x="141" y="3"/>
                      </a:lnTo>
                      <a:lnTo>
                        <a:pt x="127" y="0"/>
                      </a:lnTo>
                      <a:lnTo>
                        <a:pt x="114" y="12"/>
                      </a:lnTo>
                      <a:lnTo>
                        <a:pt x="104" y="34"/>
                      </a:lnTo>
                      <a:lnTo>
                        <a:pt x="102" y="47"/>
                      </a:lnTo>
                      <a:lnTo>
                        <a:pt x="85" y="42"/>
                      </a:lnTo>
                      <a:lnTo>
                        <a:pt x="68" y="35"/>
                      </a:lnTo>
                      <a:lnTo>
                        <a:pt x="42" y="34"/>
                      </a:lnTo>
                      <a:lnTo>
                        <a:pt x="40" y="44"/>
                      </a:lnTo>
                      <a:lnTo>
                        <a:pt x="46" y="57"/>
                      </a:lnTo>
                      <a:lnTo>
                        <a:pt x="62" y="55"/>
                      </a:lnTo>
                      <a:lnTo>
                        <a:pt x="67" y="59"/>
                      </a:lnTo>
                      <a:lnTo>
                        <a:pt x="58" y="87"/>
                      </a:lnTo>
                      <a:lnTo>
                        <a:pt x="68" y="101"/>
                      </a:lnTo>
                      <a:lnTo>
                        <a:pt x="70" y="119"/>
                      </a:lnTo>
                      <a:lnTo>
                        <a:pt x="67" y="136"/>
                      </a:lnTo>
                      <a:lnTo>
                        <a:pt x="61" y="147"/>
                      </a:lnTo>
                      <a:lnTo>
                        <a:pt x="43" y="145"/>
                      </a:lnTo>
                      <a:lnTo>
                        <a:pt x="32" y="134"/>
                      </a:lnTo>
                      <a:lnTo>
                        <a:pt x="30" y="145"/>
                      </a:lnTo>
                      <a:lnTo>
                        <a:pt x="15" y="148"/>
                      </a:lnTo>
                      <a:lnTo>
                        <a:pt x="8" y="154"/>
                      </a:lnTo>
                      <a:lnTo>
                        <a:pt x="16" y="170"/>
                      </a:lnTo>
                      <a:lnTo>
                        <a:pt x="0" y="183"/>
                      </a:lnTo>
                      <a:lnTo>
                        <a:pt x="17" y="208"/>
                      </a:lnTo>
                      <a:lnTo>
                        <a:pt x="25" y="198"/>
                      </a:lnTo>
                      <a:lnTo>
                        <a:pt x="32" y="194"/>
                      </a:lnTo>
                      <a:lnTo>
                        <a:pt x="39" y="201"/>
                      </a:lnTo>
                      <a:lnTo>
                        <a:pt x="45" y="204"/>
                      </a:lnTo>
                      <a:lnTo>
                        <a:pt x="52" y="195"/>
                      </a:lnTo>
                      <a:lnTo>
                        <a:pt x="63" y="196"/>
                      </a:lnTo>
                      <a:lnTo>
                        <a:pt x="65" y="202"/>
                      </a:lnTo>
                      <a:lnTo>
                        <a:pt x="73" y="206"/>
                      </a:lnTo>
                      <a:lnTo>
                        <a:pt x="86" y="191"/>
                      </a:lnTo>
                      <a:lnTo>
                        <a:pt x="98" y="180"/>
                      </a:lnTo>
                      <a:lnTo>
                        <a:pt x="103" y="172"/>
                      </a:lnTo>
                      <a:lnTo>
                        <a:pt x="103" y="153"/>
                      </a:lnTo>
                      <a:lnTo>
                        <a:pt x="112" y="129"/>
                      </a:lnTo>
                      <a:lnTo>
                        <a:pt x="121" y="117"/>
                      </a:lnTo>
                      <a:lnTo>
                        <a:pt x="135" y="106"/>
                      </a:lnTo>
                      <a:lnTo>
                        <a:pt x="137" y="99"/>
                      </a:lnTo>
                      <a:lnTo>
                        <a:pt x="138" y="89"/>
                      </a:lnTo>
                      <a:lnTo>
                        <a:pt x="142" y="81"/>
                      </a:lnTo>
                      <a:lnTo>
                        <a:pt x="140" y="68"/>
                      </a:lnTo>
                      <a:lnTo>
                        <a:pt x="143" y="46"/>
                      </a:lnTo>
                      <a:lnTo>
                        <a:pt x="147" y="31"/>
                      </a:lnTo>
                      <a:lnTo>
                        <a:pt x="153" y="19"/>
                      </a:lnTo>
                      <a:lnTo>
                        <a:pt x="154" y="5"/>
                      </a:lnTo>
                      <a:lnTo>
                        <a:pt x="154" y="5"/>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01" name="Czech Republic">
                  <a:extLst>
                    <a:ext uri="{FF2B5EF4-FFF2-40B4-BE49-F238E27FC236}">
                      <a16:creationId xmlns:a16="http://schemas.microsoft.com/office/drawing/2014/main" id="{8EB55338-BDC0-4338-95FA-8E7408B7CC52}"/>
                    </a:ext>
                  </a:extLst>
                </p:cNvPr>
                <p:cNvSpPr>
                  <a:spLocks/>
                </p:cNvSpPr>
                <p:nvPr/>
              </p:nvSpPr>
              <p:spPr bwMode="auto">
                <a:xfrm>
                  <a:off x="5076258" y="2915636"/>
                  <a:ext cx="171442" cy="82911"/>
                </a:xfrm>
                <a:custGeom>
                  <a:avLst/>
                  <a:gdLst>
                    <a:gd name="T0" fmla="*/ 49 w 122"/>
                    <a:gd name="T1" fmla="*/ 0 h 59"/>
                    <a:gd name="T2" fmla="*/ 41 w 122"/>
                    <a:gd name="T3" fmla="*/ 2 h 59"/>
                    <a:gd name="T4" fmla="*/ 36 w 122"/>
                    <a:gd name="T5" fmla="*/ 0 h 59"/>
                    <a:gd name="T6" fmla="*/ 31 w 122"/>
                    <a:gd name="T7" fmla="*/ 4 h 59"/>
                    <a:gd name="T8" fmla="*/ 19 w 122"/>
                    <a:gd name="T9" fmla="*/ 9 h 59"/>
                    <a:gd name="T10" fmla="*/ 13 w 122"/>
                    <a:gd name="T11" fmla="*/ 14 h 59"/>
                    <a:gd name="T12" fmla="*/ 0 w 122"/>
                    <a:gd name="T13" fmla="*/ 19 h 59"/>
                    <a:gd name="T14" fmla="*/ 3 w 122"/>
                    <a:gd name="T15" fmla="*/ 26 h 59"/>
                    <a:gd name="T16" fmla="*/ 6 w 122"/>
                    <a:gd name="T17" fmla="*/ 36 h 59"/>
                    <a:gd name="T18" fmla="*/ 16 w 122"/>
                    <a:gd name="T19" fmla="*/ 41 h 59"/>
                    <a:gd name="T20" fmla="*/ 27 w 122"/>
                    <a:gd name="T21" fmla="*/ 52 h 59"/>
                    <a:gd name="T22" fmla="*/ 41 w 122"/>
                    <a:gd name="T23" fmla="*/ 59 h 59"/>
                    <a:gd name="T24" fmla="*/ 51 w 122"/>
                    <a:gd name="T25" fmla="*/ 50 h 59"/>
                    <a:gd name="T26" fmla="*/ 57 w 122"/>
                    <a:gd name="T27" fmla="*/ 48 h 59"/>
                    <a:gd name="T28" fmla="*/ 72 w 122"/>
                    <a:gd name="T29" fmla="*/ 54 h 59"/>
                    <a:gd name="T30" fmla="*/ 81 w 122"/>
                    <a:gd name="T31" fmla="*/ 53 h 59"/>
                    <a:gd name="T32" fmla="*/ 89 w 122"/>
                    <a:gd name="T33" fmla="*/ 58 h 59"/>
                    <a:gd name="T34" fmla="*/ 91 w 122"/>
                    <a:gd name="T35" fmla="*/ 52 h 59"/>
                    <a:gd name="T36" fmla="*/ 100 w 122"/>
                    <a:gd name="T37" fmla="*/ 53 h 59"/>
                    <a:gd name="T38" fmla="*/ 105 w 122"/>
                    <a:gd name="T39" fmla="*/ 51 h 59"/>
                    <a:gd name="T40" fmla="*/ 106 w 122"/>
                    <a:gd name="T41" fmla="*/ 49 h 59"/>
                    <a:gd name="T42" fmla="*/ 109 w 122"/>
                    <a:gd name="T43" fmla="*/ 48 h 59"/>
                    <a:gd name="T44" fmla="*/ 110 w 122"/>
                    <a:gd name="T45" fmla="*/ 42 h 59"/>
                    <a:gd name="T46" fmla="*/ 114 w 122"/>
                    <a:gd name="T47" fmla="*/ 41 h 59"/>
                    <a:gd name="T48" fmla="*/ 116 w 122"/>
                    <a:gd name="T49" fmla="*/ 38 h 59"/>
                    <a:gd name="T50" fmla="*/ 122 w 122"/>
                    <a:gd name="T51" fmla="*/ 38 h 59"/>
                    <a:gd name="T52" fmla="*/ 113 w 122"/>
                    <a:gd name="T53" fmla="*/ 25 h 59"/>
                    <a:gd name="T54" fmla="*/ 99 w 122"/>
                    <a:gd name="T55" fmla="*/ 24 h 59"/>
                    <a:gd name="T56" fmla="*/ 96 w 122"/>
                    <a:gd name="T57" fmla="*/ 17 h 59"/>
                    <a:gd name="T58" fmla="*/ 84 w 122"/>
                    <a:gd name="T59" fmla="*/ 15 h 59"/>
                    <a:gd name="T60" fmla="*/ 81 w 122"/>
                    <a:gd name="T61" fmla="*/ 21 h 59"/>
                    <a:gd name="T62" fmla="*/ 72 w 122"/>
                    <a:gd name="T63" fmla="*/ 16 h 59"/>
                    <a:gd name="T64" fmla="*/ 72 w 122"/>
                    <a:gd name="T65" fmla="*/ 10 h 59"/>
                    <a:gd name="T66" fmla="*/ 58 w 122"/>
                    <a:gd name="T67" fmla="*/ 8 h 59"/>
                    <a:gd name="T68" fmla="*/ 49 w 122"/>
                    <a:gd name="T69" fmla="*/ 0 h 59"/>
                    <a:gd name="T70" fmla="*/ 49 w 122"/>
                    <a:gd name="T7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2" h="59">
                      <a:moveTo>
                        <a:pt x="49" y="0"/>
                      </a:moveTo>
                      <a:lnTo>
                        <a:pt x="41" y="2"/>
                      </a:lnTo>
                      <a:lnTo>
                        <a:pt x="36" y="0"/>
                      </a:lnTo>
                      <a:lnTo>
                        <a:pt x="31" y="4"/>
                      </a:lnTo>
                      <a:lnTo>
                        <a:pt x="19" y="9"/>
                      </a:lnTo>
                      <a:lnTo>
                        <a:pt x="13" y="14"/>
                      </a:lnTo>
                      <a:lnTo>
                        <a:pt x="0" y="19"/>
                      </a:lnTo>
                      <a:lnTo>
                        <a:pt x="3" y="26"/>
                      </a:lnTo>
                      <a:lnTo>
                        <a:pt x="6" y="36"/>
                      </a:lnTo>
                      <a:lnTo>
                        <a:pt x="16" y="41"/>
                      </a:lnTo>
                      <a:lnTo>
                        <a:pt x="27" y="52"/>
                      </a:lnTo>
                      <a:lnTo>
                        <a:pt x="41" y="59"/>
                      </a:lnTo>
                      <a:lnTo>
                        <a:pt x="51" y="50"/>
                      </a:lnTo>
                      <a:lnTo>
                        <a:pt x="57" y="48"/>
                      </a:lnTo>
                      <a:lnTo>
                        <a:pt x="72" y="54"/>
                      </a:lnTo>
                      <a:lnTo>
                        <a:pt x="81" y="53"/>
                      </a:lnTo>
                      <a:lnTo>
                        <a:pt x="89" y="58"/>
                      </a:lnTo>
                      <a:lnTo>
                        <a:pt x="91" y="52"/>
                      </a:lnTo>
                      <a:lnTo>
                        <a:pt x="100" y="53"/>
                      </a:lnTo>
                      <a:lnTo>
                        <a:pt x="105" y="51"/>
                      </a:lnTo>
                      <a:lnTo>
                        <a:pt x="106" y="49"/>
                      </a:lnTo>
                      <a:lnTo>
                        <a:pt x="109" y="48"/>
                      </a:lnTo>
                      <a:lnTo>
                        <a:pt x="110" y="42"/>
                      </a:lnTo>
                      <a:lnTo>
                        <a:pt x="114" y="41"/>
                      </a:lnTo>
                      <a:lnTo>
                        <a:pt x="116" y="38"/>
                      </a:lnTo>
                      <a:lnTo>
                        <a:pt x="122" y="38"/>
                      </a:lnTo>
                      <a:lnTo>
                        <a:pt x="113" y="25"/>
                      </a:lnTo>
                      <a:lnTo>
                        <a:pt x="99" y="24"/>
                      </a:lnTo>
                      <a:lnTo>
                        <a:pt x="96" y="17"/>
                      </a:lnTo>
                      <a:lnTo>
                        <a:pt x="84" y="15"/>
                      </a:lnTo>
                      <a:lnTo>
                        <a:pt x="81" y="21"/>
                      </a:lnTo>
                      <a:lnTo>
                        <a:pt x="72" y="16"/>
                      </a:lnTo>
                      <a:lnTo>
                        <a:pt x="72" y="10"/>
                      </a:lnTo>
                      <a:lnTo>
                        <a:pt x="58" y="8"/>
                      </a:lnTo>
                      <a:lnTo>
                        <a:pt x="49" y="0"/>
                      </a:lnTo>
                      <a:lnTo>
                        <a:pt x="49" y="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02" name="Germany">
                  <a:extLst>
                    <a:ext uri="{FF2B5EF4-FFF2-40B4-BE49-F238E27FC236}">
                      <a16:creationId xmlns:a16="http://schemas.microsoft.com/office/drawing/2014/main" id="{F69EB69C-564E-4363-8108-D8E215AB0BAB}"/>
                    </a:ext>
                  </a:extLst>
                </p:cNvPr>
                <p:cNvSpPr>
                  <a:spLocks/>
                </p:cNvSpPr>
                <p:nvPr/>
              </p:nvSpPr>
              <p:spPr bwMode="auto">
                <a:xfrm>
                  <a:off x="4914653" y="2791972"/>
                  <a:ext cx="230463" cy="247326"/>
                </a:xfrm>
                <a:custGeom>
                  <a:avLst/>
                  <a:gdLst>
                    <a:gd name="T0" fmla="*/ 142 w 164"/>
                    <a:gd name="T1" fmla="*/ 27 h 176"/>
                    <a:gd name="T2" fmla="*/ 133 w 164"/>
                    <a:gd name="T3" fmla="*/ 21 h 176"/>
                    <a:gd name="T4" fmla="*/ 113 w 164"/>
                    <a:gd name="T5" fmla="*/ 12 h 176"/>
                    <a:gd name="T6" fmla="*/ 103 w 164"/>
                    <a:gd name="T7" fmla="*/ 18 h 176"/>
                    <a:gd name="T8" fmla="*/ 86 w 164"/>
                    <a:gd name="T9" fmla="*/ 22 h 176"/>
                    <a:gd name="T10" fmla="*/ 86 w 164"/>
                    <a:gd name="T11" fmla="*/ 14 h 176"/>
                    <a:gd name="T12" fmla="*/ 67 w 164"/>
                    <a:gd name="T13" fmla="*/ 9 h 176"/>
                    <a:gd name="T14" fmla="*/ 66 w 164"/>
                    <a:gd name="T15" fmla="*/ 0 h 176"/>
                    <a:gd name="T16" fmla="*/ 55 w 164"/>
                    <a:gd name="T17" fmla="*/ 4 h 176"/>
                    <a:gd name="T18" fmla="*/ 42 w 164"/>
                    <a:gd name="T19" fmla="*/ 0 h 176"/>
                    <a:gd name="T20" fmla="*/ 43 w 164"/>
                    <a:gd name="T21" fmla="*/ 13 h 176"/>
                    <a:gd name="T22" fmla="*/ 47 w 164"/>
                    <a:gd name="T23" fmla="*/ 22 h 176"/>
                    <a:gd name="T24" fmla="*/ 36 w 164"/>
                    <a:gd name="T25" fmla="*/ 33 h 176"/>
                    <a:gd name="T26" fmla="*/ 32 w 164"/>
                    <a:gd name="T27" fmla="*/ 28 h 176"/>
                    <a:gd name="T28" fmla="*/ 18 w 164"/>
                    <a:gd name="T29" fmla="*/ 29 h 176"/>
                    <a:gd name="T30" fmla="*/ 15 w 164"/>
                    <a:gd name="T31" fmla="*/ 34 h 176"/>
                    <a:gd name="T32" fmla="*/ 18 w 164"/>
                    <a:gd name="T33" fmla="*/ 42 h 176"/>
                    <a:gd name="T34" fmla="*/ 15 w 164"/>
                    <a:gd name="T35" fmla="*/ 62 h 176"/>
                    <a:gd name="T36" fmla="*/ 11 w 164"/>
                    <a:gd name="T37" fmla="*/ 71 h 176"/>
                    <a:gd name="T38" fmla="*/ 0 w 164"/>
                    <a:gd name="T39" fmla="*/ 71 h 176"/>
                    <a:gd name="T40" fmla="*/ 4 w 164"/>
                    <a:gd name="T41" fmla="*/ 95 h 176"/>
                    <a:gd name="T42" fmla="*/ 3 w 164"/>
                    <a:gd name="T43" fmla="*/ 111 h 176"/>
                    <a:gd name="T44" fmla="*/ 6 w 164"/>
                    <a:gd name="T45" fmla="*/ 116 h 176"/>
                    <a:gd name="T46" fmla="*/ 5 w 164"/>
                    <a:gd name="T47" fmla="*/ 126 h 176"/>
                    <a:gd name="T48" fmla="*/ 15 w 164"/>
                    <a:gd name="T49" fmla="*/ 132 h 176"/>
                    <a:gd name="T50" fmla="*/ 41 w 164"/>
                    <a:gd name="T51" fmla="*/ 137 h 176"/>
                    <a:gd name="T52" fmla="*/ 32 w 164"/>
                    <a:gd name="T53" fmla="*/ 152 h 176"/>
                    <a:gd name="T54" fmla="*/ 31 w 164"/>
                    <a:gd name="T55" fmla="*/ 168 h 176"/>
                    <a:gd name="T56" fmla="*/ 46 w 164"/>
                    <a:gd name="T57" fmla="*/ 168 h 176"/>
                    <a:gd name="T58" fmla="*/ 50 w 164"/>
                    <a:gd name="T59" fmla="*/ 164 h 176"/>
                    <a:gd name="T60" fmla="*/ 70 w 164"/>
                    <a:gd name="T61" fmla="*/ 170 h 176"/>
                    <a:gd name="T62" fmla="*/ 75 w 164"/>
                    <a:gd name="T63" fmla="*/ 169 h 176"/>
                    <a:gd name="T64" fmla="*/ 86 w 164"/>
                    <a:gd name="T65" fmla="*/ 176 h 176"/>
                    <a:gd name="T66" fmla="*/ 88 w 164"/>
                    <a:gd name="T67" fmla="*/ 170 h 176"/>
                    <a:gd name="T68" fmla="*/ 104 w 164"/>
                    <a:gd name="T69" fmla="*/ 171 h 176"/>
                    <a:gd name="T70" fmla="*/ 117 w 164"/>
                    <a:gd name="T71" fmla="*/ 167 h 176"/>
                    <a:gd name="T72" fmla="*/ 126 w 164"/>
                    <a:gd name="T73" fmla="*/ 168 h 176"/>
                    <a:gd name="T74" fmla="*/ 132 w 164"/>
                    <a:gd name="T75" fmla="*/ 172 h 176"/>
                    <a:gd name="T76" fmla="*/ 133 w 164"/>
                    <a:gd name="T77" fmla="*/ 168 h 176"/>
                    <a:gd name="T78" fmla="*/ 130 w 164"/>
                    <a:gd name="T79" fmla="*/ 154 h 176"/>
                    <a:gd name="T80" fmla="*/ 136 w 164"/>
                    <a:gd name="T81" fmla="*/ 150 h 176"/>
                    <a:gd name="T82" fmla="*/ 142 w 164"/>
                    <a:gd name="T83" fmla="*/ 140 h 176"/>
                    <a:gd name="T84" fmla="*/ 131 w 164"/>
                    <a:gd name="T85" fmla="*/ 129 h 176"/>
                    <a:gd name="T86" fmla="*/ 121 w 164"/>
                    <a:gd name="T87" fmla="*/ 124 h 176"/>
                    <a:gd name="T88" fmla="*/ 118 w 164"/>
                    <a:gd name="T89" fmla="*/ 114 h 176"/>
                    <a:gd name="T90" fmla="*/ 115 w 164"/>
                    <a:gd name="T91" fmla="*/ 107 h 176"/>
                    <a:gd name="T92" fmla="*/ 128 w 164"/>
                    <a:gd name="T93" fmla="*/ 102 h 176"/>
                    <a:gd name="T94" fmla="*/ 134 w 164"/>
                    <a:gd name="T95" fmla="*/ 97 h 176"/>
                    <a:gd name="T96" fmla="*/ 146 w 164"/>
                    <a:gd name="T97" fmla="*/ 92 h 176"/>
                    <a:gd name="T98" fmla="*/ 151 w 164"/>
                    <a:gd name="T99" fmla="*/ 88 h 176"/>
                    <a:gd name="T100" fmla="*/ 156 w 164"/>
                    <a:gd name="T101" fmla="*/ 90 h 176"/>
                    <a:gd name="T102" fmla="*/ 164 w 164"/>
                    <a:gd name="T103" fmla="*/ 88 h 176"/>
                    <a:gd name="T104" fmla="*/ 155 w 164"/>
                    <a:gd name="T105" fmla="*/ 73 h 176"/>
                    <a:gd name="T106" fmla="*/ 156 w 164"/>
                    <a:gd name="T107" fmla="*/ 66 h 176"/>
                    <a:gd name="T108" fmla="*/ 150 w 164"/>
                    <a:gd name="T109" fmla="*/ 54 h 176"/>
                    <a:gd name="T110" fmla="*/ 143 w 164"/>
                    <a:gd name="T111" fmla="*/ 45 h 176"/>
                    <a:gd name="T112" fmla="*/ 147 w 164"/>
                    <a:gd name="T113" fmla="*/ 40 h 176"/>
                    <a:gd name="T114" fmla="*/ 142 w 164"/>
                    <a:gd name="T115" fmla="*/ 27 h 176"/>
                    <a:gd name="T116" fmla="*/ 142 w 164"/>
                    <a:gd name="T117"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4" h="176">
                      <a:moveTo>
                        <a:pt x="142" y="27"/>
                      </a:moveTo>
                      <a:lnTo>
                        <a:pt x="133" y="21"/>
                      </a:lnTo>
                      <a:lnTo>
                        <a:pt x="113" y="12"/>
                      </a:lnTo>
                      <a:lnTo>
                        <a:pt x="103" y="18"/>
                      </a:lnTo>
                      <a:lnTo>
                        <a:pt x="86" y="22"/>
                      </a:lnTo>
                      <a:lnTo>
                        <a:pt x="86" y="14"/>
                      </a:lnTo>
                      <a:lnTo>
                        <a:pt x="67" y="9"/>
                      </a:lnTo>
                      <a:lnTo>
                        <a:pt x="66" y="0"/>
                      </a:lnTo>
                      <a:lnTo>
                        <a:pt x="55" y="4"/>
                      </a:lnTo>
                      <a:lnTo>
                        <a:pt x="42" y="0"/>
                      </a:lnTo>
                      <a:lnTo>
                        <a:pt x="43" y="13"/>
                      </a:lnTo>
                      <a:lnTo>
                        <a:pt x="47" y="22"/>
                      </a:lnTo>
                      <a:lnTo>
                        <a:pt x="36" y="33"/>
                      </a:lnTo>
                      <a:lnTo>
                        <a:pt x="32" y="28"/>
                      </a:lnTo>
                      <a:lnTo>
                        <a:pt x="18" y="29"/>
                      </a:lnTo>
                      <a:lnTo>
                        <a:pt x="15" y="34"/>
                      </a:lnTo>
                      <a:lnTo>
                        <a:pt x="18" y="42"/>
                      </a:lnTo>
                      <a:lnTo>
                        <a:pt x="15" y="62"/>
                      </a:lnTo>
                      <a:lnTo>
                        <a:pt x="11" y="71"/>
                      </a:lnTo>
                      <a:lnTo>
                        <a:pt x="0" y="71"/>
                      </a:lnTo>
                      <a:lnTo>
                        <a:pt x="4" y="95"/>
                      </a:lnTo>
                      <a:lnTo>
                        <a:pt x="3" y="111"/>
                      </a:lnTo>
                      <a:lnTo>
                        <a:pt x="6" y="116"/>
                      </a:lnTo>
                      <a:lnTo>
                        <a:pt x="5" y="126"/>
                      </a:lnTo>
                      <a:lnTo>
                        <a:pt x="15" y="132"/>
                      </a:lnTo>
                      <a:lnTo>
                        <a:pt x="41" y="137"/>
                      </a:lnTo>
                      <a:lnTo>
                        <a:pt x="32" y="152"/>
                      </a:lnTo>
                      <a:lnTo>
                        <a:pt x="31" y="168"/>
                      </a:lnTo>
                      <a:lnTo>
                        <a:pt x="46" y="168"/>
                      </a:lnTo>
                      <a:lnTo>
                        <a:pt x="50" y="164"/>
                      </a:lnTo>
                      <a:lnTo>
                        <a:pt x="70" y="170"/>
                      </a:lnTo>
                      <a:lnTo>
                        <a:pt x="75" y="169"/>
                      </a:lnTo>
                      <a:lnTo>
                        <a:pt x="86" y="176"/>
                      </a:lnTo>
                      <a:lnTo>
                        <a:pt x="88" y="170"/>
                      </a:lnTo>
                      <a:lnTo>
                        <a:pt x="104" y="171"/>
                      </a:lnTo>
                      <a:lnTo>
                        <a:pt x="117" y="167"/>
                      </a:lnTo>
                      <a:lnTo>
                        <a:pt x="126" y="168"/>
                      </a:lnTo>
                      <a:lnTo>
                        <a:pt x="132" y="172"/>
                      </a:lnTo>
                      <a:lnTo>
                        <a:pt x="133" y="168"/>
                      </a:lnTo>
                      <a:lnTo>
                        <a:pt x="130" y="154"/>
                      </a:lnTo>
                      <a:lnTo>
                        <a:pt x="136" y="150"/>
                      </a:lnTo>
                      <a:lnTo>
                        <a:pt x="142" y="140"/>
                      </a:lnTo>
                      <a:lnTo>
                        <a:pt x="131" y="129"/>
                      </a:lnTo>
                      <a:lnTo>
                        <a:pt x="121" y="124"/>
                      </a:lnTo>
                      <a:lnTo>
                        <a:pt x="118" y="114"/>
                      </a:lnTo>
                      <a:lnTo>
                        <a:pt x="115" y="107"/>
                      </a:lnTo>
                      <a:lnTo>
                        <a:pt x="128" y="102"/>
                      </a:lnTo>
                      <a:lnTo>
                        <a:pt x="134" y="97"/>
                      </a:lnTo>
                      <a:lnTo>
                        <a:pt x="146" y="92"/>
                      </a:lnTo>
                      <a:lnTo>
                        <a:pt x="151" y="88"/>
                      </a:lnTo>
                      <a:lnTo>
                        <a:pt x="156" y="90"/>
                      </a:lnTo>
                      <a:lnTo>
                        <a:pt x="164" y="88"/>
                      </a:lnTo>
                      <a:lnTo>
                        <a:pt x="155" y="73"/>
                      </a:lnTo>
                      <a:lnTo>
                        <a:pt x="156" y="66"/>
                      </a:lnTo>
                      <a:lnTo>
                        <a:pt x="150" y="54"/>
                      </a:lnTo>
                      <a:lnTo>
                        <a:pt x="143" y="45"/>
                      </a:lnTo>
                      <a:lnTo>
                        <a:pt x="147" y="40"/>
                      </a:lnTo>
                      <a:lnTo>
                        <a:pt x="142" y="27"/>
                      </a:lnTo>
                      <a:lnTo>
                        <a:pt x="142" y="27"/>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03" name="Djibouti">
                  <a:extLst>
                    <a:ext uri="{FF2B5EF4-FFF2-40B4-BE49-F238E27FC236}">
                      <a16:creationId xmlns:a16="http://schemas.microsoft.com/office/drawing/2014/main" id="{DF94E3F8-232E-4F72-850A-2CB88DD6C921}"/>
                    </a:ext>
                  </a:extLst>
                </p:cNvPr>
                <p:cNvSpPr>
                  <a:spLocks/>
                </p:cNvSpPr>
                <p:nvPr/>
              </p:nvSpPr>
              <p:spPr bwMode="auto">
                <a:xfrm>
                  <a:off x="5985464" y="4191615"/>
                  <a:ext cx="46373" cy="57616"/>
                </a:xfrm>
                <a:custGeom>
                  <a:avLst/>
                  <a:gdLst>
                    <a:gd name="T0" fmla="*/ 30 w 33"/>
                    <a:gd name="T1" fmla="*/ 29 h 41"/>
                    <a:gd name="T2" fmla="*/ 21 w 33"/>
                    <a:gd name="T3" fmla="*/ 22 h 41"/>
                    <a:gd name="T4" fmla="*/ 33 w 33"/>
                    <a:gd name="T5" fmla="*/ 17 h 41"/>
                    <a:gd name="T6" fmla="*/ 33 w 33"/>
                    <a:gd name="T7" fmla="*/ 6 h 41"/>
                    <a:gd name="T8" fmla="*/ 28 w 33"/>
                    <a:gd name="T9" fmla="*/ 0 h 41"/>
                    <a:gd name="T10" fmla="*/ 22 w 33"/>
                    <a:gd name="T11" fmla="*/ 5 h 41"/>
                    <a:gd name="T12" fmla="*/ 13 w 33"/>
                    <a:gd name="T13" fmla="*/ 3 h 41"/>
                    <a:gd name="T14" fmla="*/ 6 w 33"/>
                    <a:gd name="T15" fmla="*/ 14 h 41"/>
                    <a:gd name="T16" fmla="*/ 0 w 33"/>
                    <a:gd name="T17" fmla="*/ 25 h 41"/>
                    <a:gd name="T18" fmla="*/ 2 w 33"/>
                    <a:gd name="T19" fmla="*/ 31 h 41"/>
                    <a:gd name="T20" fmla="*/ 2 w 33"/>
                    <a:gd name="T21" fmla="*/ 39 h 41"/>
                    <a:gd name="T22" fmla="*/ 14 w 33"/>
                    <a:gd name="T23" fmla="*/ 39 h 41"/>
                    <a:gd name="T24" fmla="*/ 18 w 33"/>
                    <a:gd name="T25" fmla="*/ 37 h 41"/>
                    <a:gd name="T26" fmla="*/ 23 w 33"/>
                    <a:gd name="T27" fmla="*/ 41 h 41"/>
                    <a:gd name="T28" fmla="*/ 30 w 33"/>
                    <a:gd name="T29" fmla="*/ 29 h 41"/>
                    <a:gd name="T30" fmla="*/ 30 w 33"/>
                    <a:gd name="T31"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 h="41">
                      <a:moveTo>
                        <a:pt x="30" y="29"/>
                      </a:moveTo>
                      <a:lnTo>
                        <a:pt x="21" y="22"/>
                      </a:lnTo>
                      <a:lnTo>
                        <a:pt x="33" y="17"/>
                      </a:lnTo>
                      <a:lnTo>
                        <a:pt x="33" y="6"/>
                      </a:lnTo>
                      <a:lnTo>
                        <a:pt x="28" y="0"/>
                      </a:lnTo>
                      <a:lnTo>
                        <a:pt x="22" y="5"/>
                      </a:lnTo>
                      <a:lnTo>
                        <a:pt x="13" y="3"/>
                      </a:lnTo>
                      <a:lnTo>
                        <a:pt x="6" y="14"/>
                      </a:lnTo>
                      <a:lnTo>
                        <a:pt x="0" y="25"/>
                      </a:lnTo>
                      <a:lnTo>
                        <a:pt x="2" y="31"/>
                      </a:lnTo>
                      <a:lnTo>
                        <a:pt x="2" y="39"/>
                      </a:lnTo>
                      <a:lnTo>
                        <a:pt x="14" y="39"/>
                      </a:lnTo>
                      <a:lnTo>
                        <a:pt x="18" y="37"/>
                      </a:lnTo>
                      <a:lnTo>
                        <a:pt x="23" y="41"/>
                      </a:lnTo>
                      <a:lnTo>
                        <a:pt x="30" y="29"/>
                      </a:lnTo>
                      <a:lnTo>
                        <a:pt x="30" y="29"/>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04" name="Denmark">
                  <a:extLst>
                    <a:ext uri="{FF2B5EF4-FFF2-40B4-BE49-F238E27FC236}">
                      <a16:creationId xmlns:a16="http://schemas.microsoft.com/office/drawing/2014/main" id="{4CBAB006-745A-4C3D-9B71-E1FD411B2983}"/>
                    </a:ext>
                  </a:extLst>
                </p:cNvPr>
                <p:cNvSpPr>
                  <a:spLocks noEditPoints="1"/>
                </p:cNvSpPr>
                <p:nvPr/>
              </p:nvSpPr>
              <p:spPr bwMode="auto">
                <a:xfrm>
                  <a:off x="4959622" y="2706252"/>
                  <a:ext cx="115232" cy="91343"/>
                </a:xfrm>
                <a:custGeom>
                  <a:avLst/>
                  <a:gdLst>
                    <a:gd name="T0" fmla="*/ 82 w 82"/>
                    <a:gd name="T1" fmla="*/ 47 h 65"/>
                    <a:gd name="T2" fmla="*/ 75 w 82"/>
                    <a:gd name="T3" fmla="*/ 36 h 65"/>
                    <a:gd name="T4" fmla="*/ 50 w 82"/>
                    <a:gd name="T5" fmla="*/ 44 h 65"/>
                    <a:gd name="T6" fmla="*/ 54 w 82"/>
                    <a:gd name="T7" fmla="*/ 53 h 65"/>
                    <a:gd name="T8" fmla="*/ 72 w 82"/>
                    <a:gd name="T9" fmla="*/ 65 h 65"/>
                    <a:gd name="T10" fmla="*/ 82 w 82"/>
                    <a:gd name="T11" fmla="*/ 47 h 65"/>
                    <a:gd name="T12" fmla="*/ 82 w 82"/>
                    <a:gd name="T13" fmla="*/ 47 h 65"/>
                    <a:gd name="T14" fmla="*/ 49 w 82"/>
                    <a:gd name="T15" fmla="*/ 28 h 65"/>
                    <a:gd name="T16" fmla="*/ 40 w 82"/>
                    <a:gd name="T17" fmla="*/ 25 h 65"/>
                    <a:gd name="T18" fmla="*/ 37 w 82"/>
                    <a:gd name="T19" fmla="*/ 18 h 65"/>
                    <a:gd name="T20" fmla="*/ 42 w 82"/>
                    <a:gd name="T21" fmla="*/ 11 h 65"/>
                    <a:gd name="T22" fmla="*/ 42 w 82"/>
                    <a:gd name="T23" fmla="*/ 0 h 65"/>
                    <a:gd name="T24" fmla="*/ 28 w 82"/>
                    <a:gd name="T25" fmla="*/ 6 h 65"/>
                    <a:gd name="T26" fmla="*/ 22 w 82"/>
                    <a:gd name="T27" fmla="*/ 13 h 65"/>
                    <a:gd name="T28" fmla="*/ 7 w 82"/>
                    <a:gd name="T29" fmla="*/ 14 h 65"/>
                    <a:gd name="T30" fmla="*/ 3 w 82"/>
                    <a:gd name="T31" fmla="*/ 20 h 65"/>
                    <a:gd name="T32" fmla="*/ 0 w 82"/>
                    <a:gd name="T33" fmla="*/ 26 h 65"/>
                    <a:gd name="T34" fmla="*/ 1 w 82"/>
                    <a:gd name="T35" fmla="*/ 49 h 65"/>
                    <a:gd name="T36" fmla="*/ 10 w 82"/>
                    <a:gd name="T37" fmla="*/ 61 h 65"/>
                    <a:gd name="T38" fmla="*/ 23 w 82"/>
                    <a:gd name="T39" fmla="*/ 65 h 65"/>
                    <a:gd name="T40" fmla="*/ 34 w 82"/>
                    <a:gd name="T41" fmla="*/ 61 h 65"/>
                    <a:gd name="T42" fmla="*/ 28 w 82"/>
                    <a:gd name="T43" fmla="*/ 50 h 65"/>
                    <a:gd name="T44" fmla="*/ 41 w 82"/>
                    <a:gd name="T45" fmla="*/ 34 h 65"/>
                    <a:gd name="T46" fmla="*/ 45 w 82"/>
                    <a:gd name="T47" fmla="*/ 37 h 65"/>
                    <a:gd name="T48" fmla="*/ 49 w 82"/>
                    <a:gd name="T49" fmla="*/ 28 h 65"/>
                    <a:gd name="T50" fmla="*/ 49 w 82"/>
                    <a:gd name="T51" fmla="*/ 2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65">
                      <a:moveTo>
                        <a:pt x="82" y="47"/>
                      </a:moveTo>
                      <a:lnTo>
                        <a:pt x="75" y="36"/>
                      </a:lnTo>
                      <a:lnTo>
                        <a:pt x="50" y="44"/>
                      </a:lnTo>
                      <a:lnTo>
                        <a:pt x="54" y="53"/>
                      </a:lnTo>
                      <a:lnTo>
                        <a:pt x="72" y="65"/>
                      </a:lnTo>
                      <a:lnTo>
                        <a:pt x="82" y="47"/>
                      </a:lnTo>
                      <a:lnTo>
                        <a:pt x="82" y="47"/>
                      </a:lnTo>
                      <a:close/>
                      <a:moveTo>
                        <a:pt x="49" y="28"/>
                      </a:moveTo>
                      <a:lnTo>
                        <a:pt x="40" y="25"/>
                      </a:lnTo>
                      <a:lnTo>
                        <a:pt x="37" y="18"/>
                      </a:lnTo>
                      <a:lnTo>
                        <a:pt x="42" y="11"/>
                      </a:lnTo>
                      <a:lnTo>
                        <a:pt x="42" y="0"/>
                      </a:lnTo>
                      <a:lnTo>
                        <a:pt x="28" y="6"/>
                      </a:lnTo>
                      <a:lnTo>
                        <a:pt x="22" y="13"/>
                      </a:lnTo>
                      <a:lnTo>
                        <a:pt x="7" y="14"/>
                      </a:lnTo>
                      <a:lnTo>
                        <a:pt x="3" y="20"/>
                      </a:lnTo>
                      <a:lnTo>
                        <a:pt x="0" y="26"/>
                      </a:lnTo>
                      <a:lnTo>
                        <a:pt x="1" y="49"/>
                      </a:lnTo>
                      <a:lnTo>
                        <a:pt x="10" y="61"/>
                      </a:lnTo>
                      <a:lnTo>
                        <a:pt x="23" y="65"/>
                      </a:lnTo>
                      <a:lnTo>
                        <a:pt x="34" y="61"/>
                      </a:lnTo>
                      <a:lnTo>
                        <a:pt x="28" y="50"/>
                      </a:lnTo>
                      <a:lnTo>
                        <a:pt x="41" y="34"/>
                      </a:lnTo>
                      <a:lnTo>
                        <a:pt x="45" y="37"/>
                      </a:lnTo>
                      <a:lnTo>
                        <a:pt x="49" y="28"/>
                      </a:lnTo>
                      <a:lnTo>
                        <a:pt x="49" y="28"/>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05" name="Algeria">
                  <a:extLst>
                    <a:ext uri="{FF2B5EF4-FFF2-40B4-BE49-F238E27FC236}">
                      <a16:creationId xmlns:a16="http://schemas.microsoft.com/office/drawing/2014/main" id="{6163F89E-8394-4AAD-9809-844B7717F020}"/>
                    </a:ext>
                  </a:extLst>
                </p:cNvPr>
                <p:cNvSpPr>
                  <a:spLocks/>
                </p:cNvSpPr>
                <p:nvPr/>
              </p:nvSpPr>
              <p:spPr bwMode="auto">
                <a:xfrm>
                  <a:off x="4515559" y="3373751"/>
                  <a:ext cx="593021" cy="604263"/>
                </a:xfrm>
                <a:custGeom>
                  <a:avLst/>
                  <a:gdLst>
                    <a:gd name="T0" fmla="*/ 342 w 422"/>
                    <a:gd name="T1" fmla="*/ 5 h 430"/>
                    <a:gd name="T2" fmla="*/ 329 w 422"/>
                    <a:gd name="T3" fmla="*/ 6 h 430"/>
                    <a:gd name="T4" fmla="*/ 320 w 422"/>
                    <a:gd name="T5" fmla="*/ 0 h 430"/>
                    <a:gd name="T6" fmla="*/ 299 w 422"/>
                    <a:gd name="T7" fmla="*/ 0 h 430"/>
                    <a:gd name="T8" fmla="*/ 281 w 422"/>
                    <a:gd name="T9" fmla="*/ 10 h 430"/>
                    <a:gd name="T10" fmla="*/ 271 w 422"/>
                    <a:gd name="T11" fmla="*/ 7 h 430"/>
                    <a:gd name="T12" fmla="*/ 238 w 422"/>
                    <a:gd name="T13" fmla="*/ 8 h 430"/>
                    <a:gd name="T14" fmla="*/ 205 w 422"/>
                    <a:gd name="T15" fmla="*/ 12 h 430"/>
                    <a:gd name="T16" fmla="*/ 187 w 422"/>
                    <a:gd name="T17" fmla="*/ 20 h 430"/>
                    <a:gd name="T18" fmla="*/ 174 w 422"/>
                    <a:gd name="T19" fmla="*/ 30 h 430"/>
                    <a:gd name="T20" fmla="*/ 152 w 422"/>
                    <a:gd name="T21" fmla="*/ 35 h 430"/>
                    <a:gd name="T22" fmla="*/ 133 w 422"/>
                    <a:gd name="T23" fmla="*/ 48 h 430"/>
                    <a:gd name="T24" fmla="*/ 141 w 422"/>
                    <a:gd name="T25" fmla="*/ 63 h 430"/>
                    <a:gd name="T26" fmla="*/ 142 w 422"/>
                    <a:gd name="T27" fmla="*/ 78 h 430"/>
                    <a:gd name="T28" fmla="*/ 148 w 422"/>
                    <a:gd name="T29" fmla="*/ 102 h 430"/>
                    <a:gd name="T30" fmla="*/ 154 w 422"/>
                    <a:gd name="T31" fmla="*/ 107 h 430"/>
                    <a:gd name="T32" fmla="*/ 150 w 422"/>
                    <a:gd name="T33" fmla="*/ 117 h 430"/>
                    <a:gd name="T34" fmla="*/ 124 w 422"/>
                    <a:gd name="T35" fmla="*/ 120 h 430"/>
                    <a:gd name="T36" fmla="*/ 115 w 422"/>
                    <a:gd name="T37" fmla="*/ 130 h 430"/>
                    <a:gd name="T38" fmla="*/ 103 w 422"/>
                    <a:gd name="T39" fmla="*/ 132 h 430"/>
                    <a:gd name="T40" fmla="*/ 102 w 422"/>
                    <a:gd name="T41" fmla="*/ 148 h 430"/>
                    <a:gd name="T42" fmla="*/ 78 w 422"/>
                    <a:gd name="T43" fmla="*/ 158 h 430"/>
                    <a:gd name="T44" fmla="*/ 71 w 422"/>
                    <a:gd name="T45" fmla="*/ 170 h 430"/>
                    <a:gd name="T46" fmla="*/ 54 w 422"/>
                    <a:gd name="T47" fmla="*/ 177 h 430"/>
                    <a:gd name="T48" fmla="*/ 34 w 422"/>
                    <a:gd name="T49" fmla="*/ 180 h 430"/>
                    <a:gd name="T50" fmla="*/ 1 w 422"/>
                    <a:gd name="T51" fmla="*/ 198 h 430"/>
                    <a:gd name="T52" fmla="*/ 0 w 422"/>
                    <a:gd name="T53" fmla="*/ 226 h 430"/>
                    <a:gd name="T54" fmla="*/ 0 w 422"/>
                    <a:gd name="T55" fmla="*/ 227 h 430"/>
                    <a:gd name="T56" fmla="*/ 0 w 422"/>
                    <a:gd name="T57" fmla="*/ 232 h 430"/>
                    <a:gd name="T58" fmla="*/ 76 w 422"/>
                    <a:gd name="T59" fmla="*/ 289 h 430"/>
                    <a:gd name="T60" fmla="*/ 145 w 422"/>
                    <a:gd name="T61" fmla="*/ 342 h 430"/>
                    <a:gd name="T62" fmla="*/ 214 w 422"/>
                    <a:gd name="T63" fmla="*/ 393 h 430"/>
                    <a:gd name="T64" fmla="*/ 218 w 422"/>
                    <a:gd name="T65" fmla="*/ 404 h 430"/>
                    <a:gd name="T66" fmla="*/ 232 w 422"/>
                    <a:gd name="T67" fmla="*/ 411 h 430"/>
                    <a:gd name="T68" fmla="*/ 241 w 422"/>
                    <a:gd name="T69" fmla="*/ 416 h 430"/>
                    <a:gd name="T70" fmla="*/ 242 w 422"/>
                    <a:gd name="T71" fmla="*/ 430 h 430"/>
                    <a:gd name="T72" fmla="*/ 264 w 422"/>
                    <a:gd name="T73" fmla="*/ 428 h 430"/>
                    <a:gd name="T74" fmla="*/ 293 w 422"/>
                    <a:gd name="T75" fmla="*/ 417 h 430"/>
                    <a:gd name="T76" fmla="*/ 353 w 422"/>
                    <a:gd name="T77" fmla="*/ 371 h 430"/>
                    <a:gd name="T78" fmla="*/ 422 w 422"/>
                    <a:gd name="T79" fmla="*/ 325 h 430"/>
                    <a:gd name="T80" fmla="*/ 413 w 422"/>
                    <a:gd name="T81" fmla="*/ 310 h 430"/>
                    <a:gd name="T82" fmla="*/ 397 w 422"/>
                    <a:gd name="T83" fmla="*/ 300 h 430"/>
                    <a:gd name="T84" fmla="*/ 387 w 422"/>
                    <a:gd name="T85" fmla="*/ 303 h 430"/>
                    <a:gd name="T86" fmla="*/ 379 w 422"/>
                    <a:gd name="T87" fmla="*/ 290 h 430"/>
                    <a:gd name="T88" fmla="*/ 379 w 422"/>
                    <a:gd name="T89" fmla="*/ 280 h 430"/>
                    <a:gd name="T90" fmla="*/ 366 w 422"/>
                    <a:gd name="T91" fmla="*/ 262 h 430"/>
                    <a:gd name="T92" fmla="*/ 373 w 422"/>
                    <a:gd name="T93" fmla="*/ 253 h 430"/>
                    <a:gd name="T94" fmla="*/ 372 w 422"/>
                    <a:gd name="T95" fmla="*/ 238 h 430"/>
                    <a:gd name="T96" fmla="*/ 374 w 422"/>
                    <a:gd name="T97" fmla="*/ 225 h 430"/>
                    <a:gd name="T98" fmla="*/ 373 w 422"/>
                    <a:gd name="T99" fmla="*/ 214 h 430"/>
                    <a:gd name="T100" fmla="*/ 375 w 422"/>
                    <a:gd name="T101" fmla="*/ 195 h 430"/>
                    <a:gd name="T102" fmla="*/ 374 w 422"/>
                    <a:gd name="T103" fmla="*/ 184 h 430"/>
                    <a:gd name="T104" fmla="*/ 367 w 422"/>
                    <a:gd name="T105" fmla="*/ 162 h 430"/>
                    <a:gd name="T106" fmla="*/ 358 w 422"/>
                    <a:gd name="T107" fmla="*/ 120 h 430"/>
                    <a:gd name="T108" fmla="*/ 344 w 422"/>
                    <a:gd name="T109" fmla="*/ 111 h 430"/>
                    <a:gd name="T110" fmla="*/ 344 w 422"/>
                    <a:gd name="T111" fmla="*/ 106 h 430"/>
                    <a:gd name="T112" fmla="*/ 328 w 422"/>
                    <a:gd name="T113" fmla="*/ 91 h 430"/>
                    <a:gd name="T114" fmla="*/ 326 w 422"/>
                    <a:gd name="T115" fmla="*/ 73 h 430"/>
                    <a:gd name="T116" fmla="*/ 338 w 422"/>
                    <a:gd name="T117" fmla="*/ 60 h 430"/>
                    <a:gd name="T118" fmla="*/ 342 w 422"/>
                    <a:gd name="T119" fmla="*/ 40 h 430"/>
                    <a:gd name="T120" fmla="*/ 338 w 422"/>
                    <a:gd name="T121" fmla="*/ 17 h 430"/>
                    <a:gd name="T122" fmla="*/ 342 w 422"/>
                    <a:gd name="T123" fmla="*/ 5 h 430"/>
                    <a:gd name="T124" fmla="*/ 342 w 422"/>
                    <a:gd name="T125" fmla="*/ 5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2" h="430">
                      <a:moveTo>
                        <a:pt x="342" y="5"/>
                      </a:moveTo>
                      <a:lnTo>
                        <a:pt x="329" y="6"/>
                      </a:lnTo>
                      <a:lnTo>
                        <a:pt x="320" y="0"/>
                      </a:lnTo>
                      <a:lnTo>
                        <a:pt x="299" y="0"/>
                      </a:lnTo>
                      <a:lnTo>
                        <a:pt x="281" y="10"/>
                      </a:lnTo>
                      <a:lnTo>
                        <a:pt x="271" y="7"/>
                      </a:lnTo>
                      <a:lnTo>
                        <a:pt x="238" y="8"/>
                      </a:lnTo>
                      <a:lnTo>
                        <a:pt x="205" y="12"/>
                      </a:lnTo>
                      <a:lnTo>
                        <a:pt x="187" y="20"/>
                      </a:lnTo>
                      <a:lnTo>
                        <a:pt x="174" y="30"/>
                      </a:lnTo>
                      <a:lnTo>
                        <a:pt x="152" y="35"/>
                      </a:lnTo>
                      <a:lnTo>
                        <a:pt x="133" y="48"/>
                      </a:lnTo>
                      <a:lnTo>
                        <a:pt x="141" y="63"/>
                      </a:lnTo>
                      <a:lnTo>
                        <a:pt x="142" y="78"/>
                      </a:lnTo>
                      <a:lnTo>
                        <a:pt x="148" y="102"/>
                      </a:lnTo>
                      <a:lnTo>
                        <a:pt x="154" y="107"/>
                      </a:lnTo>
                      <a:lnTo>
                        <a:pt x="150" y="117"/>
                      </a:lnTo>
                      <a:lnTo>
                        <a:pt x="124" y="120"/>
                      </a:lnTo>
                      <a:lnTo>
                        <a:pt x="115" y="130"/>
                      </a:lnTo>
                      <a:lnTo>
                        <a:pt x="103" y="132"/>
                      </a:lnTo>
                      <a:lnTo>
                        <a:pt x="102" y="148"/>
                      </a:lnTo>
                      <a:lnTo>
                        <a:pt x="78" y="158"/>
                      </a:lnTo>
                      <a:lnTo>
                        <a:pt x="71" y="170"/>
                      </a:lnTo>
                      <a:lnTo>
                        <a:pt x="54" y="177"/>
                      </a:lnTo>
                      <a:lnTo>
                        <a:pt x="34" y="180"/>
                      </a:lnTo>
                      <a:lnTo>
                        <a:pt x="1" y="198"/>
                      </a:lnTo>
                      <a:lnTo>
                        <a:pt x="0" y="226"/>
                      </a:lnTo>
                      <a:lnTo>
                        <a:pt x="0" y="227"/>
                      </a:lnTo>
                      <a:lnTo>
                        <a:pt x="0" y="232"/>
                      </a:lnTo>
                      <a:lnTo>
                        <a:pt x="76" y="289"/>
                      </a:lnTo>
                      <a:lnTo>
                        <a:pt x="145" y="342"/>
                      </a:lnTo>
                      <a:lnTo>
                        <a:pt x="214" y="393"/>
                      </a:lnTo>
                      <a:lnTo>
                        <a:pt x="218" y="404"/>
                      </a:lnTo>
                      <a:lnTo>
                        <a:pt x="232" y="411"/>
                      </a:lnTo>
                      <a:lnTo>
                        <a:pt x="241" y="416"/>
                      </a:lnTo>
                      <a:lnTo>
                        <a:pt x="242" y="430"/>
                      </a:lnTo>
                      <a:lnTo>
                        <a:pt x="264" y="428"/>
                      </a:lnTo>
                      <a:lnTo>
                        <a:pt x="293" y="417"/>
                      </a:lnTo>
                      <a:lnTo>
                        <a:pt x="353" y="371"/>
                      </a:lnTo>
                      <a:lnTo>
                        <a:pt x="422" y="325"/>
                      </a:lnTo>
                      <a:lnTo>
                        <a:pt x="413" y="310"/>
                      </a:lnTo>
                      <a:lnTo>
                        <a:pt x="397" y="300"/>
                      </a:lnTo>
                      <a:lnTo>
                        <a:pt x="387" y="303"/>
                      </a:lnTo>
                      <a:lnTo>
                        <a:pt x="379" y="290"/>
                      </a:lnTo>
                      <a:lnTo>
                        <a:pt x="379" y="280"/>
                      </a:lnTo>
                      <a:lnTo>
                        <a:pt x="366" y="262"/>
                      </a:lnTo>
                      <a:lnTo>
                        <a:pt x="373" y="253"/>
                      </a:lnTo>
                      <a:lnTo>
                        <a:pt x="372" y="238"/>
                      </a:lnTo>
                      <a:lnTo>
                        <a:pt x="374" y="225"/>
                      </a:lnTo>
                      <a:lnTo>
                        <a:pt x="373" y="214"/>
                      </a:lnTo>
                      <a:lnTo>
                        <a:pt x="375" y="195"/>
                      </a:lnTo>
                      <a:lnTo>
                        <a:pt x="374" y="184"/>
                      </a:lnTo>
                      <a:lnTo>
                        <a:pt x="367" y="162"/>
                      </a:lnTo>
                      <a:lnTo>
                        <a:pt x="358" y="120"/>
                      </a:lnTo>
                      <a:lnTo>
                        <a:pt x="344" y="111"/>
                      </a:lnTo>
                      <a:lnTo>
                        <a:pt x="344" y="106"/>
                      </a:lnTo>
                      <a:lnTo>
                        <a:pt x="328" y="91"/>
                      </a:lnTo>
                      <a:lnTo>
                        <a:pt x="326" y="73"/>
                      </a:lnTo>
                      <a:lnTo>
                        <a:pt x="338" y="60"/>
                      </a:lnTo>
                      <a:lnTo>
                        <a:pt x="342" y="40"/>
                      </a:lnTo>
                      <a:lnTo>
                        <a:pt x="338" y="17"/>
                      </a:lnTo>
                      <a:lnTo>
                        <a:pt x="342" y="5"/>
                      </a:lnTo>
                      <a:lnTo>
                        <a:pt x="342" y="5"/>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06" name="Egypt">
                  <a:extLst>
                    <a:ext uri="{FF2B5EF4-FFF2-40B4-BE49-F238E27FC236}">
                      <a16:creationId xmlns:a16="http://schemas.microsoft.com/office/drawing/2014/main" id="{67354E8D-7C37-4048-A043-426BE78A83B1}"/>
                    </a:ext>
                  </a:extLst>
                </p:cNvPr>
                <p:cNvSpPr>
                  <a:spLocks/>
                </p:cNvSpPr>
                <p:nvPr/>
              </p:nvSpPr>
              <p:spPr bwMode="auto">
                <a:xfrm>
                  <a:off x="5462706" y="3560652"/>
                  <a:ext cx="365368" cy="318995"/>
                </a:xfrm>
                <a:custGeom>
                  <a:avLst/>
                  <a:gdLst>
                    <a:gd name="T0" fmla="*/ 74 w 260"/>
                    <a:gd name="T1" fmla="*/ 13 h 227"/>
                    <a:gd name="T2" fmla="*/ 53 w 260"/>
                    <a:gd name="T3" fmla="*/ 6 h 227"/>
                    <a:gd name="T4" fmla="*/ 34 w 260"/>
                    <a:gd name="T5" fmla="*/ 0 h 227"/>
                    <a:gd name="T6" fmla="*/ 7 w 260"/>
                    <a:gd name="T7" fmla="*/ 1 h 227"/>
                    <a:gd name="T8" fmla="*/ 0 w 260"/>
                    <a:gd name="T9" fmla="*/ 12 h 227"/>
                    <a:gd name="T10" fmla="*/ 4 w 260"/>
                    <a:gd name="T11" fmla="*/ 21 h 227"/>
                    <a:gd name="T12" fmla="*/ 0 w 260"/>
                    <a:gd name="T13" fmla="*/ 36 h 227"/>
                    <a:gd name="T14" fmla="*/ 8 w 260"/>
                    <a:gd name="T15" fmla="*/ 55 h 227"/>
                    <a:gd name="T16" fmla="*/ 12 w 260"/>
                    <a:gd name="T17" fmla="*/ 140 h 227"/>
                    <a:gd name="T18" fmla="*/ 16 w 260"/>
                    <a:gd name="T19" fmla="*/ 227 h 227"/>
                    <a:gd name="T20" fmla="*/ 98 w 260"/>
                    <a:gd name="T21" fmla="*/ 227 h 227"/>
                    <a:gd name="T22" fmla="*/ 178 w 260"/>
                    <a:gd name="T23" fmla="*/ 227 h 227"/>
                    <a:gd name="T24" fmla="*/ 260 w 260"/>
                    <a:gd name="T25" fmla="*/ 227 h 227"/>
                    <a:gd name="T26" fmla="*/ 256 w 260"/>
                    <a:gd name="T27" fmla="*/ 223 h 227"/>
                    <a:gd name="T28" fmla="*/ 231 w 260"/>
                    <a:gd name="T29" fmla="*/ 201 h 227"/>
                    <a:gd name="T30" fmla="*/ 229 w 260"/>
                    <a:gd name="T31" fmla="*/ 185 h 227"/>
                    <a:gd name="T32" fmla="*/ 233 w 260"/>
                    <a:gd name="T33" fmla="*/ 182 h 227"/>
                    <a:gd name="T34" fmla="*/ 213 w 260"/>
                    <a:gd name="T35" fmla="*/ 156 h 227"/>
                    <a:gd name="T36" fmla="*/ 205 w 260"/>
                    <a:gd name="T37" fmla="*/ 142 h 227"/>
                    <a:gd name="T38" fmla="*/ 197 w 260"/>
                    <a:gd name="T39" fmla="*/ 128 h 227"/>
                    <a:gd name="T40" fmla="*/ 179 w 260"/>
                    <a:gd name="T41" fmla="*/ 92 h 227"/>
                    <a:gd name="T42" fmla="*/ 164 w 260"/>
                    <a:gd name="T43" fmla="*/ 68 h 227"/>
                    <a:gd name="T44" fmla="*/ 154 w 260"/>
                    <a:gd name="T45" fmla="*/ 43 h 227"/>
                    <a:gd name="T46" fmla="*/ 156 w 260"/>
                    <a:gd name="T47" fmla="*/ 41 h 227"/>
                    <a:gd name="T48" fmla="*/ 173 w 260"/>
                    <a:gd name="T49" fmla="*/ 74 h 227"/>
                    <a:gd name="T50" fmla="*/ 183 w 260"/>
                    <a:gd name="T51" fmla="*/ 86 h 227"/>
                    <a:gd name="T52" fmla="*/ 191 w 260"/>
                    <a:gd name="T53" fmla="*/ 93 h 227"/>
                    <a:gd name="T54" fmla="*/ 195 w 260"/>
                    <a:gd name="T55" fmla="*/ 88 h 227"/>
                    <a:gd name="T56" fmla="*/ 200 w 260"/>
                    <a:gd name="T57" fmla="*/ 76 h 227"/>
                    <a:gd name="T58" fmla="*/ 202 w 260"/>
                    <a:gd name="T59" fmla="*/ 58 h 227"/>
                    <a:gd name="T60" fmla="*/ 207 w 260"/>
                    <a:gd name="T61" fmla="*/ 49 h 227"/>
                    <a:gd name="T62" fmla="*/ 205 w 260"/>
                    <a:gd name="T63" fmla="*/ 43 h 227"/>
                    <a:gd name="T64" fmla="*/ 190 w 260"/>
                    <a:gd name="T65" fmla="*/ 8 h 227"/>
                    <a:gd name="T66" fmla="*/ 190 w 260"/>
                    <a:gd name="T67" fmla="*/ 8 h 227"/>
                    <a:gd name="T68" fmla="*/ 180 w 260"/>
                    <a:gd name="T69" fmla="*/ 15 h 227"/>
                    <a:gd name="T70" fmla="*/ 164 w 260"/>
                    <a:gd name="T71" fmla="*/ 13 h 227"/>
                    <a:gd name="T72" fmla="*/ 149 w 260"/>
                    <a:gd name="T73" fmla="*/ 7 h 227"/>
                    <a:gd name="T74" fmla="*/ 144 w 260"/>
                    <a:gd name="T75" fmla="*/ 15 h 227"/>
                    <a:gd name="T76" fmla="*/ 138 w 260"/>
                    <a:gd name="T77" fmla="*/ 3 h 227"/>
                    <a:gd name="T78" fmla="*/ 123 w 260"/>
                    <a:gd name="T79" fmla="*/ 1 h 227"/>
                    <a:gd name="T80" fmla="*/ 106 w 260"/>
                    <a:gd name="T81" fmla="*/ 2 h 227"/>
                    <a:gd name="T82" fmla="*/ 98 w 260"/>
                    <a:gd name="T83" fmla="*/ 9 h 227"/>
                    <a:gd name="T84" fmla="*/ 83 w 260"/>
                    <a:gd name="T85" fmla="*/ 16 h 227"/>
                    <a:gd name="T86" fmla="*/ 74 w 260"/>
                    <a:gd name="T87" fmla="*/ 13 h 227"/>
                    <a:gd name="T88" fmla="*/ 74 w 260"/>
                    <a:gd name="T89" fmla="*/ 1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 h="227">
                      <a:moveTo>
                        <a:pt x="74" y="13"/>
                      </a:moveTo>
                      <a:lnTo>
                        <a:pt x="53" y="6"/>
                      </a:lnTo>
                      <a:lnTo>
                        <a:pt x="34" y="0"/>
                      </a:lnTo>
                      <a:lnTo>
                        <a:pt x="7" y="1"/>
                      </a:lnTo>
                      <a:lnTo>
                        <a:pt x="0" y="12"/>
                      </a:lnTo>
                      <a:lnTo>
                        <a:pt x="4" y="21"/>
                      </a:lnTo>
                      <a:lnTo>
                        <a:pt x="0" y="36"/>
                      </a:lnTo>
                      <a:lnTo>
                        <a:pt x="8" y="55"/>
                      </a:lnTo>
                      <a:lnTo>
                        <a:pt x="12" y="140"/>
                      </a:lnTo>
                      <a:lnTo>
                        <a:pt x="16" y="227"/>
                      </a:lnTo>
                      <a:lnTo>
                        <a:pt x="98" y="227"/>
                      </a:lnTo>
                      <a:lnTo>
                        <a:pt x="178" y="227"/>
                      </a:lnTo>
                      <a:lnTo>
                        <a:pt x="260" y="227"/>
                      </a:lnTo>
                      <a:lnTo>
                        <a:pt x="256" y="223"/>
                      </a:lnTo>
                      <a:lnTo>
                        <a:pt x="231" y="201"/>
                      </a:lnTo>
                      <a:lnTo>
                        <a:pt x="229" y="185"/>
                      </a:lnTo>
                      <a:lnTo>
                        <a:pt x="233" y="182"/>
                      </a:lnTo>
                      <a:lnTo>
                        <a:pt x="213" y="156"/>
                      </a:lnTo>
                      <a:lnTo>
                        <a:pt x="205" y="142"/>
                      </a:lnTo>
                      <a:lnTo>
                        <a:pt x="197" y="128"/>
                      </a:lnTo>
                      <a:lnTo>
                        <a:pt x="179" y="92"/>
                      </a:lnTo>
                      <a:lnTo>
                        <a:pt x="164" y="68"/>
                      </a:lnTo>
                      <a:lnTo>
                        <a:pt x="154" y="43"/>
                      </a:lnTo>
                      <a:lnTo>
                        <a:pt x="156" y="41"/>
                      </a:lnTo>
                      <a:lnTo>
                        <a:pt x="173" y="74"/>
                      </a:lnTo>
                      <a:lnTo>
                        <a:pt x="183" y="86"/>
                      </a:lnTo>
                      <a:lnTo>
                        <a:pt x="191" y="93"/>
                      </a:lnTo>
                      <a:lnTo>
                        <a:pt x="195" y="88"/>
                      </a:lnTo>
                      <a:lnTo>
                        <a:pt x="200" y="76"/>
                      </a:lnTo>
                      <a:lnTo>
                        <a:pt x="202" y="58"/>
                      </a:lnTo>
                      <a:lnTo>
                        <a:pt x="207" y="49"/>
                      </a:lnTo>
                      <a:lnTo>
                        <a:pt x="205" y="43"/>
                      </a:lnTo>
                      <a:lnTo>
                        <a:pt x="190" y="8"/>
                      </a:lnTo>
                      <a:lnTo>
                        <a:pt x="190" y="8"/>
                      </a:lnTo>
                      <a:lnTo>
                        <a:pt x="180" y="15"/>
                      </a:lnTo>
                      <a:lnTo>
                        <a:pt x="164" y="13"/>
                      </a:lnTo>
                      <a:lnTo>
                        <a:pt x="149" y="7"/>
                      </a:lnTo>
                      <a:lnTo>
                        <a:pt x="144" y="15"/>
                      </a:lnTo>
                      <a:lnTo>
                        <a:pt x="138" y="3"/>
                      </a:lnTo>
                      <a:lnTo>
                        <a:pt x="123" y="1"/>
                      </a:lnTo>
                      <a:lnTo>
                        <a:pt x="106" y="2"/>
                      </a:lnTo>
                      <a:lnTo>
                        <a:pt x="98" y="9"/>
                      </a:lnTo>
                      <a:lnTo>
                        <a:pt x="83" y="16"/>
                      </a:lnTo>
                      <a:lnTo>
                        <a:pt x="74" y="13"/>
                      </a:lnTo>
                      <a:lnTo>
                        <a:pt x="74" y="13"/>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07" name="Eritrea">
                  <a:extLst>
                    <a:ext uri="{FF2B5EF4-FFF2-40B4-BE49-F238E27FC236}">
                      <a16:creationId xmlns:a16="http://schemas.microsoft.com/office/drawing/2014/main" id="{58ECCA06-7BF1-4DF8-B81C-2335AAD62795}"/>
                    </a:ext>
                  </a:extLst>
                </p:cNvPr>
                <p:cNvSpPr>
                  <a:spLocks/>
                </p:cNvSpPr>
                <p:nvPr/>
              </p:nvSpPr>
              <p:spPr bwMode="auto">
                <a:xfrm>
                  <a:off x="5825264" y="4014551"/>
                  <a:ext cx="199547" cy="184090"/>
                </a:xfrm>
                <a:custGeom>
                  <a:avLst/>
                  <a:gdLst>
                    <a:gd name="T0" fmla="*/ 71 w 142"/>
                    <a:gd name="T1" fmla="*/ 60 h 131"/>
                    <a:gd name="T2" fmla="*/ 60 w 142"/>
                    <a:gd name="T3" fmla="*/ 49 h 131"/>
                    <a:gd name="T4" fmla="*/ 52 w 142"/>
                    <a:gd name="T5" fmla="*/ 27 h 131"/>
                    <a:gd name="T6" fmla="*/ 39 w 142"/>
                    <a:gd name="T7" fmla="*/ 0 h 131"/>
                    <a:gd name="T8" fmla="*/ 29 w 142"/>
                    <a:gd name="T9" fmla="*/ 13 h 131"/>
                    <a:gd name="T10" fmla="*/ 14 w 142"/>
                    <a:gd name="T11" fmla="*/ 16 h 131"/>
                    <a:gd name="T12" fmla="*/ 8 w 142"/>
                    <a:gd name="T13" fmla="*/ 24 h 131"/>
                    <a:gd name="T14" fmla="*/ 6 w 142"/>
                    <a:gd name="T15" fmla="*/ 40 h 131"/>
                    <a:gd name="T16" fmla="*/ 0 w 142"/>
                    <a:gd name="T17" fmla="*/ 75 h 131"/>
                    <a:gd name="T18" fmla="*/ 2 w 142"/>
                    <a:gd name="T19" fmla="*/ 85 h 131"/>
                    <a:gd name="T20" fmla="*/ 26 w 142"/>
                    <a:gd name="T21" fmla="*/ 89 h 131"/>
                    <a:gd name="T22" fmla="*/ 32 w 142"/>
                    <a:gd name="T23" fmla="*/ 72 h 131"/>
                    <a:gd name="T24" fmla="*/ 45 w 142"/>
                    <a:gd name="T25" fmla="*/ 83 h 131"/>
                    <a:gd name="T26" fmla="*/ 57 w 142"/>
                    <a:gd name="T27" fmla="*/ 77 h 131"/>
                    <a:gd name="T28" fmla="*/ 62 w 142"/>
                    <a:gd name="T29" fmla="*/ 82 h 131"/>
                    <a:gd name="T30" fmla="*/ 76 w 142"/>
                    <a:gd name="T31" fmla="*/ 82 h 131"/>
                    <a:gd name="T32" fmla="*/ 95 w 142"/>
                    <a:gd name="T33" fmla="*/ 91 h 131"/>
                    <a:gd name="T34" fmla="*/ 101 w 142"/>
                    <a:gd name="T35" fmla="*/ 100 h 131"/>
                    <a:gd name="T36" fmla="*/ 110 w 142"/>
                    <a:gd name="T37" fmla="*/ 107 h 131"/>
                    <a:gd name="T38" fmla="*/ 119 w 142"/>
                    <a:gd name="T39" fmla="*/ 121 h 131"/>
                    <a:gd name="T40" fmla="*/ 127 w 142"/>
                    <a:gd name="T41" fmla="*/ 129 h 131"/>
                    <a:gd name="T42" fmla="*/ 136 w 142"/>
                    <a:gd name="T43" fmla="*/ 131 h 131"/>
                    <a:gd name="T44" fmla="*/ 142 w 142"/>
                    <a:gd name="T45" fmla="*/ 126 h 131"/>
                    <a:gd name="T46" fmla="*/ 131 w 142"/>
                    <a:gd name="T47" fmla="*/ 118 h 131"/>
                    <a:gd name="T48" fmla="*/ 125 w 142"/>
                    <a:gd name="T49" fmla="*/ 110 h 131"/>
                    <a:gd name="T50" fmla="*/ 113 w 142"/>
                    <a:gd name="T51" fmla="*/ 96 h 131"/>
                    <a:gd name="T52" fmla="*/ 101 w 142"/>
                    <a:gd name="T53" fmla="*/ 83 h 131"/>
                    <a:gd name="T54" fmla="*/ 71 w 142"/>
                    <a:gd name="T55" fmla="*/ 6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2" h="131">
                      <a:moveTo>
                        <a:pt x="71" y="60"/>
                      </a:moveTo>
                      <a:lnTo>
                        <a:pt x="60" y="49"/>
                      </a:lnTo>
                      <a:lnTo>
                        <a:pt x="52" y="27"/>
                      </a:lnTo>
                      <a:lnTo>
                        <a:pt x="39" y="0"/>
                      </a:lnTo>
                      <a:lnTo>
                        <a:pt x="29" y="13"/>
                      </a:lnTo>
                      <a:lnTo>
                        <a:pt x="14" y="16"/>
                      </a:lnTo>
                      <a:lnTo>
                        <a:pt x="8" y="24"/>
                      </a:lnTo>
                      <a:lnTo>
                        <a:pt x="6" y="40"/>
                      </a:lnTo>
                      <a:lnTo>
                        <a:pt x="0" y="75"/>
                      </a:lnTo>
                      <a:lnTo>
                        <a:pt x="2" y="85"/>
                      </a:lnTo>
                      <a:lnTo>
                        <a:pt x="26" y="89"/>
                      </a:lnTo>
                      <a:lnTo>
                        <a:pt x="32" y="72"/>
                      </a:lnTo>
                      <a:lnTo>
                        <a:pt x="45" y="83"/>
                      </a:lnTo>
                      <a:lnTo>
                        <a:pt x="57" y="77"/>
                      </a:lnTo>
                      <a:lnTo>
                        <a:pt x="62" y="82"/>
                      </a:lnTo>
                      <a:lnTo>
                        <a:pt x="76" y="82"/>
                      </a:lnTo>
                      <a:lnTo>
                        <a:pt x="95" y="91"/>
                      </a:lnTo>
                      <a:lnTo>
                        <a:pt x="101" y="100"/>
                      </a:lnTo>
                      <a:lnTo>
                        <a:pt x="110" y="107"/>
                      </a:lnTo>
                      <a:lnTo>
                        <a:pt x="119" y="121"/>
                      </a:lnTo>
                      <a:lnTo>
                        <a:pt x="127" y="129"/>
                      </a:lnTo>
                      <a:lnTo>
                        <a:pt x="136" y="131"/>
                      </a:lnTo>
                      <a:lnTo>
                        <a:pt x="142" y="126"/>
                      </a:lnTo>
                      <a:lnTo>
                        <a:pt x="131" y="118"/>
                      </a:lnTo>
                      <a:lnTo>
                        <a:pt x="125" y="110"/>
                      </a:lnTo>
                      <a:lnTo>
                        <a:pt x="113" y="96"/>
                      </a:lnTo>
                      <a:lnTo>
                        <a:pt x="101" y="83"/>
                      </a:lnTo>
                      <a:lnTo>
                        <a:pt x="71" y="6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08" name="Estonia">
                  <a:extLst>
                    <a:ext uri="{FF2B5EF4-FFF2-40B4-BE49-F238E27FC236}">
                      <a16:creationId xmlns:a16="http://schemas.microsoft.com/office/drawing/2014/main" id="{58605C41-9D8F-4B3A-B167-66D2F24ADADF}"/>
                    </a:ext>
                  </a:extLst>
                </p:cNvPr>
                <p:cNvSpPr>
                  <a:spLocks/>
                </p:cNvSpPr>
                <p:nvPr/>
              </p:nvSpPr>
              <p:spPr bwMode="auto">
                <a:xfrm>
                  <a:off x="5316558" y="2648636"/>
                  <a:ext cx="113826" cy="64642"/>
                </a:xfrm>
                <a:custGeom>
                  <a:avLst/>
                  <a:gdLst>
                    <a:gd name="T0" fmla="*/ 42 w 81"/>
                    <a:gd name="T1" fmla="*/ 0 h 46"/>
                    <a:gd name="T2" fmla="*/ 21 w 81"/>
                    <a:gd name="T3" fmla="*/ 3 h 46"/>
                    <a:gd name="T4" fmla="*/ 0 w 81"/>
                    <a:gd name="T5" fmla="*/ 9 h 46"/>
                    <a:gd name="T6" fmla="*/ 4 w 81"/>
                    <a:gd name="T7" fmla="*/ 22 h 46"/>
                    <a:gd name="T8" fmla="*/ 16 w 81"/>
                    <a:gd name="T9" fmla="*/ 30 h 46"/>
                    <a:gd name="T10" fmla="*/ 22 w 81"/>
                    <a:gd name="T11" fmla="*/ 27 h 46"/>
                    <a:gd name="T12" fmla="*/ 22 w 81"/>
                    <a:gd name="T13" fmla="*/ 40 h 46"/>
                    <a:gd name="T14" fmla="*/ 36 w 81"/>
                    <a:gd name="T15" fmla="*/ 36 h 46"/>
                    <a:gd name="T16" fmla="*/ 44 w 81"/>
                    <a:gd name="T17" fmla="*/ 39 h 46"/>
                    <a:gd name="T18" fmla="*/ 60 w 81"/>
                    <a:gd name="T19" fmla="*/ 46 h 46"/>
                    <a:gd name="T20" fmla="*/ 74 w 81"/>
                    <a:gd name="T21" fmla="*/ 46 h 46"/>
                    <a:gd name="T22" fmla="*/ 81 w 81"/>
                    <a:gd name="T23" fmla="*/ 40 h 46"/>
                    <a:gd name="T24" fmla="*/ 71 w 81"/>
                    <a:gd name="T25" fmla="*/ 19 h 46"/>
                    <a:gd name="T26" fmla="*/ 81 w 81"/>
                    <a:gd name="T27" fmla="*/ 6 h 46"/>
                    <a:gd name="T28" fmla="*/ 78 w 81"/>
                    <a:gd name="T29" fmla="*/ 3 h 46"/>
                    <a:gd name="T30" fmla="*/ 78 w 81"/>
                    <a:gd name="T31" fmla="*/ 3 h 46"/>
                    <a:gd name="T32" fmla="*/ 60 w 81"/>
                    <a:gd name="T33" fmla="*/ 3 h 46"/>
                    <a:gd name="T34" fmla="*/ 42 w 81"/>
                    <a:gd name="T3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46">
                      <a:moveTo>
                        <a:pt x="42" y="0"/>
                      </a:moveTo>
                      <a:lnTo>
                        <a:pt x="21" y="3"/>
                      </a:lnTo>
                      <a:lnTo>
                        <a:pt x="0" y="9"/>
                      </a:lnTo>
                      <a:lnTo>
                        <a:pt x="4" y="22"/>
                      </a:lnTo>
                      <a:lnTo>
                        <a:pt x="16" y="30"/>
                      </a:lnTo>
                      <a:lnTo>
                        <a:pt x="22" y="27"/>
                      </a:lnTo>
                      <a:lnTo>
                        <a:pt x="22" y="40"/>
                      </a:lnTo>
                      <a:lnTo>
                        <a:pt x="36" y="36"/>
                      </a:lnTo>
                      <a:lnTo>
                        <a:pt x="44" y="39"/>
                      </a:lnTo>
                      <a:lnTo>
                        <a:pt x="60" y="46"/>
                      </a:lnTo>
                      <a:lnTo>
                        <a:pt x="74" y="46"/>
                      </a:lnTo>
                      <a:lnTo>
                        <a:pt x="81" y="40"/>
                      </a:lnTo>
                      <a:lnTo>
                        <a:pt x="71" y="19"/>
                      </a:lnTo>
                      <a:lnTo>
                        <a:pt x="81" y="6"/>
                      </a:lnTo>
                      <a:lnTo>
                        <a:pt x="78" y="3"/>
                      </a:lnTo>
                      <a:lnTo>
                        <a:pt x="78" y="3"/>
                      </a:lnTo>
                      <a:lnTo>
                        <a:pt x="60" y="3"/>
                      </a:lnTo>
                      <a:lnTo>
                        <a:pt x="42" y="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09" name="Ethipia">
                  <a:extLst>
                    <a:ext uri="{FF2B5EF4-FFF2-40B4-BE49-F238E27FC236}">
                      <a16:creationId xmlns:a16="http://schemas.microsoft.com/office/drawing/2014/main" id="{91B98AFD-D981-4615-943E-E179E51CDB68}"/>
                    </a:ext>
                  </a:extLst>
                </p:cNvPr>
                <p:cNvSpPr>
                  <a:spLocks/>
                </p:cNvSpPr>
                <p:nvPr/>
              </p:nvSpPr>
              <p:spPr bwMode="auto">
                <a:xfrm>
                  <a:off x="5732516" y="4115730"/>
                  <a:ext cx="435631" cy="385042"/>
                </a:xfrm>
                <a:custGeom>
                  <a:avLst/>
                  <a:gdLst>
                    <a:gd name="T0" fmla="*/ 98 w 310"/>
                    <a:gd name="T1" fmla="*/ 0 h 274"/>
                    <a:gd name="T2" fmla="*/ 92 w 310"/>
                    <a:gd name="T3" fmla="*/ 17 h 274"/>
                    <a:gd name="T4" fmla="*/ 68 w 310"/>
                    <a:gd name="T5" fmla="*/ 13 h 274"/>
                    <a:gd name="T6" fmla="*/ 66 w 310"/>
                    <a:gd name="T7" fmla="*/ 33 h 274"/>
                    <a:gd name="T8" fmla="*/ 57 w 310"/>
                    <a:gd name="T9" fmla="*/ 56 h 274"/>
                    <a:gd name="T10" fmla="*/ 45 w 310"/>
                    <a:gd name="T11" fmla="*/ 68 h 274"/>
                    <a:gd name="T12" fmla="*/ 37 w 310"/>
                    <a:gd name="T13" fmla="*/ 85 h 274"/>
                    <a:gd name="T14" fmla="*/ 35 w 310"/>
                    <a:gd name="T15" fmla="*/ 96 h 274"/>
                    <a:gd name="T16" fmla="*/ 26 w 310"/>
                    <a:gd name="T17" fmla="*/ 102 h 274"/>
                    <a:gd name="T18" fmla="*/ 20 w 310"/>
                    <a:gd name="T19" fmla="*/ 127 h 274"/>
                    <a:gd name="T20" fmla="*/ 20 w 310"/>
                    <a:gd name="T21" fmla="*/ 130 h 274"/>
                    <a:gd name="T22" fmla="*/ 21 w 310"/>
                    <a:gd name="T23" fmla="*/ 149 h 274"/>
                    <a:gd name="T24" fmla="*/ 18 w 310"/>
                    <a:gd name="T25" fmla="*/ 156 h 274"/>
                    <a:gd name="T26" fmla="*/ 7 w 310"/>
                    <a:gd name="T27" fmla="*/ 156 h 274"/>
                    <a:gd name="T28" fmla="*/ 0 w 310"/>
                    <a:gd name="T29" fmla="*/ 169 h 274"/>
                    <a:gd name="T30" fmla="*/ 13 w 310"/>
                    <a:gd name="T31" fmla="*/ 171 h 274"/>
                    <a:gd name="T32" fmla="*/ 24 w 310"/>
                    <a:gd name="T33" fmla="*/ 184 h 274"/>
                    <a:gd name="T34" fmla="*/ 27 w 310"/>
                    <a:gd name="T35" fmla="*/ 193 h 274"/>
                    <a:gd name="T36" fmla="*/ 37 w 310"/>
                    <a:gd name="T37" fmla="*/ 198 h 274"/>
                    <a:gd name="T38" fmla="*/ 50 w 310"/>
                    <a:gd name="T39" fmla="*/ 224 h 274"/>
                    <a:gd name="T40" fmla="*/ 61 w 310"/>
                    <a:gd name="T41" fmla="*/ 228 h 274"/>
                    <a:gd name="T42" fmla="*/ 61 w 310"/>
                    <a:gd name="T43" fmla="*/ 241 h 274"/>
                    <a:gd name="T44" fmla="*/ 69 w 310"/>
                    <a:gd name="T45" fmla="*/ 250 h 274"/>
                    <a:gd name="T46" fmla="*/ 83 w 310"/>
                    <a:gd name="T47" fmla="*/ 250 h 274"/>
                    <a:gd name="T48" fmla="*/ 110 w 310"/>
                    <a:gd name="T49" fmla="*/ 269 h 274"/>
                    <a:gd name="T50" fmla="*/ 116 w 310"/>
                    <a:gd name="T51" fmla="*/ 269 h 274"/>
                    <a:gd name="T52" fmla="*/ 122 w 310"/>
                    <a:gd name="T53" fmla="*/ 269 h 274"/>
                    <a:gd name="T54" fmla="*/ 126 w 310"/>
                    <a:gd name="T55" fmla="*/ 272 h 274"/>
                    <a:gd name="T56" fmla="*/ 140 w 310"/>
                    <a:gd name="T57" fmla="*/ 274 h 274"/>
                    <a:gd name="T58" fmla="*/ 146 w 310"/>
                    <a:gd name="T59" fmla="*/ 264 h 274"/>
                    <a:gd name="T60" fmla="*/ 165 w 310"/>
                    <a:gd name="T61" fmla="*/ 254 h 274"/>
                    <a:gd name="T62" fmla="*/ 174 w 310"/>
                    <a:gd name="T63" fmla="*/ 262 h 274"/>
                    <a:gd name="T64" fmla="*/ 188 w 310"/>
                    <a:gd name="T65" fmla="*/ 262 h 274"/>
                    <a:gd name="T66" fmla="*/ 194 w 310"/>
                    <a:gd name="T67" fmla="*/ 254 h 274"/>
                    <a:gd name="T68" fmla="*/ 207 w 310"/>
                    <a:gd name="T69" fmla="*/ 254 h 274"/>
                    <a:gd name="T70" fmla="*/ 225 w 310"/>
                    <a:gd name="T71" fmla="*/ 237 h 274"/>
                    <a:gd name="T72" fmla="*/ 253 w 310"/>
                    <a:gd name="T73" fmla="*/ 236 h 274"/>
                    <a:gd name="T74" fmla="*/ 310 w 310"/>
                    <a:gd name="T75" fmla="*/ 165 h 274"/>
                    <a:gd name="T76" fmla="*/ 293 w 310"/>
                    <a:gd name="T77" fmla="*/ 165 h 274"/>
                    <a:gd name="T78" fmla="*/ 224 w 310"/>
                    <a:gd name="T79" fmla="*/ 137 h 274"/>
                    <a:gd name="T80" fmla="*/ 215 w 310"/>
                    <a:gd name="T81" fmla="*/ 128 h 274"/>
                    <a:gd name="T82" fmla="*/ 208 w 310"/>
                    <a:gd name="T83" fmla="*/ 117 h 274"/>
                    <a:gd name="T84" fmla="*/ 199 w 310"/>
                    <a:gd name="T85" fmla="*/ 104 h 274"/>
                    <a:gd name="T86" fmla="*/ 203 w 310"/>
                    <a:gd name="T87" fmla="*/ 95 h 274"/>
                    <a:gd name="T88" fmla="*/ 198 w 310"/>
                    <a:gd name="T89" fmla="*/ 91 h 274"/>
                    <a:gd name="T90" fmla="*/ 194 w 310"/>
                    <a:gd name="T91" fmla="*/ 93 h 274"/>
                    <a:gd name="T92" fmla="*/ 182 w 310"/>
                    <a:gd name="T93" fmla="*/ 93 h 274"/>
                    <a:gd name="T94" fmla="*/ 182 w 310"/>
                    <a:gd name="T95" fmla="*/ 85 h 274"/>
                    <a:gd name="T96" fmla="*/ 180 w 310"/>
                    <a:gd name="T97" fmla="*/ 79 h 274"/>
                    <a:gd name="T98" fmla="*/ 186 w 310"/>
                    <a:gd name="T99" fmla="*/ 68 h 274"/>
                    <a:gd name="T100" fmla="*/ 193 w 310"/>
                    <a:gd name="T101" fmla="*/ 57 h 274"/>
                    <a:gd name="T102" fmla="*/ 185 w 310"/>
                    <a:gd name="T103" fmla="*/ 49 h 274"/>
                    <a:gd name="T104" fmla="*/ 176 w 310"/>
                    <a:gd name="T105" fmla="*/ 35 h 274"/>
                    <a:gd name="T106" fmla="*/ 167 w 310"/>
                    <a:gd name="T107" fmla="*/ 28 h 274"/>
                    <a:gd name="T108" fmla="*/ 161 w 310"/>
                    <a:gd name="T109" fmla="*/ 19 h 274"/>
                    <a:gd name="T110" fmla="*/ 142 w 310"/>
                    <a:gd name="T111" fmla="*/ 10 h 274"/>
                    <a:gd name="T112" fmla="*/ 128 w 310"/>
                    <a:gd name="T113" fmla="*/ 10 h 274"/>
                    <a:gd name="T114" fmla="*/ 123 w 310"/>
                    <a:gd name="T115" fmla="*/ 5 h 274"/>
                    <a:gd name="T116" fmla="*/ 111 w 310"/>
                    <a:gd name="T117" fmla="*/ 11 h 274"/>
                    <a:gd name="T118" fmla="*/ 98 w 310"/>
                    <a:gd name="T119" fmla="*/ 0 h 274"/>
                    <a:gd name="T120" fmla="*/ 98 w 310"/>
                    <a:gd name="T121"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0" h="274">
                      <a:moveTo>
                        <a:pt x="98" y="0"/>
                      </a:moveTo>
                      <a:lnTo>
                        <a:pt x="92" y="17"/>
                      </a:lnTo>
                      <a:lnTo>
                        <a:pt x="68" y="13"/>
                      </a:lnTo>
                      <a:lnTo>
                        <a:pt x="66" y="33"/>
                      </a:lnTo>
                      <a:lnTo>
                        <a:pt x="57" y="56"/>
                      </a:lnTo>
                      <a:lnTo>
                        <a:pt x="45" y="68"/>
                      </a:lnTo>
                      <a:lnTo>
                        <a:pt x="37" y="85"/>
                      </a:lnTo>
                      <a:lnTo>
                        <a:pt x="35" y="96"/>
                      </a:lnTo>
                      <a:lnTo>
                        <a:pt x="26" y="102"/>
                      </a:lnTo>
                      <a:lnTo>
                        <a:pt x="20" y="127"/>
                      </a:lnTo>
                      <a:lnTo>
                        <a:pt x="20" y="130"/>
                      </a:lnTo>
                      <a:lnTo>
                        <a:pt x="21" y="149"/>
                      </a:lnTo>
                      <a:lnTo>
                        <a:pt x="18" y="156"/>
                      </a:lnTo>
                      <a:lnTo>
                        <a:pt x="7" y="156"/>
                      </a:lnTo>
                      <a:lnTo>
                        <a:pt x="0" y="169"/>
                      </a:lnTo>
                      <a:lnTo>
                        <a:pt x="13" y="171"/>
                      </a:lnTo>
                      <a:lnTo>
                        <a:pt x="24" y="184"/>
                      </a:lnTo>
                      <a:lnTo>
                        <a:pt x="27" y="193"/>
                      </a:lnTo>
                      <a:lnTo>
                        <a:pt x="37" y="198"/>
                      </a:lnTo>
                      <a:lnTo>
                        <a:pt x="50" y="224"/>
                      </a:lnTo>
                      <a:lnTo>
                        <a:pt x="61" y="228"/>
                      </a:lnTo>
                      <a:lnTo>
                        <a:pt x="61" y="241"/>
                      </a:lnTo>
                      <a:lnTo>
                        <a:pt x="69" y="250"/>
                      </a:lnTo>
                      <a:lnTo>
                        <a:pt x="83" y="250"/>
                      </a:lnTo>
                      <a:lnTo>
                        <a:pt x="110" y="269"/>
                      </a:lnTo>
                      <a:lnTo>
                        <a:pt x="116" y="269"/>
                      </a:lnTo>
                      <a:lnTo>
                        <a:pt x="122" y="269"/>
                      </a:lnTo>
                      <a:lnTo>
                        <a:pt x="126" y="272"/>
                      </a:lnTo>
                      <a:lnTo>
                        <a:pt x="140" y="274"/>
                      </a:lnTo>
                      <a:lnTo>
                        <a:pt x="146" y="264"/>
                      </a:lnTo>
                      <a:lnTo>
                        <a:pt x="165" y="254"/>
                      </a:lnTo>
                      <a:lnTo>
                        <a:pt x="174" y="262"/>
                      </a:lnTo>
                      <a:lnTo>
                        <a:pt x="188" y="262"/>
                      </a:lnTo>
                      <a:lnTo>
                        <a:pt x="194" y="254"/>
                      </a:lnTo>
                      <a:lnTo>
                        <a:pt x="207" y="254"/>
                      </a:lnTo>
                      <a:lnTo>
                        <a:pt x="225" y="237"/>
                      </a:lnTo>
                      <a:lnTo>
                        <a:pt x="253" y="236"/>
                      </a:lnTo>
                      <a:lnTo>
                        <a:pt x="310" y="165"/>
                      </a:lnTo>
                      <a:lnTo>
                        <a:pt x="293" y="165"/>
                      </a:lnTo>
                      <a:lnTo>
                        <a:pt x="224" y="137"/>
                      </a:lnTo>
                      <a:lnTo>
                        <a:pt x="215" y="128"/>
                      </a:lnTo>
                      <a:lnTo>
                        <a:pt x="208" y="117"/>
                      </a:lnTo>
                      <a:lnTo>
                        <a:pt x="199" y="104"/>
                      </a:lnTo>
                      <a:lnTo>
                        <a:pt x="203" y="95"/>
                      </a:lnTo>
                      <a:lnTo>
                        <a:pt x="198" y="91"/>
                      </a:lnTo>
                      <a:lnTo>
                        <a:pt x="194" y="93"/>
                      </a:lnTo>
                      <a:lnTo>
                        <a:pt x="182" y="93"/>
                      </a:lnTo>
                      <a:lnTo>
                        <a:pt x="182" y="85"/>
                      </a:lnTo>
                      <a:lnTo>
                        <a:pt x="180" y="79"/>
                      </a:lnTo>
                      <a:lnTo>
                        <a:pt x="186" y="68"/>
                      </a:lnTo>
                      <a:lnTo>
                        <a:pt x="193" y="57"/>
                      </a:lnTo>
                      <a:lnTo>
                        <a:pt x="185" y="49"/>
                      </a:lnTo>
                      <a:lnTo>
                        <a:pt x="176" y="35"/>
                      </a:lnTo>
                      <a:lnTo>
                        <a:pt x="167" y="28"/>
                      </a:lnTo>
                      <a:lnTo>
                        <a:pt x="161" y="19"/>
                      </a:lnTo>
                      <a:lnTo>
                        <a:pt x="142" y="10"/>
                      </a:lnTo>
                      <a:lnTo>
                        <a:pt x="128" y="10"/>
                      </a:lnTo>
                      <a:lnTo>
                        <a:pt x="123" y="5"/>
                      </a:lnTo>
                      <a:lnTo>
                        <a:pt x="111" y="11"/>
                      </a:lnTo>
                      <a:lnTo>
                        <a:pt x="98" y="0"/>
                      </a:lnTo>
                      <a:lnTo>
                        <a:pt x="98" y="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10" name="Finland">
                  <a:extLst>
                    <a:ext uri="{FF2B5EF4-FFF2-40B4-BE49-F238E27FC236}">
                      <a16:creationId xmlns:a16="http://schemas.microsoft.com/office/drawing/2014/main" id="{A903B544-D34C-4D8D-BDEF-4CD8A3C60890}"/>
                    </a:ext>
                  </a:extLst>
                </p:cNvPr>
                <p:cNvSpPr>
                  <a:spLocks/>
                </p:cNvSpPr>
                <p:nvPr/>
              </p:nvSpPr>
              <p:spPr bwMode="auto">
                <a:xfrm>
                  <a:off x="5205542" y="2338073"/>
                  <a:ext cx="279647" cy="302132"/>
                </a:xfrm>
                <a:custGeom>
                  <a:avLst/>
                  <a:gdLst>
                    <a:gd name="T0" fmla="*/ 121 w 199"/>
                    <a:gd name="T1" fmla="*/ 23 h 215"/>
                    <a:gd name="T2" fmla="*/ 124 w 199"/>
                    <a:gd name="T3" fmla="*/ 8 h 215"/>
                    <a:gd name="T4" fmla="*/ 103 w 199"/>
                    <a:gd name="T5" fmla="*/ 0 h 215"/>
                    <a:gd name="T6" fmla="*/ 81 w 199"/>
                    <a:gd name="T7" fmla="*/ 7 h 215"/>
                    <a:gd name="T8" fmla="*/ 77 w 199"/>
                    <a:gd name="T9" fmla="*/ 22 h 215"/>
                    <a:gd name="T10" fmla="*/ 65 w 199"/>
                    <a:gd name="T11" fmla="*/ 30 h 215"/>
                    <a:gd name="T12" fmla="*/ 47 w 199"/>
                    <a:gd name="T13" fmla="*/ 26 h 215"/>
                    <a:gd name="T14" fmla="*/ 27 w 199"/>
                    <a:gd name="T15" fmla="*/ 27 h 215"/>
                    <a:gd name="T16" fmla="*/ 8 w 199"/>
                    <a:gd name="T17" fmla="*/ 16 h 215"/>
                    <a:gd name="T18" fmla="*/ 0 w 199"/>
                    <a:gd name="T19" fmla="*/ 21 h 215"/>
                    <a:gd name="T20" fmla="*/ 22 w 199"/>
                    <a:gd name="T21" fmla="*/ 31 h 215"/>
                    <a:gd name="T22" fmla="*/ 49 w 199"/>
                    <a:gd name="T23" fmla="*/ 45 h 215"/>
                    <a:gd name="T24" fmla="*/ 55 w 199"/>
                    <a:gd name="T25" fmla="*/ 77 h 215"/>
                    <a:gd name="T26" fmla="*/ 63 w 199"/>
                    <a:gd name="T27" fmla="*/ 84 h 215"/>
                    <a:gd name="T28" fmla="*/ 86 w 199"/>
                    <a:gd name="T29" fmla="*/ 95 h 215"/>
                    <a:gd name="T30" fmla="*/ 90 w 199"/>
                    <a:gd name="T31" fmla="*/ 103 h 215"/>
                    <a:gd name="T32" fmla="*/ 80 w 199"/>
                    <a:gd name="T33" fmla="*/ 108 h 215"/>
                    <a:gd name="T34" fmla="*/ 48 w 199"/>
                    <a:gd name="T35" fmla="*/ 130 h 215"/>
                    <a:gd name="T36" fmla="*/ 36 w 199"/>
                    <a:gd name="T37" fmla="*/ 144 h 215"/>
                    <a:gd name="T38" fmla="*/ 30 w 199"/>
                    <a:gd name="T39" fmla="*/ 156 h 215"/>
                    <a:gd name="T40" fmla="*/ 40 w 199"/>
                    <a:gd name="T41" fmla="*/ 176 h 215"/>
                    <a:gd name="T42" fmla="*/ 40 w 199"/>
                    <a:gd name="T43" fmla="*/ 196 h 215"/>
                    <a:gd name="T44" fmla="*/ 58 w 199"/>
                    <a:gd name="T45" fmla="*/ 204 h 215"/>
                    <a:gd name="T46" fmla="*/ 69 w 199"/>
                    <a:gd name="T47" fmla="*/ 215 h 215"/>
                    <a:gd name="T48" fmla="*/ 95 w 199"/>
                    <a:gd name="T49" fmla="*/ 211 h 215"/>
                    <a:gd name="T50" fmla="*/ 123 w 199"/>
                    <a:gd name="T51" fmla="*/ 203 h 215"/>
                    <a:gd name="T52" fmla="*/ 153 w 199"/>
                    <a:gd name="T53" fmla="*/ 201 h 215"/>
                    <a:gd name="T54" fmla="*/ 153 w 199"/>
                    <a:gd name="T55" fmla="*/ 201 h 215"/>
                    <a:gd name="T56" fmla="*/ 183 w 199"/>
                    <a:gd name="T57" fmla="*/ 174 h 215"/>
                    <a:gd name="T58" fmla="*/ 195 w 199"/>
                    <a:gd name="T59" fmla="*/ 161 h 215"/>
                    <a:gd name="T60" fmla="*/ 199 w 199"/>
                    <a:gd name="T61" fmla="*/ 151 h 215"/>
                    <a:gd name="T62" fmla="*/ 172 w 199"/>
                    <a:gd name="T63" fmla="*/ 136 h 215"/>
                    <a:gd name="T64" fmla="*/ 175 w 199"/>
                    <a:gd name="T65" fmla="*/ 122 h 215"/>
                    <a:gd name="T66" fmla="*/ 157 w 199"/>
                    <a:gd name="T67" fmla="*/ 107 h 215"/>
                    <a:gd name="T68" fmla="*/ 163 w 199"/>
                    <a:gd name="T69" fmla="*/ 89 h 215"/>
                    <a:gd name="T70" fmla="*/ 139 w 199"/>
                    <a:gd name="T71" fmla="*/ 66 h 215"/>
                    <a:gd name="T72" fmla="*/ 149 w 199"/>
                    <a:gd name="T73" fmla="*/ 50 h 215"/>
                    <a:gd name="T74" fmla="*/ 122 w 199"/>
                    <a:gd name="T75" fmla="*/ 36 h 215"/>
                    <a:gd name="T76" fmla="*/ 121 w 199"/>
                    <a:gd name="T77" fmla="*/ 23 h 215"/>
                    <a:gd name="T78" fmla="*/ 121 w 199"/>
                    <a:gd name="T79" fmla="*/ 2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9" h="215">
                      <a:moveTo>
                        <a:pt x="121" y="23"/>
                      </a:moveTo>
                      <a:lnTo>
                        <a:pt x="124" y="8"/>
                      </a:lnTo>
                      <a:lnTo>
                        <a:pt x="103" y="0"/>
                      </a:lnTo>
                      <a:lnTo>
                        <a:pt x="81" y="7"/>
                      </a:lnTo>
                      <a:lnTo>
                        <a:pt x="77" y="22"/>
                      </a:lnTo>
                      <a:lnTo>
                        <a:pt x="65" y="30"/>
                      </a:lnTo>
                      <a:lnTo>
                        <a:pt x="47" y="26"/>
                      </a:lnTo>
                      <a:lnTo>
                        <a:pt x="27" y="27"/>
                      </a:lnTo>
                      <a:lnTo>
                        <a:pt x="8" y="16"/>
                      </a:lnTo>
                      <a:lnTo>
                        <a:pt x="0" y="21"/>
                      </a:lnTo>
                      <a:lnTo>
                        <a:pt x="22" y="31"/>
                      </a:lnTo>
                      <a:lnTo>
                        <a:pt x="49" y="45"/>
                      </a:lnTo>
                      <a:lnTo>
                        <a:pt x="55" y="77"/>
                      </a:lnTo>
                      <a:lnTo>
                        <a:pt x="63" y="84"/>
                      </a:lnTo>
                      <a:lnTo>
                        <a:pt x="86" y="95"/>
                      </a:lnTo>
                      <a:lnTo>
                        <a:pt x="90" y="103"/>
                      </a:lnTo>
                      <a:lnTo>
                        <a:pt x="80" y="108"/>
                      </a:lnTo>
                      <a:lnTo>
                        <a:pt x="48" y="130"/>
                      </a:lnTo>
                      <a:lnTo>
                        <a:pt x="36" y="144"/>
                      </a:lnTo>
                      <a:lnTo>
                        <a:pt x="30" y="156"/>
                      </a:lnTo>
                      <a:lnTo>
                        <a:pt x="40" y="176"/>
                      </a:lnTo>
                      <a:lnTo>
                        <a:pt x="40" y="196"/>
                      </a:lnTo>
                      <a:lnTo>
                        <a:pt x="58" y="204"/>
                      </a:lnTo>
                      <a:lnTo>
                        <a:pt x="69" y="215"/>
                      </a:lnTo>
                      <a:lnTo>
                        <a:pt x="95" y="211"/>
                      </a:lnTo>
                      <a:lnTo>
                        <a:pt x="123" y="203"/>
                      </a:lnTo>
                      <a:lnTo>
                        <a:pt x="153" y="201"/>
                      </a:lnTo>
                      <a:lnTo>
                        <a:pt x="153" y="201"/>
                      </a:lnTo>
                      <a:lnTo>
                        <a:pt x="183" y="174"/>
                      </a:lnTo>
                      <a:lnTo>
                        <a:pt x="195" y="161"/>
                      </a:lnTo>
                      <a:lnTo>
                        <a:pt x="199" y="151"/>
                      </a:lnTo>
                      <a:lnTo>
                        <a:pt x="172" y="136"/>
                      </a:lnTo>
                      <a:lnTo>
                        <a:pt x="175" y="122"/>
                      </a:lnTo>
                      <a:lnTo>
                        <a:pt x="157" y="107"/>
                      </a:lnTo>
                      <a:lnTo>
                        <a:pt x="163" y="89"/>
                      </a:lnTo>
                      <a:lnTo>
                        <a:pt x="139" y="66"/>
                      </a:lnTo>
                      <a:lnTo>
                        <a:pt x="149" y="50"/>
                      </a:lnTo>
                      <a:lnTo>
                        <a:pt x="122" y="36"/>
                      </a:lnTo>
                      <a:lnTo>
                        <a:pt x="121" y="23"/>
                      </a:lnTo>
                      <a:lnTo>
                        <a:pt x="121" y="23"/>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11" name="Gabon">
                  <a:extLst>
                    <a:ext uri="{FF2B5EF4-FFF2-40B4-BE49-F238E27FC236}">
                      <a16:creationId xmlns:a16="http://schemas.microsoft.com/office/drawing/2014/main" id="{3EEB3D6A-B9E9-49F5-920F-D0CF9D7F0575}"/>
                    </a:ext>
                  </a:extLst>
                </p:cNvPr>
                <p:cNvSpPr>
                  <a:spLocks/>
                </p:cNvSpPr>
                <p:nvPr/>
              </p:nvSpPr>
              <p:spPr bwMode="auto">
                <a:xfrm>
                  <a:off x="5021453" y="4537309"/>
                  <a:ext cx="167226" cy="210789"/>
                </a:xfrm>
                <a:custGeom>
                  <a:avLst/>
                  <a:gdLst>
                    <a:gd name="T0" fmla="*/ 91 w 119"/>
                    <a:gd name="T1" fmla="*/ 1 h 150"/>
                    <a:gd name="T2" fmla="*/ 88 w 119"/>
                    <a:gd name="T3" fmla="*/ 0 h 150"/>
                    <a:gd name="T4" fmla="*/ 75 w 119"/>
                    <a:gd name="T5" fmla="*/ 3 h 150"/>
                    <a:gd name="T6" fmla="*/ 63 w 119"/>
                    <a:gd name="T7" fmla="*/ 0 h 150"/>
                    <a:gd name="T8" fmla="*/ 53 w 119"/>
                    <a:gd name="T9" fmla="*/ 1 h 150"/>
                    <a:gd name="T10" fmla="*/ 53 w 119"/>
                    <a:gd name="T11" fmla="*/ 30 h 150"/>
                    <a:gd name="T12" fmla="*/ 23 w 119"/>
                    <a:gd name="T13" fmla="*/ 30 h 150"/>
                    <a:gd name="T14" fmla="*/ 15 w 119"/>
                    <a:gd name="T15" fmla="*/ 31 h 150"/>
                    <a:gd name="T16" fmla="*/ 12 w 119"/>
                    <a:gd name="T17" fmla="*/ 49 h 150"/>
                    <a:gd name="T18" fmla="*/ 6 w 119"/>
                    <a:gd name="T19" fmla="*/ 66 h 150"/>
                    <a:gd name="T20" fmla="*/ 1 w 119"/>
                    <a:gd name="T21" fmla="*/ 73 h 150"/>
                    <a:gd name="T22" fmla="*/ 0 w 119"/>
                    <a:gd name="T23" fmla="*/ 81 h 150"/>
                    <a:gd name="T24" fmla="*/ 13 w 119"/>
                    <a:gd name="T25" fmla="*/ 106 h 150"/>
                    <a:gd name="T26" fmla="*/ 27 w 119"/>
                    <a:gd name="T27" fmla="*/ 125 h 150"/>
                    <a:gd name="T28" fmla="*/ 49 w 119"/>
                    <a:gd name="T29" fmla="*/ 150 h 150"/>
                    <a:gd name="T30" fmla="*/ 65 w 119"/>
                    <a:gd name="T31" fmla="*/ 137 h 150"/>
                    <a:gd name="T32" fmla="*/ 57 w 119"/>
                    <a:gd name="T33" fmla="*/ 121 h 150"/>
                    <a:gd name="T34" fmla="*/ 64 w 119"/>
                    <a:gd name="T35" fmla="*/ 115 h 150"/>
                    <a:gd name="T36" fmla="*/ 79 w 119"/>
                    <a:gd name="T37" fmla="*/ 112 h 150"/>
                    <a:gd name="T38" fmla="*/ 81 w 119"/>
                    <a:gd name="T39" fmla="*/ 101 h 150"/>
                    <a:gd name="T40" fmla="*/ 92 w 119"/>
                    <a:gd name="T41" fmla="*/ 112 h 150"/>
                    <a:gd name="T42" fmla="*/ 110 w 119"/>
                    <a:gd name="T43" fmla="*/ 114 h 150"/>
                    <a:gd name="T44" fmla="*/ 116 w 119"/>
                    <a:gd name="T45" fmla="*/ 103 h 150"/>
                    <a:gd name="T46" fmla="*/ 119 w 119"/>
                    <a:gd name="T47" fmla="*/ 86 h 150"/>
                    <a:gd name="T48" fmla="*/ 117 w 119"/>
                    <a:gd name="T49" fmla="*/ 68 h 150"/>
                    <a:gd name="T50" fmla="*/ 107 w 119"/>
                    <a:gd name="T51" fmla="*/ 54 h 150"/>
                    <a:gd name="T52" fmla="*/ 116 w 119"/>
                    <a:gd name="T53" fmla="*/ 26 h 150"/>
                    <a:gd name="T54" fmla="*/ 111 w 119"/>
                    <a:gd name="T55" fmla="*/ 22 h 150"/>
                    <a:gd name="T56" fmla="*/ 95 w 119"/>
                    <a:gd name="T57" fmla="*/ 24 h 150"/>
                    <a:gd name="T58" fmla="*/ 89 w 119"/>
                    <a:gd name="T59" fmla="*/ 11 h 150"/>
                    <a:gd name="T60" fmla="*/ 91 w 119"/>
                    <a:gd name="T61" fmla="*/ 1 h 150"/>
                    <a:gd name="T62" fmla="*/ 91 w 119"/>
                    <a:gd name="T63" fmla="*/ 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9" h="150">
                      <a:moveTo>
                        <a:pt x="91" y="1"/>
                      </a:moveTo>
                      <a:lnTo>
                        <a:pt x="88" y="0"/>
                      </a:lnTo>
                      <a:lnTo>
                        <a:pt x="75" y="3"/>
                      </a:lnTo>
                      <a:lnTo>
                        <a:pt x="63" y="0"/>
                      </a:lnTo>
                      <a:lnTo>
                        <a:pt x="53" y="1"/>
                      </a:lnTo>
                      <a:lnTo>
                        <a:pt x="53" y="30"/>
                      </a:lnTo>
                      <a:lnTo>
                        <a:pt x="23" y="30"/>
                      </a:lnTo>
                      <a:lnTo>
                        <a:pt x="15" y="31"/>
                      </a:lnTo>
                      <a:lnTo>
                        <a:pt x="12" y="49"/>
                      </a:lnTo>
                      <a:lnTo>
                        <a:pt x="6" y="66"/>
                      </a:lnTo>
                      <a:lnTo>
                        <a:pt x="1" y="73"/>
                      </a:lnTo>
                      <a:lnTo>
                        <a:pt x="0" y="81"/>
                      </a:lnTo>
                      <a:lnTo>
                        <a:pt x="13" y="106"/>
                      </a:lnTo>
                      <a:lnTo>
                        <a:pt x="27" y="125"/>
                      </a:lnTo>
                      <a:lnTo>
                        <a:pt x="49" y="150"/>
                      </a:lnTo>
                      <a:lnTo>
                        <a:pt x="65" y="137"/>
                      </a:lnTo>
                      <a:lnTo>
                        <a:pt x="57" y="121"/>
                      </a:lnTo>
                      <a:lnTo>
                        <a:pt x="64" y="115"/>
                      </a:lnTo>
                      <a:lnTo>
                        <a:pt x="79" y="112"/>
                      </a:lnTo>
                      <a:lnTo>
                        <a:pt x="81" y="101"/>
                      </a:lnTo>
                      <a:lnTo>
                        <a:pt x="92" y="112"/>
                      </a:lnTo>
                      <a:lnTo>
                        <a:pt x="110" y="114"/>
                      </a:lnTo>
                      <a:lnTo>
                        <a:pt x="116" y="103"/>
                      </a:lnTo>
                      <a:lnTo>
                        <a:pt x="119" y="86"/>
                      </a:lnTo>
                      <a:lnTo>
                        <a:pt x="117" y="68"/>
                      </a:lnTo>
                      <a:lnTo>
                        <a:pt x="107" y="54"/>
                      </a:lnTo>
                      <a:lnTo>
                        <a:pt x="116" y="26"/>
                      </a:lnTo>
                      <a:lnTo>
                        <a:pt x="111" y="22"/>
                      </a:lnTo>
                      <a:lnTo>
                        <a:pt x="95" y="24"/>
                      </a:lnTo>
                      <a:lnTo>
                        <a:pt x="89" y="11"/>
                      </a:lnTo>
                      <a:lnTo>
                        <a:pt x="91" y="1"/>
                      </a:lnTo>
                      <a:lnTo>
                        <a:pt x="91" y="1"/>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12" name="United Kingdom">
                  <a:extLst>
                    <a:ext uri="{FF2B5EF4-FFF2-40B4-BE49-F238E27FC236}">
                      <a16:creationId xmlns:a16="http://schemas.microsoft.com/office/drawing/2014/main" id="{BE650238-0464-44A2-B9DA-3711151D0F12}"/>
                    </a:ext>
                  </a:extLst>
                </p:cNvPr>
                <p:cNvSpPr>
                  <a:spLocks noEditPoints="1"/>
                </p:cNvSpPr>
                <p:nvPr/>
              </p:nvSpPr>
              <p:spPr bwMode="auto">
                <a:xfrm>
                  <a:off x="4575984" y="2678146"/>
                  <a:ext cx="229057" cy="274027"/>
                </a:xfrm>
                <a:custGeom>
                  <a:avLst/>
                  <a:gdLst>
                    <a:gd name="T0" fmla="*/ 34 w 163"/>
                    <a:gd name="T1" fmla="*/ 91 h 195"/>
                    <a:gd name="T2" fmla="*/ 15 w 163"/>
                    <a:gd name="T3" fmla="*/ 77 h 195"/>
                    <a:gd name="T4" fmla="*/ 1 w 163"/>
                    <a:gd name="T5" fmla="*/ 78 h 195"/>
                    <a:gd name="T6" fmla="*/ 4 w 163"/>
                    <a:gd name="T7" fmla="*/ 90 h 195"/>
                    <a:gd name="T8" fmla="*/ 0 w 163"/>
                    <a:gd name="T9" fmla="*/ 102 h 195"/>
                    <a:gd name="T10" fmla="*/ 10 w 163"/>
                    <a:gd name="T11" fmla="*/ 102 h 195"/>
                    <a:gd name="T12" fmla="*/ 23 w 163"/>
                    <a:gd name="T13" fmla="*/ 107 h 195"/>
                    <a:gd name="T14" fmla="*/ 34 w 163"/>
                    <a:gd name="T15" fmla="*/ 91 h 195"/>
                    <a:gd name="T16" fmla="*/ 82 w 163"/>
                    <a:gd name="T17" fmla="*/ 0 h 195"/>
                    <a:gd name="T18" fmla="*/ 62 w 163"/>
                    <a:gd name="T19" fmla="*/ 2 h 195"/>
                    <a:gd name="T20" fmla="*/ 48 w 163"/>
                    <a:gd name="T21" fmla="*/ 0 h 195"/>
                    <a:gd name="T22" fmla="*/ 34 w 163"/>
                    <a:gd name="T23" fmla="*/ 18 h 195"/>
                    <a:gd name="T24" fmla="*/ 27 w 163"/>
                    <a:gd name="T25" fmla="*/ 41 h 195"/>
                    <a:gd name="T26" fmla="*/ 35 w 163"/>
                    <a:gd name="T27" fmla="*/ 52 h 195"/>
                    <a:gd name="T28" fmla="*/ 35 w 163"/>
                    <a:gd name="T29" fmla="*/ 74 h 195"/>
                    <a:gd name="T30" fmla="*/ 46 w 163"/>
                    <a:gd name="T31" fmla="*/ 64 h 195"/>
                    <a:gd name="T32" fmla="*/ 50 w 163"/>
                    <a:gd name="T33" fmla="*/ 69 h 195"/>
                    <a:gd name="T34" fmla="*/ 45 w 163"/>
                    <a:gd name="T35" fmla="*/ 80 h 195"/>
                    <a:gd name="T36" fmla="*/ 48 w 163"/>
                    <a:gd name="T37" fmla="*/ 85 h 195"/>
                    <a:gd name="T38" fmla="*/ 69 w 163"/>
                    <a:gd name="T39" fmla="*/ 90 h 195"/>
                    <a:gd name="T40" fmla="*/ 70 w 163"/>
                    <a:gd name="T41" fmla="*/ 90 h 195"/>
                    <a:gd name="T42" fmla="*/ 81 w 163"/>
                    <a:gd name="T43" fmla="*/ 104 h 195"/>
                    <a:gd name="T44" fmla="*/ 78 w 163"/>
                    <a:gd name="T45" fmla="*/ 117 h 195"/>
                    <a:gd name="T46" fmla="*/ 78 w 163"/>
                    <a:gd name="T47" fmla="*/ 117 h 195"/>
                    <a:gd name="T48" fmla="*/ 52 w 163"/>
                    <a:gd name="T49" fmla="*/ 115 h 195"/>
                    <a:gd name="T50" fmla="*/ 48 w 163"/>
                    <a:gd name="T51" fmla="*/ 130 h 195"/>
                    <a:gd name="T52" fmla="*/ 58 w 163"/>
                    <a:gd name="T53" fmla="*/ 142 h 195"/>
                    <a:gd name="T54" fmla="*/ 39 w 163"/>
                    <a:gd name="T55" fmla="*/ 149 h 195"/>
                    <a:gd name="T56" fmla="*/ 44 w 163"/>
                    <a:gd name="T57" fmla="*/ 158 h 195"/>
                    <a:gd name="T58" fmla="*/ 72 w 163"/>
                    <a:gd name="T59" fmla="*/ 162 h 195"/>
                    <a:gd name="T60" fmla="*/ 72 w 163"/>
                    <a:gd name="T61" fmla="*/ 162 h 195"/>
                    <a:gd name="T62" fmla="*/ 56 w 163"/>
                    <a:gd name="T63" fmla="*/ 166 h 195"/>
                    <a:gd name="T64" fmla="*/ 28 w 163"/>
                    <a:gd name="T65" fmla="*/ 191 h 195"/>
                    <a:gd name="T66" fmla="*/ 37 w 163"/>
                    <a:gd name="T67" fmla="*/ 195 h 195"/>
                    <a:gd name="T68" fmla="*/ 50 w 163"/>
                    <a:gd name="T69" fmla="*/ 187 h 195"/>
                    <a:gd name="T70" fmla="*/ 67 w 163"/>
                    <a:gd name="T71" fmla="*/ 190 h 195"/>
                    <a:gd name="T72" fmla="*/ 80 w 163"/>
                    <a:gd name="T73" fmla="*/ 179 h 195"/>
                    <a:gd name="T74" fmla="*/ 88 w 163"/>
                    <a:gd name="T75" fmla="*/ 183 h 195"/>
                    <a:gd name="T76" fmla="*/ 119 w 163"/>
                    <a:gd name="T77" fmla="*/ 177 h 195"/>
                    <a:gd name="T78" fmla="*/ 144 w 163"/>
                    <a:gd name="T79" fmla="*/ 177 h 195"/>
                    <a:gd name="T80" fmla="*/ 160 w 163"/>
                    <a:gd name="T81" fmla="*/ 165 h 195"/>
                    <a:gd name="T82" fmla="*/ 152 w 163"/>
                    <a:gd name="T83" fmla="*/ 153 h 195"/>
                    <a:gd name="T84" fmla="*/ 161 w 163"/>
                    <a:gd name="T85" fmla="*/ 147 h 195"/>
                    <a:gd name="T86" fmla="*/ 163 w 163"/>
                    <a:gd name="T87" fmla="*/ 132 h 195"/>
                    <a:gd name="T88" fmla="*/ 142 w 163"/>
                    <a:gd name="T89" fmla="*/ 127 h 195"/>
                    <a:gd name="T90" fmla="*/ 136 w 163"/>
                    <a:gd name="T91" fmla="*/ 119 h 195"/>
                    <a:gd name="T92" fmla="*/ 126 w 163"/>
                    <a:gd name="T93" fmla="*/ 93 h 195"/>
                    <a:gd name="T94" fmla="*/ 114 w 163"/>
                    <a:gd name="T95" fmla="*/ 89 h 195"/>
                    <a:gd name="T96" fmla="*/ 99 w 163"/>
                    <a:gd name="T97" fmla="*/ 63 h 195"/>
                    <a:gd name="T98" fmla="*/ 97 w 163"/>
                    <a:gd name="T99" fmla="*/ 61 h 195"/>
                    <a:gd name="T100" fmla="*/ 79 w 163"/>
                    <a:gd name="T101" fmla="*/ 59 h 195"/>
                    <a:gd name="T102" fmla="*/ 95 w 163"/>
                    <a:gd name="T103" fmla="*/ 39 h 195"/>
                    <a:gd name="T104" fmla="*/ 100 w 163"/>
                    <a:gd name="T105" fmla="*/ 21 h 195"/>
                    <a:gd name="T106" fmla="*/ 81 w 163"/>
                    <a:gd name="T107" fmla="*/ 21 h 195"/>
                    <a:gd name="T108" fmla="*/ 63 w 163"/>
                    <a:gd name="T109" fmla="*/ 24 h 195"/>
                    <a:gd name="T110" fmla="*/ 82 w 163"/>
                    <a:gd name="T111" fmla="*/ 0 h 195"/>
                    <a:gd name="T112" fmla="*/ 82 w 163"/>
                    <a:gd name="T11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3" h="195">
                      <a:moveTo>
                        <a:pt x="34" y="91"/>
                      </a:moveTo>
                      <a:lnTo>
                        <a:pt x="15" y="77"/>
                      </a:lnTo>
                      <a:lnTo>
                        <a:pt x="1" y="78"/>
                      </a:lnTo>
                      <a:lnTo>
                        <a:pt x="4" y="90"/>
                      </a:lnTo>
                      <a:lnTo>
                        <a:pt x="0" y="102"/>
                      </a:lnTo>
                      <a:lnTo>
                        <a:pt x="10" y="102"/>
                      </a:lnTo>
                      <a:lnTo>
                        <a:pt x="23" y="107"/>
                      </a:lnTo>
                      <a:lnTo>
                        <a:pt x="34" y="91"/>
                      </a:lnTo>
                      <a:close/>
                      <a:moveTo>
                        <a:pt x="82" y="0"/>
                      </a:moveTo>
                      <a:lnTo>
                        <a:pt x="62" y="2"/>
                      </a:lnTo>
                      <a:lnTo>
                        <a:pt x="48" y="0"/>
                      </a:lnTo>
                      <a:lnTo>
                        <a:pt x="34" y="18"/>
                      </a:lnTo>
                      <a:lnTo>
                        <a:pt x="27" y="41"/>
                      </a:lnTo>
                      <a:lnTo>
                        <a:pt x="35" y="52"/>
                      </a:lnTo>
                      <a:lnTo>
                        <a:pt x="35" y="74"/>
                      </a:lnTo>
                      <a:lnTo>
                        <a:pt x="46" y="64"/>
                      </a:lnTo>
                      <a:lnTo>
                        <a:pt x="50" y="69"/>
                      </a:lnTo>
                      <a:lnTo>
                        <a:pt x="45" y="80"/>
                      </a:lnTo>
                      <a:lnTo>
                        <a:pt x="48" y="85"/>
                      </a:lnTo>
                      <a:lnTo>
                        <a:pt x="69" y="90"/>
                      </a:lnTo>
                      <a:lnTo>
                        <a:pt x="70" y="90"/>
                      </a:lnTo>
                      <a:lnTo>
                        <a:pt x="81" y="104"/>
                      </a:lnTo>
                      <a:lnTo>
                        <a:pt x="78" y="117"/>
                      </a:lnTo>
                      <a:lnTo>
                        <a:pt x="78" y="117"/>
                      </a:lnTo>
                      <a:lnTo>
                        <a:pt x="52" y="115"/>
                      </a:lnTo>
                      <a:lnTo>
                        <a:pt x="48" y="130"/>
                      </a:lnTo>
                      <a:lnTo>
                        <a:pt x="58" y="142"/>
                      </a:lnTo>
                      <a:lnTo>
                        <a:pt x="39" y="149"/>
                      </a:lnTo>
                      <a:lnTo>
                        <a:pt x="44" y="158"/>
                      </a:lnTo>
                      <a:lnTo>
                        <a:pt x="72" y="162"/>
                      </a:lnTo>
                      <a:lnTo>
                        <a:pt x="72" y="162"/>
                      </a:lnTo>
                      <a:lnTo>
                        <a:pt x="56" y="166"/>
                      </a:lnTo>
                      <a:lnTo>
                        <a:pt x="28" y="191"/>
                      </a:lnTo>
                      <a:lnTo>
                        <a:pt x="37" y="195"/>
                      </a:lnTo>
                      <a:lnTo>
                        <a:pt x="50" y="187"/>
                      </a:lnTo>
                      <a:lnTo>
                        <a:pt x="67" y="190"/>
                      </a:lnTo>
                      <a:lnTo>
                        <a:pt x="80" y="179"/>
                      </a:lnTo>
                      <a:lnTo>
                        <a:pt x="88" y="183"/>
                      </a:lnTo>
                      <a:lnTo>
                        <a:pt x="119" y="177"/>
                      </a:lnTo>
                      <a:lnTo>
                        <a:pt x="144" y="177"/>
                      </a:lnTo>
                      <a:lnTo>
                        <a:pt x="160" y="165"/>
                      </a:lnTo>
                      <a:lnTo>
                        <a:pt x="152" y="153"/>
                      </a:lnTo>
                      <a:lnTo>
                        <a:pt x="161" y="147"/>
                      </a:lnTo>
                      <a:lnTo>
                        <a:pt x="163" y="132"/>
                      </a:lnTo>
                      <a:lnTo>
                        <a:pt x="142" y="127"/>
                      </a:lnTo>
                      <a:lnTo>
                        <a:pt x="136" y="119"/>
                      </a:lnTo>
                      <a:lnTo>
                        <a:pt x="126" y="93"/>
                      </a:lnTo>
                      <a:lnTo>
                        <a:pt x="114" y="89"/>
                      </a:lnTo>
                      <a:lnTo>
                        <a:pt x="99" y="63"/>
                      </a:lnTo>
                      <a:lnTo>
                        <a:pt x="97" y="61"/>
                      </a:lnTo>
                      <a:lnTo>
                        <a:pt x="79" y="59"/>
                      </a:lnTo>
                      <a:lnTo>
                        <a:pt x="95" y="39"/>
                      </a:lnTo>
                      <a:lnTo>
                        <a:pt x="100" y="21"/>
                      </a:lnTo>
                      <a:lnTo>
                        <a:pt x="81" y="21"/>
                      </a:lnTo>
                      <a:lnTo>
                        <a:pt x="63" y="24"/>
                      </a:lnTo>
                      <a:lnTo>
                        <a:pt x="82" y="0"/>
                      </a:lnTo>
                      <a:lnTo>
                        <a:pt x="82" y="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13" name="Georgia">
                  <a:extLst>
                    <a:ext uri="{FF2B5EF4-FFF2-40B4-BE49-F238E27FC236}">
                      <a16:creationId xmlns:a16="http://schemas.microsoft.com/office/drawing/2014/main" id="{819C7381-0E09-42C6-A17D-69A19EF8F5D7}"/>
                    </a:ext>
                  </a:extLst>
                </p:cNvPr>
                <p:cNvSpPr>
                  <a:spLocks/>
                </p:cNvSpPr>
                <p:nvPr/>
              </p:nvSpPr>
              <p:spPr bwMode="auto">
                <a:xfrm>
                  <a:off x="5829479" y="3161557"/>
                  <a:ext cx="193926" cy="80100"/>
                </a:xfrm>
                <a:custGeom>
                  <a:avLst/>
                  <a:gdLst>
                    <a:gd name="T0" fmla="*/ 75 w 138"/>
                    <a:gd name="T1" fmla="*/ 18 h 57"/>
                    <a:gd name="T2" fmla="*/ 47 w 138"/>
                    <a:gd name="T3" fmla="*/ 7 h 57"/>
                    <a:gd name="T4" fmla="*/ 18 w 138"/>
                    <a:gd name="T5" fmla="*/ 4 h 57"/>
                    <a:gd name="T6" fmla="*/ 1 w 138"/>
                    <a:gd name="T7" fmla="*/ 0 h 57"/>
                    <a:gd name="T8" fmla="*/ 0 w 138"/>
                    <a:gd name="T9" fmla="*/ 3 h 57"/>
                    <a:gd name="T10" fmla="*/ 8 w 138"/>
                    <a:gd name="T11" fmla="*/ 9 h 57"/>
                    <a:gd name="T12" fmla="*/ 19 w 138"/>
                    <a:gd name="T13" fmla="*/ 12 h 57"/>
                    <a:gd name="T14" fmla="*/ 32 w 138"/>
                    <a:gd name="T15" fmla="*/ 20 h 57"/>
                    <a:gd name="T16" fmla="*/ 40 w 138"/>
                    <a:gd name="T17" fmla="*/ 36 h 57"/>
                    <a:gd name="T18" fmla="*/ 39 w 138"/>
                    <a:gd name="T19" fmla="*/ 46 h 57"/>
                    <a:gd name="T20" fmla="*/ 58 w 138"/>
                    <a:gd name="T21" fmla="*/ 46 h 57"/>
                    <a:gd name="T22" fmla="*/ 80 w 138"/>
                    <a:gd name="T23" fmla="*/ 57 h 57"/>
                    <a:gd name="T24" fmla="*/ 105 w 138"/>
                    <a:gd name="T25" fmla="*/ 53 h 57"/>
                    <a:gd name="T26" fmla="*/ 110 w 138"/>
                    <a:gd name="T27" fmla="*/ 49 h 57"/>
                    <a:gd name="T28" fmla="*/ 126 w 138"/>
                    <a:gd name="T29" fmla="*/ 56 h 57"/>
                    <a:gd name="T30" fmla="*/ 136 w 138"/>
                    <a:gd name="T31" fmla="*/ 57 h 57"/>
                    <a:gd name="T32" fmla="*/ 138 w 138"/>
                    <a:gd name="T33" fmla="*/ 55 h 57"/>
                    <a:gd name="T34" fmla="*/ 126 w 138"/>
                    <a:gd name="T35" fmla="*/ 42 h 57"/>
                    <a:gd name="T36" fmla="*/ 130 w 138"/>
                    <a:gd name="T37" fmla="*/ 38 h 57"/>
                    <a:gd name="T38" fmla="*/ 117 w 138"/>
                    <a:gd name="T39" fmla="*/ 33 h 57"/>
                    <a:gd name="T40" fmla="*/ 109 w 138"/>
                    <a:gd name="T41" fmla="*/ 24 h 57"/>
                    <a:gd name="T42" fmla="*/ 90 w 138"/>
                    <a:gd name="T43" fmla="*/ 19 h 57"/>
                    <a:gd name="T44" fmla="*/ 79 w 138"/>
                    <a:gd name="T45" fmla="*/ 23 h 57"/>
                    <a:gd name="T46" fmla="*/ 75 w 138"/>
                    <a:gd name="T47" fmla="*/ 18 h 57"/>
                    <a:gd name="T48" fmla="*/ 75 w 138"/>
                    <a:gd name="T49"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8" h="57">
                      <a:moveTo>
                        <a:pt x="75" y="18"/>
                      </a:moveTo>
                      <a:lnTo>
                        <a:pt x="47" y="7"/>
                      </a:lnTo>
                      <a:lnTo>
                        <a:pt x="18" y="4"/>
                      </a:lnTo>
                      <a:lnTo>
                        <a:pt x="1" y="0"/>
                      </a:lnTo>
                      <a:lnTo>
                        <a:pt x="0" y="3"/>
                      </a:lnTo>
                      <a:lnTo>
                        <a:pt x="8" y="9"/>
                      </a:lnTo>
                      <a:lnTo>
                        <a:pt x="19" y="12"/>
                      </a:lnTo>
                      <a:lnTo>
                        <a:pt x="32" y="20"/>
                      </a:lnTo>
                      <a:lnTo>
                        <a:pt x="40" y="36"/>
                      </a:lnTo>
                      <a:lnTo>
                        <a:pt x="39" y="46"/>
                      </a:lnTo>
                      <a:lnTo>
                        <a:pt x="58" y="46"/>
                      </a:lnTo>
                      <a:lnTo>
                        <a:pt x="80" y="57"/>
                      </a:lnTo>
                      <a:lnTo>
                        <a:pt x="105" y="53"/>
                      </a:lnTo>
                      <a:lnTo>
                        <a:pt x="110" y="49"/>
                      </a:lnTo>
                      <a:lnTo>
                        <a:pt x="126" y="56"/>
                      </a:lnTo>
                      <a:lnTo>
                        <a:pt x="136" y="57"/>
                      </a:lnTo>
                      <a:lnTo>
                        <a:pt x="138" y="55"/>
                      </a:lnTo>
                      <a:lnTo>
                        <a:pt x="126" y="42"/>
                      </a:lnTo>
                      <a:lnTo>
                        <a:pt x="130" y="38"/>
                      </a:lnTo>
                      <a:lnTo>
                        <a:pt x="117" y="33"/>
                      </a:lnTo>
                      <a:lnTo>
                        <a:pt x="109" y="24"/>
                      </a:lnTo>
                      <a:lnTo>
                        <a:pt x="90" y="19"/>
                      </a:lnTo>
                      <a:lnTo>
                        <a:pt x="79" y="23"/>
                      </a:lnTo>
                      <a:lnTo>
                        <a:pt x="75" y="18"/>
                      </a:lnTo>
                      <a:lnTo>
                        <a:pt x="75" y="18"/>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14" name="Ghana">
                  <a:extLst>
                    <a:ext uri="{FF2B5EF4-FFF2-40B4-BE49-F238E27FC236}">
                      <a16:creationId xmlns:a16="http://schemas.microsoft.com/office/drawing/2014/main" id="{78139BBA-BAFC-4506-AD9C-9A8305E161BA}"/>
                    </a:ext>
                  </a:extLst>
                </p:cNvPr>
                <p:cNvSpPr>
                  <a:spLocks/>
                </p:cNvSpPr>
                <p:nvPr/>
              </p:nvSpPr>
              <p:spPr bwMode="auto">
                <a:xfrm>
                  <a:off x="4667327" y="4243610"/>
                  <a:ext cx="126474" cy="213600"/>
                </a:xfrm>
                <a:custGeom>
                  <a:avLst/>
                  <a:gdLst>
                    <a:gd name="T0" fmla="*/ 68 w 90"/>
                    <a:gd name="T1" fmla="*/ 2 h 152"/>
                    <a:gd name="T2" fmla="*/ 59 w 90"/>
                    <a:gd name="T3" fmla="*/ 0 h 152"/>
                    <a:gd name="T4" fmla="*/ 53 w 90"/>
                    <a:gd name="T5" fmla="*/ 4 h 152"/>
                    <a:gd name="T6" fmla="*/ 43 w 90"/>
                    <a:gd name="T7" fmla="*/ 2 h 152"/>
                    <a:gd name="T8" fmla="*/ 7 w 90"/>
                    <a:gd name="T9" fmla="*/ 4 h 152"/>
                    <a:gd name="T10" fmla="*/ 6 w 90"/>
                    <a:gd name="T11" fmla="*/ 17 h 152"/>
                    <a:gd name="T12" fmla="*/ 10 w 90"/>
                    <a:gd name="T13" fmla="*/ 35 h 152"/>
                    <a:gd name="T14" fmla="*/ 14 w 90"/>
                    <a:gd name="T15" fmla="*/ 69 h 152"/>
                    <a:gd name="T16" fmla="*/ 6 w 90"/>
                    <a:gd name="T17" fmla="*/ 89 h 152"/>
                    <a:gd name="T18" fmla="*/ 0 w 90"/>
                    <a:gd name="T19" fmla="*/ 116 h 152"/>
                    <a:gd name="T20" fmla="*/ 10 w 90"/>
                    <a:gd name="T21" fmla="*/ 136 h 152"/>
                    <a:gd name="T22" fmla="*/ 9 w 90"/>
                    <a:gd name="T23" fmla="*/ 146 h 152"/>
                    <a:gd name="T24" fmla="*/ 27 w 90"/>
                    <a:gd name="T25" fmla="*/ 152 h 152"/>
                    <a:gd name="T26" fmla="*/ 46 w 90"/>
                    <a:gd name="T27" fmla="*/ 145 h 152"/>
                    <a:gd name="T28" fmla="*/ 58 w 90"/>
                    <a:gd name="T29" fmla="*/ 137 h 152"/>
                    <a:gd name="T30" fmla="*/ 90 w 90"/>
                    <a:gd name="T31" fmla="*/ 123 h 152"/>
                    <a:gd name="T32" fmla="*/ 86 w 90"/>
                    <a:gd name="T33" fmla="*/ 115 h 152"/>
                    <a:gd name="T34" fmla="*/ 81 w 90"/>
                    <a:gd name="T35" fmla="*/ 100 h 152"/>
                    <a:gd name="T36" fmla="*/ 79 w 90"/>
                    <a:gd name="T37" fmla="*/ 88 h 152"/>
                    <a:gd name="T38" fmla="*/ 83 w 90"/>
                    <a:gd name="T39" fmla="*/ 66 h 152"/>
                    <a:gd name="T40" fmla="*/ 78 w 90"/>
                    <a:gd name="T41" fmla="*/ 58 h 152"/>
                    <a:gd name="T42" fmla="*/ 76 w 90"/>
                    <a:gd name="T43" fmla="*/ 39 h 152"/>
                    <a:gd name="T44" fmla="*/ 76 w 90"/>
                    <a:gd name="T45" fmla="*/ 22 h 152"/>
                    <a:gd name="T46" fmla="*/ 68 w 90"/>
                    <a:gd name="T47" fmla="*/ 9 h 152"/>
                    <a:gd name="T48" fmla="*/ 68 w 90"/>
                    <a:gd name="T49" fmla="*/ 2 h 152"/>
                    <a:gd name="T50" fmla="*/ 68 w 90"/>
                    <a:gd name="T51"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0" h="152">
                      <a:moveTo>
                        <a:pt x="68" y="2"/>
                      </a:moveTo>
                      <a:lnTo>
                        <a:pt x="59" y="0"/>
                      </a:lnTo>
                      <a:lnTo>
                        <a:pt x="53" y="4"/>
                      </a:lnTo>
                      <a:lnTo>
                        <a:pt x="43" y="2"/>
                      </a:lnTo>
                      <a:lnTo>
                        <a:pt x="7" y="4"/>
                      </a:lnTo>
                      <a:lnTo>
                        <a:pt x="6" y="17"/>
                      </a:lnTo>
                      <a:lnTo>
                        <a:pt x="10" y="35"/>
                      </a:lnTo>
                      <a:lnTo>
                        <a:pt x="14" y="69"/>
                      </a:lnTo>
                      <a:lnTo>
                        <a:pt x="6" y="89"/>
                      </a:lnTo>
                      <a:lnTo>
                        <a:pt x="0" y="116"/>
                      </a:lnTo>
                      <a:lnTo>
                        <a:pt x="10" y="136"/>
                      </a:lnTo>
                      <a:lnTo>
                        <a:pt x="9" y="146"/>
                      </a:lnTo>
                      <a:lnTo>
                        <a:pt x="27" y="152"/>
                      </a:lnTo>
                      <a:lnTo>
                        <a:pt x="46" y="145"/>
                      </a:lnTo>
                      <a:lnTo>
                        <a:pt x="58" y="137"/>
                      </a:lnTo>
                      <a:lnTo>
                        <a:pt x="90" y="123"/>
                      </a:lnTo>
                      <a:lnTo>
                        <a:pt x="86" y="115"/>
                      </a:lnTo>
                      <a:lnTo>
                        <a:pt x="81" y="100"/>
                      </a:lnTo>
                      <a:lnTo>
                        <a:pt x="79" y="88"/>
                      </a:lnTo>
                      <a:lnTo>
                        <a:pt x="83" y="66"/>
                      </a:lnTo>
                      <a:lnTo>
                        <a:pt x="78" y="58"/>
                      </a:lnTo>
                      <a:lnTo>
                        <a:pt x="76" y="39"/>
                      </a:lnTo>
                      <a:lnTo>
                        <a:pt x="76" y="22"/>
                      </a:lnTo>
                      <a:lnTo>
                        <a:pt x="68" y="9"/>
                      </a:lnTo>
                      <a:lnTo>
                        <a:pt x="68" y="2"/>
                      </a:lnTo>
                      <a:lnTo>
                        <a:pt x="68" y="2"/>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15" name="Guinea">
                  <a:extLst>
                    <a:ext uri="{FF2B5EF4-FFF2-40B4-BE49-F238E27FC236}">
                      <a16:creationId xmlns:a16="http://schemas.microsoft.com/office/drawing/2014/main" id="{A7DB1A66-8606-4B35-A406-0B0EE586D030}"/>
                    </a:ext>
                  </a:extLst>
                </p:cNvPr>
                <p:cNvSpPr>
                  <a:spLocks/>
                </p:cNvSpPr>
                <p:nvPr/>
              </p:nvSpPr>
              <p:spPr bwMode="auto">
                <a:xfrm>
                  <a:off x="4318822" y="4194425"/>
                  <a:ext cx="213600" cy="177063"/>
                </a:xfrm>
                <a:custGeom>
                  <a:avLst/>
                  <a:gdLst>
                    <a:gd name="T0" fmla="*/ 73 w 152"/>
                    <a:gd name="T1" fmla="*/ 5 h 126"/>
                    <a:gd name="T2" fmla="*/ 61 w 152"/>
                    <a:gd name="T3" fmla="*/ 5 h 126"/>
                    <a:gd name="T4" fmla="*/ 41 w 152"/>
                    <a:gd name="T5" fmla="*/ 1 h 126"/>
                    <a:gd name="T6" fmla="*/ 30 w 152"/>
                    <a:gd name="T7" fmla="*/ 8 h 126"/>
                    <a:gd name="T8" fmla="*/ 30 w 152"/>
                    <a:gd name="T9" fmla="*/ 18 h 126"/>
                    <a:gd name="T10" fmla="*/ 21 w 152"/>
                    <a:gd name="T11" fmla="*/ 22 h 126"/>
                    <a:gd name="T12" fmla="*/ 10 w 152"/>
                    <a:gd name="T13" fmla="*/ 25 h 126"/>
                    <a:gd name="T14" fmla="*/ 6 w 152"/>
                    <a:gd name="T15" fmla="*/ 41 h 126"/>
                    <a:gd name="T16" fmla="*/ 12 w 152"/>
                    <a:gd name="T17" fmla="*/ 57 h 126"/>
                    <a:gd name="T18" fmla="*/ 22 w 152"/>
                    <a:gd name="T19" fmla="*/ 64 h 126"/>
                    <a:gd name="T20" fmla="*/ 39 w 152"/>
                    <a:gd name="T21" fmla="*/ 87 h 126"/>
                    <a:gd name="T22" fmla="*/ 53 w 152"/>
                    <a:gd name="T23" fmla="*/ 71 h 126"/>
                    <a:gd name="T24" fmla="*/ 62 w 152"/>
                    <a:gd name="T25" fmla="*/ 65 h 126"/>
                    <a:gd name="T26" fmla="*/ 84 w 152"/>
                    <a:gd name="T27" fmla="*/ 60 h 126"/>
                    <a:gd name="T28" fmla="*/ 94 w 152"/>
                    <a:gd name="T29" fmla="*/ 79 h 126"/>
                    <a:gd name="T30" fmla="*/ 97 w 152"/>
                    <a:gd name="T31" fmla="*/ 92 h 126"/>
                    <a:gd name="T32" fmla="*/ 103 w 152"/>
                    <a:gd name="T33" fmla="*/ 99 h 126"/>
                    <a:gd name="T34" fmla="*/ 112 w 152"/>
                    <a:gd name="T35" fmla="*/ 96 h 126"/>
                    <a:gd name="T36" fmla="*/ 119 w 152"/>
                    <a:gd name="T37" fmla="*/ 120 h 126"/>
                    <a:gd name="T38" fmla="*/ 130 w 152"/>
                    <a:gd name="T39" fmla="*/ 126 h 126"/>
                    <a:gd name="T40" fmla="*/ 140 w 152"/>
                    <a:gd name="T41" fmla="*/ 116 h 126"/>
                    <a:gd name="T42" fmla="*/ 144 w 152"/>
                    <a:gd name="T43" fmla="*/ 106 h 126"/>
                    <a:gd name="T44" fmla="*/ 145 w 152"/>
                    <a:gd name="T45" fmla="*/ 99 h 126"/>
                    <a:gd name="T46" fmla="*/ 147 w 152"/>
                    <a:gd name="T47" fmla="*/ 76 h 126"/>
                    <a:gd name="T48" fmla="*/ 145 w 152"/>
                    <a:gd name="T49" fmla="*/ 58 h 126"/>
                    <a:gd name="T50" fmla="*/ 142 w 152"/>
                    <a:gd name="T51" fmla="*/ 50 h 126"/>
                    <a:gd name="T52" fmla="*/ 141 w 152"/>
                    <a:gd name="T53" fmla="*/ 40 h 126"/>
                    <a:gd name="T54" fmla="*/ 137 w 152"/>
                    <a:gd name="T55" fmla="*/ 34 h 126"/>
                    <a:gd name="T56" fmla="*/ 133 w 152"/>
                    <a:gd name="T57" fmla="*/ 18 h 126"/>
                    <a:gd name="T58" fmla="*/ 126 w 152"/>
                    <a:gd name="T59" fmla="*/ 7 h 126"/>
                    <a:gd name="T60" fmla="*/ 117 w 152"/>
                    <a:gd name="T61" fmla="*/ 9 h 126"/>
                    <a:gd name="T62" fmla="*/ 104 w 152"/>
                    <a:gd name="T63" fmla="*/ 17 h 126"/>
                    <a:gd name="T64" fmla="*/ 90 w 152"/>
                    <a:gd name="T65" fmla="*/ 10 h 126"/>
                    <a:gd name="T66" fmla="*/ 80 w 152"/>
                    <a:gd name="T67" fmla="*/ 12 h 126"/>
                    <a:gd name="T68" fmla="*/ 76 w 152"/>
                    <a:gd name="T69" fmla="*/ 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2" h="126">
                      <a:moveTo>
                        <a:pt x="76" y="3"/>
                      </a:moveTo>
                      <a:lnTo>
                        <a:pt x="73" y="5"/>
                      </a:lnTo>
                      <a:lnTo>
                        <a:pt x="62" y="3"/>
                      </a:lnTo>
                      <a:lnTo>
                        <a:pt x="61" y="5"/>
                      </a:lnTo>
                      <a:lnTo>
                        <a:pt x="56" y="6"/>
                      </a:lnTo>
                      <a:lnTo>
                        <a:pt x="41" y="1"/>
                      </a:lnTo>
                      <a:lnTo>
                        <a:pt x="31" y="0"/>
                      </a:lnTo>
                      <a:lnTo>
                        <a:pt x="30" y="8"/>
                      </a:lnTo>
                      <a:lnTo>
                        <a:pt x="28" y="11"/>
                      </a:lnTo>
                      <a:lnTo>
                        <a:pt x="30" y="18"/>
                      </a:lnTo>
                      <a:lnTo>
                        <a:pt x="26" y="22"/>
                      </a:lnTo>
                      <a:lnTo>
                        <a:pt x="21" y="22"/>
                      </a:lnTo>
                      <a:lnTo>
                        <a:pt x="17" y="26"/>
                      </a:lnTo>
                      <a:lnTo>
                        <a:pt x="10" y="25"/>
                      </a:lnTo>
                      <a:lnTo>
                        <a:pt x="0" y="37"/>
                      </a:lnTo>
                      <a:lnTo>
                        <a:pt x="6" y="41"/>
                      </a:lnTo>
                      <a:lnTo>
                        <a:pt x="9" y="46"/>
                      </a:lnTo>
                      <a:lnTo>
                        <a:pt x="12" y="57"/>
                      </a:lnTo>
                      <a:lnTo>
                        <a:pt x="17" y="61"/>
                      </a:lnTo>
                      <a:lnTo>
                        <a:pt x="22" y="64"/>
                      </a:lnTo>
                      <a:lnTo>
                        <a:pt x="30" y="73"/>
                      </a:lnTo>
                      <a:lnTo>
                        <a:pt x="39" y="87"/>
                      </a:lnTo>
                      <a:lnTo>
                        <a:pt x="50" y="77"/>
                      </a:lnTo>
                      <a:lnTo>
                        <a:pt x="53" y="71"/>
                      </a:lnTo>
                      <a:lnTo>
                        <a:pt x="57" y="65"/>
                      </a:lnTo>
                      <a:lnTo>
                        <a:pt x="62" y="65"/>
                      </a:lnTo>
                      <a:lnTo>
                        <a:pt x="67" y="60"/>
                      </a:lnTo>
                      <a:lnTo>
                        <a:pt x="84" y="60"/>
                      </a:lnTo>
                      <a:lnTo>
                        <a:pt x="90" y="69"/>
                      </a:lnTo>
                      <a:lnTo>
                        <a:pt x="94" y="79"/>
                      </a:lnTo>
                      <a:lnTo>
                        <a:pt x="93" y="85"/>
                      </a:lnTo>
                      <a:lnTo>
                        <a:pt x="97" y="92"/>
                      </a:lnTo>
                      <a:lnTo>
                        <a:pt x="97" y="100"/>
                      </a:lnTo>
                      <a:lnTo>
                        <a:pt x="103" y="99"/>
                      </a:lnTo>
                      <a:lnTo>
                        <a:pt x="106" y="99"/>
                      </a:lnTo>
                      <a:lnTo>
                        <a:pt x="112" y="96"/>
                      </a:lnTo>
                      <a:lnTo>
                        <a:pt x="121" y="111"/>
                      </a:lnTo>
                      <a:lnTo>
                        <a:pt x="119" y="120"/>
                      </a:lnTo>
                      <a:lnTo>
                        <a:pt x="123" y="125"/>
                      </a:lnTo>
                      <a:lnTo>
                        <a:pt x="130" y="126"/>
                      </a:lnTo>
                      <a:lnTo>
                        <a:pt x="133" y="115"/>
                      </a:lnTo>
                      <a:lnTo>
                        <a:pt x="140" y="116"/>
                      </a:lnTo>
                      <a:lnTo>
                        <a:pt x="143" y="116"/>
                      </a:lnTo>
                      <a:lnTo>
                        <a:pt x="144" y="106"/>
                      </a:lnTo>
                      <a:lnTo>
                        <a:pt x="143" y="101"/>
                      </a:lnTo>
                      <a:lnTo>
                        <a:pt x="145" y="99"/>
                      </a:lnTo>
                      <a:lnTo>
                        <a:pt x="152" y="95"/>
                      </a:lnTo>
                      <a:lnTo>
                        <a:pt x="147" y="76"/>
                      </a:lnTo>
                      <a:lnTo>
                        <a:pt x="143" y="67"/>
                      </a:lnTo>
                      <a:lnTo>
                        <a:pt x="145" y="58"/>
                      </a:lnTo>
                      <a:lnTo>
                        <a:pt x="148" y="57"/>
                      </a:lnTo>
                      <a:lnTo>
                        <a:pt x="142" y="50"/>
                      </a:lnTo>
                      <a:lnTo>
                        <a:pt x="144" y="43"/>
                      </a:lnTo>
                      <a:lnTo>
                        <a:pt x="141" y="40"/>
                      </a:lnTo>
                      <a:lnTo>
                        <a:pt x="136" y="43"/>
                      </a:lnTo>
                      <a:lnTo>
                        <a:pt x="137" y="34"/>
                      </a:lnTo>
                      <a:lnTo>
                        <a:pt x="142" y="29"/>
                      </a:lnTo>
                      <a:lnTo>
                        <a:pt x="133" y="18"/>
                      </a:lnTo>
                      <a:lnTo>
                        <a:pt x="131" y="12"/>
                      </a:lnTo>
                      <a:lnTo>
                        <a:pt x="126" y="7"/>
                      </a:lnTo>
                      <a:lnTo>
                        <a:pt x="121" y="6"/>
                      </a:lnTo>
                      <a:lnTo>
                        <a:pt x="117" y="9"/>
                      </a:lnTo>
                      <a:lnTo>
                        <a:pt x="110" y="13"/>
                      </a:lnTo>
                      <a:lnTo>
                        <a:pt x="104" y="17"/>
                      </a:lnTo>
                      <a:lnTo>
                        <a:pt x="95" y="15"/>
                      </a:lnTo>
                      <a:lnTo>
                        <a:pt x="90" y="10"/>
                      </a:lnTo>
                      <a:lnTo>
                        <a:pt x="86" y="9"/>
                      </a:lnTo>
                      <a:lnTo>
                        <a:pt x="80" y="12"/>
                      </a:lnTo>
                      <a:lnTo>
                        <a:pt x="77" y="12"/>
                      </a:lnTo>
                      <a:lnTo>
                        <a:pt x="76" y="3"/>
                      </a:lnTo>
                      <a:lnTo>
                        <a:pt x="76" y="3"/>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16" name="Gambia">
                  <a:extLst>
                    <a:ext uri="{FF2B5EF4-FFF2-40B4-BE49-F238E27FC236}">
                      <a16:creationId xmlns:a16="http://schemas.microsoft.com/office/drawing/2014/main" id="{29D5F746-2416-4366-B2C8-D9A78D9F3F4D}"/>
                    </a:ext>
                  </a:extLst>
                </p:cNvPr>
                <p:cNvSpPr>
                  <a:spLocks/>
                </p:cNvSpPr>
                <p:nvPr/>
              </p:nvSpPr>
              <p:spPr bwMode="auto">
                <a:xfrm>
                  <a:off x="4269637" y="4152267"/>
                  <a:ext cx="88531" cy="23890"/>
                </a:xfrm>
                <a:custGeom>
                  <a:avLst/>
                  <a:gdLst>
                    <a:gd name="T0" fmla="*/ 0 w 63"/>
                    <a:gd name="T1" fmla="*/ 17 h 17"/>
                    <a:gd name="T2" fmla="*/ 19 w 63"/>
                    <a:gd name="T3" fmla="*/ 17 h 17"/>
                    <a:gd name="T4" fmla="*/ 25 w 63"/>
                    <a:gd name="T5" fmla="*/ 14 h 17"/>
                    <a:gd name="T6" fmla="*/ 28 w 63"/>
                    <a:gd name="T7" fmla="*/ 14 h 17"/>
                    <a:gd name="T8" fmla="*/ 36 w 63"/>
                    <a:gd name="T9" fmla="*/ 8 h 17"/>
                    <a:gd name="T10" fmla="*/ 45 w 63"/>
                    <a:gd name="T11" fmla="*/ 13 h 17"/>
                    <a:gd name="T12" fmla="*/ 54 w 63"/>
                    <a:gd name="T13" fmla="*/ 14 h 17"/>
                    <a:gd name="T14" fmla="*/ 63 w 63"/>
                    <a:gd name="T15" fmla="*/ 8 h 17"/>
                    <a:gd name="T16" fmla="*/ 59 w 63"/>
                    <a:gd name="T17" fmla="*/ 2 h 17"/>
                    <a:gd name="T18" fmla="*/ 52 w 63"/>
                    <a:gd name="T19" fmla="*/ 5 h 17"/>
                    <a:gd name="T20" fmla="*/ 45 w 63"/>
                    <a:gd name="T21" fmla="*/ 5 h 17"/>
                    <a:gd name="T22" fmla="*/ 38 w 63"/>
                    <a:gd name="T23" fmla="*/ 0 h 17"/>
                    <a:gd name="T24" fmla="*/ 31 w 63"/>
                    <a:gd name="T25" fmla="*/ 0 h 17"/>
                    <a:gd name="T26" fmla="*/ 26 w 63"/>
                    <a:gd name="T27" fmla="*/ 5 h 17"/>
                    <a:gd name="T28" fmla="*/ 3 w 63"/>
                    <a:gd name="T29" fmla="*/ 6 h 17"/>
                    <a:gd name="T30" fmla="*/ 0 w 63"/>
                    <a:gd name="T31" fmla="*/ 17 h 17"/>
                    <a:gd name="T32" fmla="*/ 0 w 63"/>
                    <a:gd name="T3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17">
                      <a:moveTo>
                        <a:pt x="0" y="17"/>
                      </a:moveTo>
                      <a:lnTo>
                        <a:pt x="19" y="17"/>
                      </a:lnTo>
                      <a:lnTo>
                        <a:pt x="25" y="14"/>
                      </a:lnTo>
                      <a:lnTo>
                        <a:pt x="28" y="14"/>
                      </a:lnTo>
                      <a:lnTo>
                        <a:pt x="36" y="8"/>
                      </a:lnTo>
                      <a:lnTo>
                        <a:pt x="45" y="13"/>
                      </a:lnTo>
                      <a:lnTo>
                        <a:pt x="54" y="14"/>
                      </a:lnTo>
                      <a:lnTo>
                        <a:pt x="63" y="8"/>
                      </a:lnTo>
                      <a:lnTo>
                        <a:pt x="59" y="2"/>
                      </a:lnTo>
                      <a:lnTo>
                        <a:pt x="52" y="5"/>
                      </a:lnTo>
                      <a:lnTo>
                        <a:pt x="45" y="5"/>
                      </a:lnTo>
                      <a:lnTo>
                        <a:pt x="38" y="0"/>
                      </a:lnTo>
                      <a:lnTo>
                        <a:pt x="31" y="0"/>
                      </a:lnTo>
                      <a:lnTo>
                        <a:pt x="26" y="5"/>
                      </a:lnTo>
                      <a:lnTo>
                        <a:pt x="3" y="6"/>
                      </a:lnTo>
                      <a:lnTo>
                        <a:pt x="0" y="17"/>
                      </a:lnTo>
                      <a:lnTo>
                        <a:pt x="0" y="17"/>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17" name="Guinea-Bissau">
                  <a:extLst>
                    <a:ext uri="{FF2B5EF4-FFF2-40B4-BE49-F238E27FC236}">
                      <a16:creationId xmlns:a16="http://schemas.microsoft.com/office/drawing/2014/main" id="{0DCC300A-66D1-4EED-A061-DFAC098B2C7E}"/>
                    </a:ext>
                  </a:extLst>
                </p:cNvPr>
                <p:cNvSpPr>
                  <a:spLocks/>
                </p:cNvSpPr>
                <p:nvPr/>
              </p:nvSpPr>
              <p:spPr bwMode="auto">
                <a:xfrm>
                  <a:off x="4273853" y="4193020"/>
                  <a:ext cx="88531" cy="53400"/>
                </a:xfrm>
                <a:custGeom>
                  <a:avLst/>
                  <a:gdLst>
                    <a:gd name="T0" fmla="*/ 63 w 63"/>
                    <a:gd name="T1" fmla="*/ 1 h 38"/>
                    <a:gd name="T2" fmla="*/ 24 w 63"/>
                    <a:gd name="T3" fmla="*/ 0 h 38"/>
                    <a:gd name="T4" fmla="*/ 19 w 63"/>
                    <a:gd name="T5" fmla="*/ 2 h 38"/>
                    <a:gd name="T6" fmla="*/ 11 w 63"/>
                    <a:gd name="T7" fmla="*/ 2 h 38"/>
                    <a:gd name="T8" fmla="*/ 0 w 63"/>
                    <a:gd name="T9" fmla="*/ 6 h 38"/>
                    <a:gd name="T10" fmla="*/ 2 w 63"/>
                    <a:gd name="T11" fmla="*/ 11 h 38"/>
                    <a:gd name="T12" fmla="*/ 8 w 63"/>
                    <a:gd name="T13" fmla="*/ 16 h 38"/>
                    <a:gd name="T14" fmla="*/ 8 w 63"/>
                    <a:gd name="T15" fmla="*/ 19 h 38"/>
                    <a:gd name="T16" fmla="*/ 12 w 63"/>
                    <a:gd name="T17" fmla="*/ 26 h 38"/>
                    <a:gd name="T18" fmla="*/ 22 w 63"/>
                    <a:gd name="T19" fmla="*/ 28 h 38"/>
                    <a:gd name="T20" fmla="*/ 32 w 63"/>
                    <a:gd name="T21" fmla="*/ 38 h 38"/>
                    <a:gd name="T22" fmla="*/ 42 w 63"/>
                    <a:gd name="T23" fmla="*/ 26 h 38"/>
                    <a:gd name="T24" fmla="*/ 49 w 63"/>
                    <a:gd name="T25" fmla="*/ 27 h 38"/>
                    <a:gd name="T26" fmla="*/ 53 w 63"/>
                    <a:gd name="T27" fmla="*/ 23 h 38"/>
                    <a:gd name="T28" fmla="*/ 58 w 63"/>
                    <a:gd name="T29" fmla="*/ 23 h 38"/>
                    <a:gd name="T30" fmla="*/ 62 w 63"/>
                    <a:gd name="T31" fmla="*/ 19 h 38"/>
                    <a:gd name="T32" fmla="*/ 60 w 63"/>
                    <a:gd name="T33" fmla="*/ 12 h 38"/>
                    <a:gd name="T34" fmla="*/ 62 w 63"/>
                    <a:gd name="T35" fmla="*/ 9 h 38"/>
                    <a:gd name="T36" fmla="*/ 63 w 63"/>
                    <a:gd name="T37" fmla="*/ 1 h 38"/>
                    <a:gd name="T38" fmla="*/ 63 w 63"/>
                    <a:gd name="T3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38">
                      <a:moveTo>
                        <a:pt x="63" y="1"/>
                      </a:moveTo>
                      <a:lnTo>
                        <a:pt x="24" y="0"/>
                      </a:lnTo>
                      <a:lnTo>
                        <a:pt x="19" y="2"/>
                      </a:lnTo>
                      <a:lnTo>
                        <a:pt x="11" y="2"/>
                      </a:lnTo>
                      <a:lnTo>
                        <a:pt x="0" y="6"/>
                      </a:lnTo>
                      <a:lnTo>
                        <a:pt x="2" y="11"/>
                      </a:lnTo>
                      <a:lnTo>
                        <a:pt x="8" y="16"/>
                      </a:lnTo>
                      <a:lnTo>
                        <a:pt x="8" y="19"/>
                      </a:lnTo>
                      <a:lnTo>
                        <a:pt x="12" y="26"/>
                      </a:lnTo>
                      <a:lnTo>
                        <a:pt x="22" y="28"/>
                      </a:lnTo>
                      <a:lnTo>
                        <a:pt x="32" y="38"/>
                      </a:lnTo>
                      <a:lnTo>
                        <a:pt x="42" y="26"/>
                      </a:lnTo>
                      <a:lnTo>
                        <a:pt x="49" y="27"/>
                      </a:lnTo>
                      <a:lnTo>
                        <a:pt x="53" y="23"/>
                      </a:lnTo>
                      <a:lnTo>
                        <a:pt x="58" y="23"/>
                      </a:lnTo>
                      <a:lnTo>
                        <a:pt x="62" y="19"/>
                      </a:lnTo>
                      <a:lnTo>
                        <a:pt x="60" y="12"/>
                      </a:lnTo>
                      <a:lnTo>
                        <a:pt x="62" y="9"/>
                      </a:lnTo>
                      <a:lnTo>
                        <a:pt x="63" y="1"/>
                      </a:lnTo>
                      <a:lnTo>
                        <a:pt x="63" y="1"/>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18" name="Equatorial Guinea">
                  <a:extLst>
                    <a:ext uri="{FF2B5EF4-FFF2-40B4-BE49-F238E27FC236}">
                      <a16:creationId xmlns:a16="http://schemas.microsoft.com/office/drawing/2014/main" id="{B680B5F9-4EAD-4362-B3ED-63C02D115DCD}"/>
                    </a:ext>
                  </a:extLst>
                </p:cNvPr>
                <p:cNvSpPr>
                  <a:spLocks/>
                </p:cNvSpPr>
                <p:nvPr/>
              </p:nvSpPr>
              <p:spPr bwMode="auto">
                <a:xfrm>
                  <a:off x="5038316" y="4537309"/>
                  <a:ext cx="57615" cy="43564"/>
                </a:xfrm>
                <a:custGeom>
                  <a:avLst/>
                  <a:gdLst>
                    <a:gd name="T0" fmla="*/ 41 w 41"/>
                    <a:gd name="T1" fmla="*/ 1 h 31"/>
                    <a:gd name="T2" fmla="*/ 7 w 41"/>
                    <a:gd name="T3" fmla="*/ 0 h 31"/>
                    <a:gd name="T4" fmla="*/ 0 w 41"/>
                    <a:gd name="T5" fmla="*/ 27 h 31"/>
                    <a:gd name="T6" fmla="*/ 3 w 41"/>
                    <a:gd name="T7" fmla="*/ 31 h 31"/>
                    <a:gd name="T8" fmla="*/ 11 w 41"/>
                    <a:gd name="T9" fmla="*/ 30 h 31"/>
                    <a:gd name="T10" fmla="*/ 41 w 41"/>
                    <a:gd name="T11" fmla="*/ 30 h 31"/>
                    <a:gd name="T12" fmla="*/ 41 w 41"/>
                    <a:gd name="T13" fmla="*/ 1 h 31"/>
                    <a:gd name="T14" fmla="*/ 41 w 41"/>
                    <a:gd name="T15" fmla="*/ 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1">
                      <a:moveTo>
                        <a:pt x="41" y="1"/>
                      </a:moveTo>
                      <a:lnTo>
                        <a:pt x="7" y="0"/>
                      </a:lnTo>
                      <a:lnTo>
                        <a:pt x="0" y="27"/>
                      </a:lnTo>
                      <a:lnTo>
                        <a:pt x="3" y="31"/>
                      </a:lnTo>
                      <a:lnTo>
                        <a:pt x="11" y="30"/>
                      </a:lnTo>
                      <a:lnTo>
                        <a:pt x="41" y="30"/>
                      </a:lnTo>
                      <a:lnTo>
                        <a:pt x="41" y="1"/>
                      </a:lnTo>
                      <a:lnTo>
                        <a:pt x="41" y="1"/>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19" name="Greece">
                  <a:extLst>
                    <a:ext uri="{FF2B5EF4-FFF2-40B4-BE49-F238E27FC236}">
                      <a16:creationId xmlns:a16="http://schemas.microsoft.com/office/drawing/2014/main" id="{43EE261D-44F2-464C-B35C-D53F129B0040}"/>
                    </a:ext>
                  </a:extLst>
                </p:cNvPr>
                <p:cNvSpPr>
                  <a:spLocks noEditPoints="1"/>
                </p:cNvSpPr>
                <p:nvPr/>
              </p:nvSpPr>
              <p:spPr bwMode="auto">
                <a:xfrm>
                  <a:off x="5312342" y="3217768"/>
                  <a:ext cx="181278" cy="230463"/>
                </a:xfrm>
                <a:custGeom>
                  <a:avLst/>
                  <a:gdLst>
                    <a:gd name="T0" fmla="*/ 77 w 129"/>
                    <a:gd name="T1" fmla="*/ 146 h 164"/>
                    <a:gd name="T2" fmla="*/ 73 w 129"/>
                    <a:gd name="T3" fmla="*/ 156 h 164"/>
                    <a:gd name="T4" fmla="*/ 99 w 129"/>
                    <a:gd name="T5" fmla="*/ 161 h 164"/>
                    <a:gd name="T6" fmla="*/ 99 w 129"/>
                    <a:gd name="T7" fmla="*/ 164 h 164"/>
                    <a:gd name="T8" fmla="*/ 127 w 129"/>
                    <a:gd name="T9" fmla="*/ 162 h 164"/>
                    <a:gd name="T10" fmla="*/ 129 w 129"/>
                    <a:gd name="T11" fmla="*/ 155 h 164"/>
                    <a:gd name="T12" fmla="*/ 118 w 129"/>
                    <a:gd name="T13" fmla="*/ 158 h 164"/>
                    <a:gd name="T14" fmla="*/ 118 w 129"/>
                    <a:gd name="T15" fmla="*/ 154 h 164"/>
                    <a:gd name="T16" fmla="*/ 103 w 129"/>
                    <a:gd name="T17" fmla="*/ 152 h 164"/>
                    <a:gd name="T18" fmla="*/ 88 w 129"/>
                    <a:gd name="T19" fmla="*/ 153 h 164"/>
                    <a:gd name="T20" fmla="*/ 77 w 129"/>
                    <a:gd name="T21" fmla="*/ 146 h 164"/>
                    <a:gd name="T22" fmla="*/ 77 w 129"/>
                    <a:gd name="T23" fmla="*/ 146 h 164"/>
                    <a:gd name="T24" fmla="*/ 120 w 129"/>
                    <a:gd name="T25" fmla="*/ 6 h 164"/>
                    <a:gd name="T26" fmla="*/ 110 w 129"/>
                    <a:gd name="T27" fmla="*/ 0 h 164"/>
                    <a:gd name="T28" fmla="*/ 111 w 129"/>
                    <a:gd name="T29" fmla="*/ 11 h 164"/>
                    <a:gd name="T30" fmla="*/ 94 w 129"/>
                    <a:gd name="T31" fmla="*/ 13 h 164"/>
                    <a:gd name="T32" fmla="*/ 79 w 129"/>
                    <a:gd name="T33" fmla="*/ 6 h 164"/>
                    <a:gd name="T34" fmla="*/ 64 w 129"/>
                    <a:gd name="T35" fmla="*/ 11 h 164"/>
                    <a:gd name="T36" fmla="*/ 50 w 129"/>
                    <a:gd name="T37" fmla="*/ 11 h 164"/>
                    <a:gd name="T38" fmla="*/ 46 w 129"/>
                    <a:gd name="T39" fmla="*/ 11 h 164"/>
                    <a:gd name="T40" fmla="*/ 44 w 129"/>
                    <a:gd name="T41" fmla="*/ 16 h 164"/>
                    <a:gd name="T42" fmla="*/ 33 w 129"/>
                    <a:gd name="T43" fmla="*/ 15 h 164"/>
                    <a:gd name="T44" fmla="*/ 27 w 129"/>
                    <a:gd name="T45" fmla="*/ 20 h 164"/>
                    <a:gd name="T46" fmla="*/ 14 w 129"/>
                    <a:gd name="T47" fmla="*/ 22 h 164"/>
                    <a:gd name="T48" fmla="*/ 14 w 129"/>
                    <a:gd name="T49" fmla="*/ 28 h 164"/>
                    <a:gd name="T50" fmla="*/ 8 w 129"/>
                    <a:gd name="T51" fmla="*/ 32 h 164"/>
                    <a:gd name="T52" fmla="*/ 8 w 129"/>
                    <a:gd name="T53" fmla="*/ 39 h 164"/>
                    <a:gd name="T54" fmla="*/ 0 w 129"/>
                    <a:gd name="T55" fmla="*/ 50 h 164"/>
                    <a:gd name="T56" fmla="*/ 2 w 129"/>
                    <a:gd name="T57" fmla="*/ 58 h 164"/>
                    <a:gd name="T58" fmla="*/ 13 w 129"/>
                    <a:gd name="T59" fmla="*/ 71 h 164"/>
                    <a:gd name="T60" fmla="*/ 21 w 129"/>
                    <a:gd name="T61" fmla="*/ 82 h 164"/>
                    <a:gd name="T62" fmla="*/ 26 w 129"/>
                    <a:gd name="T63" fmla="*/ 99 h 164"/>
                    <a:gd name="T64" fmla="*/ 34 w 129"/>
                    <a:gd name="T65" fmla="*/ 118 h 164"/>
                    <a:gd name="T66" fmla="*/ 52 w 129"/>
                    <a:gd name="T67" fmla="*/ 129 h 164"/>
                    <a:gd name="T68" fmla="*/ 64 w 129"/>
                    <a:gd name="T69" fmla="*/ 128 h 164"/>
                    <a:gd name="T70" fmla="*/ 56 w 129"/>
                    <a:gd name="T71" fmla="*/ 106 h 164"/>
                    <a:gd name="T72" fmla="*/ 68 w 129"/>
                    <a:gd name="T73" fmla="*/ 105 h 164"/>
                    <a:gd name="T74" fmla="*/ 60 w 129"/>
                    <a:gd name="T75" fmla="*/ 91 h 164"/>
                    <a:gd name="T76" fmla="*/ 79 w 129"/>
                    <a:gd name="T77" fmla="*/ 98 h 164"/>
                    <a:gd name="T78" fmla="*/ 78 w 129"/>
                    <a:gd name="T79" fmla="*/ 84 h 164"/>
                    <a:gd name="T80" fmla="*/ 68 w 129"/>
                    <a:gd name="T81" fmla="*/ 77 h 164"/>
                    <a:gd name="T82" fmla="*/ 56 w 129"/>
                    <a:gd name="T83" fmla="*/ 66 h 164"/>
                    <a:gd name="T84" fmla="*/ 62 w 129"/>
                    <a:gd name="T85" fmla="*/ 62 h 164"/>
                    <a:gd name="T86" fmla="*/ 52 w 129"/>
                    <a:gd name="T87" fmla="*/ 50 h 164"/>
                    <a:gd name="T88" fmla="*/ 46 w 129"/>
                    <a:gd name="T89" fmla="*/ 35 h 164"/>
                    <a:gd name="T90" fmla="*/ 49 w 129"/>
                    <a:gd name="T91" fmla="*/ 31 h 164"/>
                    <a:gd name="T92" fmla="*/ 60 w 129"/>
                    <a:gd name="T93" fmla="*/ 43 h 164"/>
                    <a:gd name="T94" fmla="*/ 72 w 129"/>
                    <a:gd name="T95" fmla="*/ 43 h 164"/>
                    <a:gd name="T96" fmla="*/ 81 w 129"/>
                    <a:gd name="T97" fmla="*/ 39 h 164"/>
                    <a:gd name="T98" fmla="*/ 66 w 129"/>
                    <a:gd name="T99" fmla="*/ 26 h 164"/>
                    <a:gd name="T100" fmla="*/ 89 w 129"/>
                    <a:gd name="T101" fmla="*/ 20 h 164"/>
                    <a:gd name="T102" fmla="*/ 100 w 129"/>
                    <a:gd name="T103" fmla="*/ 22 h 164"/>
                    <a:gd name="T104" fmla="*/ 111 w 129"/>
                    <a:gd name="T105" fmla="*/ 22 h 164"/>
                    <a:gd name="T106" fmla="*/ 115 w 129"/>
                    <a:gd name="T107" fmla="*/ 20 h 164"/>
                    <a:gd name="T108" fmla="*/ 120 w 129"/>
                    <a:gd name="T109" fmla="*/ 6 h 164"/>
                    <a:gd name="T110" fmla="*/ 120 w 129"/>
                    <a:gd name="T111" fmla="*/ 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9" h="164">
                      <a:moveTo>
                        <a:pt x="77" y="146"/>
                      </a:moveTo>
                      <a:lnTo>
                        <a:pt x="73" y="156"/>
                      </a:lnTo>
                      <a:lnTo>
                        <a:pt x="99" y="161"/>
                      </a:lnTo>
                      <a:lnTo>
                        <a:pt x="99" y="164"/>
                      </a:lnTo>
                      <a:lnTo>
                        <a:pt x="127" y="162"/>
                      </a:lnTo>
                      <a:lnTo>
                        <a:pt x="129" y="155"/>
                      </a:lnTo>
                      <a:lnTo>
                        <a:pt x="118" y="158"/>
                      </a:lnTo>
                      <a:lnTo>
                        <a:pt x="118" y="154"/>
                      </a:lnTo>
                      <a:lnTo>
                        <a:pt x="103" y="152"/>
                      </a:lnTo>
                      <a:lnTo>
                        <a:pt x="88" y="153"/>
                      </a:lnTo>
                      <a:lnTo>
                        <a:pt x="77" y="146"/>
                      </a:lnTo>
                      <a:lnTo>
                        <a:pt x="77" y="146"/>
                      </a:lnTo>
                      <a:close/>
                      <a:moveTo>
                        <a:pt x="120" y="6"/>
                      </a:moveTo>
                      <a:lnTo>
                        <a:pt x="110" y="0"/>
                      </a:lnTo>
                      <a:lnTo>
                        <a:pt x="111" y="11"/>
                      </a:lnTo>
                      <a:lnTo>
                        <a:pt x="94" y="13"/>
                      </a:lnTo>
                      <a:lnTo>
                        <a:pt x="79" y="6"/>
                      </a:lnTo>
                      <a:lnTo>
                        <a:pt x="64" y="11"/>
                      </a:lnTo>
                      <a:lnTo>
                        <a:pt x="50" y="11"/>
                      </a:lnTo>
                      <a:lnTo>
                        <a:pt x="46" y="11"/>
                      </a:lnTo>
                      <a:lnTo>
                        <a:pt x="44" y="16"/>
                      </a:lnTo>
                      <a:lnTo>
                        <a:pt x="33" y="15"/>
                      </a:lnTo>
                      <a:lnTo>
                        <a:pt x="27" y="20"/>
                      </a:lnTo>
                      <a:lnTo>
                        <a:pt x="14" y="22"/>
                      </a:lnTo>
                      <a:lnTo>
                        <a:pt x="14" y="28"/>
                      </a:lnTo>
                      <a:lnTo>
                        <a:pt x="8" y="32"/>
                      </a:lnTo>
                      <a:lnTo>
                        <a:pt x="8" y="39"/>
                      </a:lnTo>
                      <a:lnTo>
                        <a:pt x="0" y="50"/>
                      </a:lnTo>
                      <a:lnTo>
                        <a:pt x="2" y="58"/>
                      </a:lnTo>
                      <a:lnTo>
                        <a:pt x="13" y="71"/>
                      </a:lnTo>
                      <a:lnTo>
                        <a:pt x="21" y="82"/>
                      </a:lnTo>
                      <a:lnTo>
                        <a:pt x="26" y="99"/>
                      </a:lnTo>
                      <a:lnTo>
                        <a:pt x="34" y="118"/>
                      </a:lnTo>
                      <a:lnTo>
                        <a:pt x="52" y="129"/>
                      </a:lnTo>
                      <a:lnTo>
                        <a:pt x="64" y="128"/>
                      </a:lnTo>
                      <a:lnTo>
                        <a:pt x="56" y="106"/>
                      </a:lnTo>
                      <a:lnTo>
                        <a:pt x="68" y="105"/>
                      </a:lnTo>
                      <a:lnTo>
                        <a:pt x="60" y="91"/>
                      </a:lnTo>
                      <a:lnTo>
                        <a:pt x="79" y="98"/>
                      </a:lnTo>
                      <a:lnTo>
                        <a:pt x="78" y="84"/>
                      </a:lnTo>
                      <a:lnTo>
                        <a:pt x="68" y="77"/>
                      </a:lnTo>
                      <a:lnTo>
                        <a:pt x="56" y="66"/>
                      </a:lnTo>
                      <a:lnTo>
                        <a:pt x="62" y="62"/>
                      </a:lnTo>
                      <a:lnTo>
                        <a:pt x="52" y="50"/>
                      </a:lnTo>
                      <a:lnTo>
                        <a:pt x="46" y="35"/>
                      </a:lnTo>
                      <a:lnTo>
                        <a:pt x="49" y="31"/>
                      </a:lnTo>
                      <a:lnTo>
                        <a:pt x="60" y="43"/>
                      </a:lnTo>
                      <a:lnTo>
                        <a:pt x="72" y="43"/>
                      </a:lnTo>
                      <a:lnTo>
                        <a:pt x="81" y="39"/>
                      </a:lnTo>
                      <a:lnTo>
                        <a:pt x="66" y="26"/>
                      </a:lnTo>
                      <a:lnTo>
                        <a:pt x="89" y="20"/>
                      </a:lnTo>
                      <a:lnTo>
                        <a:pt x="100" y="22"/>
                      </a:lnTo>
                      <a:lnTo>
                        <a:pt x="111" y="22"/>
                      </a:lnTo>
                      <a:lnTo>
                        <a:pt x="115" y="20"/>
                      </a:lnTo>
                      <a:lnTo>
                        <a:pt x="120" y="6"/>
                      </a:lnTo>
                      <a:lnTo>
                        <a:pt x="120" y="6"/>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20" name="Greenland">
                  <a:extLst>
                    <a:ext uri="{FF2B5EF4-FFF2-40B4-BE49-F238E27FC236}">
                      <a16:creationId xmlns:a16="http://schemas.microsoft.com/office/drawing/2014/main" id="{394753FE-4603-492C-853B-5BC6AC265B0D}"/>
                    </a:ext>
                  </a:extLst>
                </p:cNvPr>
                <p:cNvSpPr>
                  <a:spLocks/>
                </p:cNvSpPr>
                <p:nvPr/>
              </p:nvSpPr>
              <p:spPr bwMode="auto">
                <a:xfrm>
                  <a:off x="3375890" y="2010646"/>
                  <a:ext cx="1169179" cy="623937"/>
                </a:xfrm>
                <a:custGeom>
                  <a:avLst/>
                  <a:gdLst>
                    <a:gd name="T0" fmla="*/ 512 w 832"/>
                    <a:gd name="T1" fmla="*/ 1 h 444"/>
                    <a:gd name="T2" fmla="*/ 404 w 832"/>
                    <a:gd name="T3" fmla="*/ 13 h 444"/>
                    <a:gd name="T4" fmla="*/ 399 w 832"/>
                    <a:gd name="T5" fmla="*/ 22 h 444"/>
                    <a:gd name="T6" fmla="*/ 317 w 832"/>
                    <a:gd name="T7" fmla="*/ 24 h 444"/>
                    <a:gd name="T8" fmla="*/ 227 w 832"/>
                    <a:gd name="T9" fmla="*/ 21 h 444"/>
                    <a:gd name="T10" fmla="*/ 173 w 832"/>
                    <a:gd name="T11" fmla="*/ 34 h 444"/>
                    <a:gd name="T12" fmla="*/ 132 w 832"/>
                    <a:gd name="T13" fmla="*/ 57 h 444"/>
                    <a:gd name="T14" fmla="*/ 8 w 832"/>
                    <a:gd name="T15" fmla="*/ 79 h 444"/>
                    <a:gd name="T16" fmla="*/ 78 w 832"/>
                    <a:gd name="T17" fmla="*/ 97 h 444"/>
                    <a:gd name="T18" fmla="*/ 23 w 832"/>
                    <a:gd name="T19" fmla="*/ 116 h 444"/>
                    <a:gd name="T20" fmla="*/ 107 w 832"/>
                    <a:gd name="T21" fmla="*/ 119 h 444"/>
                    <a:gd name="T22" fmla="*/ 160 w 832"/>
                    <a:gd name="T23" fmla="*/ 139 h 444"/>
                    <a:gd name="T24" fmla="*/ 183 w 832"/>
                    <a:gd name="T25" fmla="*/ 179 h 444"/>
                    <a:gd name="T26" fmla="*/ 171 w 832"/>
                    <a:gd name="T27" fmla="*/ 209 h 444"/>
                    <a:gd name="T28" fmla="*/ 217 w 832"/>
                    <a:gd name="T29" fmla="*/ 226 h 444"/>
                    <a:gd name="T30" fmla="*/ 164 w 832"/>
                    <a:gd name="T31" fmla="*/ 231 h 444"/>
                    <a:gd name="T32" fmla="*/ 189 w 832"/>
                    <a:gd name="T33" fmla="*/ 248 h 444"/>
                    <a:gd name="T34" fmla="*/ 209 w 832"/>
                    <a:gd name="T35" fmla="*/ 254 h 444"/>
                    <a:gd name="T36" fmla="*/ 146 w 832"/>
                    <a:gd name="T37" fmla="*/ 293 h 444"/>
                    <a:gd name="T38" fmla="*/ 156 w 832"/>
                    <a:gd name="T39" fmla="*/ 335 h 444"/>
                    <a:gd name="T40" fmla="*/ 170 w 832"/>
                    <a:gd name="T41" fmla="*/ 394 h 444"/>
                    <a:gd name="T42" fmla="*/ 218 w 832"/>
                    <a:gd name="T43" fmla="*/ 427 h 444"/>
                    <a:gd name="T44" fmla="*/ 276 w 832"/>
                    <a:gd name="T45" fmla="*/ 422 h 444"/>
                    <a:gd name="T46" fmla="*/ 320 w 832"/>
                    <a:gd name="T47" fmla="*/ 371 h 444"/>
                    <a:gd name="T48" fmla="*/ 355 w 832"/>
                    <a:gd name="T49" fmla="*/ 329 h 444"/>
                    <a:gd name="T50" fmla="*/ 413 w 832"/>
                    <a:gd name="T51" fmla="*/ 318 h 444"/>
                    <a:gd name="T52" fmla="*/ 497 w 832"/>
                    <a:gd name="T53" fmla="*/ 274 h 444"/>
                    <a:gd name="T54" fmla="*/ 607 w 832"/>
                    <a:gd name="T55" fmla="*/ 251 h 444"/>
                    <a:gd name="T56" fmla="*/ 591 w 832"/>
                    <a:gd name="T57" fmla="*/ 232 h 444"/>
                    <a:gd name="T58" fmla="*/ 624 w 832"/>
                    <a:gd name="T59" fmla="*/ 219 h 444"/>
                    <a:gd name="T60" fmla="*/ 660 w 832"/>
                    <a:gd name="T61" fmla="*/ 207 h 444"/>
                    <a:gd name="T62" fmla="*/ 633 w 832"/>
                    <a:gd name="T63" fmla="*/ 186 h 444"/>
                    <a:gd name="T64" fmla="*/ 647 w 832"/>
                    <a:gd name="T65" fmla="*/ 173 h 444"/>
                    <a:gd name="T66" fmla="*/ 693 w 832"/>
                    <a:gd name="T67" fmla="*/ 162 h 444"/>
                    <a:gd name="T68" fmla="*/ 696 w 832"/>
                    <a:gd name="T69" fmla="*/ 138 h 444"/>
                    <a:gd name="T70" fmla="*/ 689 w 832"/>
                    <a:gd name="T71" fmla="*/ 111 h 444"/>
                    <a:gd name="T72" fmla="*/ 720 w 832"/>
                    <a:gd name="T73" fmla="*/ 92 h 444"/>
                    <a:gd name="T74" fmla="*/ 757 w 832"/>
                    <a:gd name="T75" fmla="*/ 50 h 444"/>
                    <a:gd name="T76" fmla="*/ 777 w 832"/>
                    <a:gd name="T77" fmla="*/ 44 h 444"/>
                    <a:gd name="T78" fmla="*/ 789 w 832"/>
                    <a:gd name="T79" fmla="*/ 23 h 444"/>
                    <a:gd name="T80" fmla="*/ 707 w 832"/>
                    <a:gd name="T81" fmla="*/ 26 h 444"/>
                    <a:gd name="T82" fmla="*/ 636 w 832"/>
                    <a:gd name="T83" fmla="*/ 20 h 444"/>
                    <a:gd name="T84" fmla="*/ 654 w 832"/>
                    <a:gd name="T85" fmla="*/ 18 h 444"/>
                    <a:gd name="T86" fmla="*/ 654 w 832"/>
                    <a:gd name="T87" fmla="*/ 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32" h="444">
                      <a:moveTo>
                        <a:pt x="654" y="1"/>
                      </a:moveTo>
                      <a:lnTo>
                        <a:pt x="557" y="0"/>
                      </a:lnTo>
                      <a:lnTo>
                        <a:pt x="512" y="1"/>
                      </a:lnTo>
                      <a:lnTo>
                        <a:pt x="494" y="6"/>
                      </a:lnTo>
                      <a:lnTo>
                        <a:pt x="451" y="6"/>
                      </a:lnTo>
                      <a:lnTo>
                        <a:pt x="404" y="13"/>
                      </a:lnTo>
                      <a:lnTo>
                        <a:pt x="397" y="20"/>
                      </a:lnTo>
                      <a:lnTo>
                        <a:pt x="423" y="27"/>
                      </a:lnTo>
                      <a:lnTo>
                        <a:pt x="399" y="22"/>
                      </a:lnTo>
                      <a:lnTo>
                        <a:pt x="382" y="21"/>
                      </a:lnTo>
                      <a:lnTo>
                        <a:pt x="356" y="16"/>
                      </a:lnTo>
                      <a:lnTo>
                        <a:pt x="317" y="24"/>
                      </a:lnTo>
                      <a:lnTo>
                        <a:pt x="307" y="20"/>
                      </a:lnTo>
                      <a:lnTo>
                        <a:pt x="268" y="20"/>
                      </a:lnTo>
                      <a:lnTo>
                        <a:pt x="227" y="21"/>
                      </a:lnTo>
                      <a:lnTo>
                        <a:pt x="194" y="25"/>
                      </a:lnTo>
                      <a:lnTo>
                        <a:pt x="193" y="32"/>
                      </a:lnTo>
                      <a:lnTo>
                        <a:pt x="173" y="34"/>
                      </a:lnTo>
                      <a:lnTo>
                        <a:pt x="119" y="45"/>
                      </a:lnTo>
                      <a:lnTo>
                        <a:pt x="101" y="51"/>
                      </a:lnTo>
                      <a:lnTo>
                        <a:pt x="132" y="57"/>
                      </a:lnTo>
                      <a:lnTo>
                        <a:pt x="122" y="63"/>
                      </a:lnTo>
                      <a:lnTo>
                        <a:pt x="66" y="71"/>
                      </a:lnTo>
                      <a:lnTo>
                        <a:pt x="8" y="79"/>
                      </a:lnTo>
                      <a:lnTo>
                        <a:pt x="0" y="86"/>
                      </a:lnTo>
                      <a:lnTo>
                        <a:pt x="24" y="93"/>
                      </a:lnTo>
                      <a:lnTo>
                        <a:pt x="78" y="97"/>
                      </a:lnTo>
                      <a:lnTo>
                        <a:pt x="50" y="98"/>
                      </a:lnTo>
                      <a:lnTo>
                        <a:pt x="9" y="104"/>
                      </a:lnTo>
                      <a:lnTo>
                        <a:pt x="23" y="116"/>
                      </a:lnTo>
                      <a:lnTo>
                        <a:pt x="34" y="121"/>
                      </a:lnTo>
                      <a:lnTo>
                        <a:pt x="70" y="119"/>
                      </a:lnTo>
                      <a:lnTo>
                        <a:pt x="107" y="119"/>
                      </a:lnTo>
                      <a:lnTo>
                        <a:pt x="136" y="120"/>
                      </a:lnTo>
                      <a:lnTo>
                        <a:pt x="166" y="131"/>
                      </a:lnTo>
                      <a:lnTo>
                        <a:pt x="160" y="139"/>
                      </a:lnTo>
                      <a:lnTo>
                        <a:pt x="174" y="146"/>
                      </a:lnTo>
                      <a:lnTo>
                        <a:pt x="179" y="166"/>
                      </a:lnTo>
                      <a:lnTo>
                        <a:pt x="183" y="179"/>
                      </a:lnTo>
                      <a:lnTo>
                        <a:pt x="188" y="187"/>
                      </a:lnTo>
                      <a:lnTo>
                        <a:pt x="162" y="204"/>
                      </a:lnTo>
                      <a:lnTo>
                        <a:pt x="171" y="209"/>
                      </a:lnTo>
                      <a:lnTo>
                        <a:pt x="188" y="206"/>
                      </a:lnTo>
                      <a:lnTo>
                        <a:pt x="198" y="213"/>
                      </a:lnTo>
                      <a:lnTo>
                        <a:pt x="217" y="226"/>
                      </a:lnTo>
                      <a:lnTo>
                        <a:pt x="189" y="220"/>
                      </a:lnTo>
                      <a:lnTo>
                        <a:pt x="175" y="220"/>
                      </a:lnTo>
                      <a:lnTo>
                        <a:pt x="164" y="231"/>
                      </a:lnTo>
                      <a:lnTo>
                        <a:pt x="158" y="245"/>
                      </a:lnTo>
                      <a:lnTo>
                        <a:pt x="174" y="251"/>
                      </a:lnTo>
                      <a:lnTo>
                        <a:pt x="189" y="248"/>
                      </a:lnTo>
                      <a:lnTo>
                        <a:pt x="198" y="245"/>
                      </a:lnTo>
                      <a:lnTo>
                        <a:pt x="219" y="238"/>
                      </a:lnTo>
                      <a:lnTo>
                        <a:pt x="209" y="254"/>
                      </a:lnTo>
                      <a:lnTo>
                        <a:pt x="199" y="262"/>
                      </a:lnTo>
                      <a:lnTo>
                        <a:pt x="172" y="270"/>
                      </a:lnTo>
                      <a:lnTo>
                        <a:pt x="146" y="293"/>
                      </a:lnTo>
                      <a:lnTo>
                        <a:pt x="154" y="301"/>
                      </a:lnTo>
                      <a:lnTo>
                        <a:pt x="142" y="316"/>
                      </a:lnTo>
                      <a:lnTo>
                        <a:pt x="156" y="335"/>
                      </a:lnTo>
                      <a:lnTo>
                        <a:pt x="150" y="354"/>
                      </a:lnTo>
                      <a:lnTo>
                        <a:pt x="152" y="368"/>
                      </a:lnTo>
                      <a:lnTo>
                        <a:pt x="170" y="394"/>
                      </a:lnTo>
                      <a:lnTo>
                        <a:pt x="173" y="414"/>
                      </a:lnTo>
                      <a:lnTo>
                        <a:pt x="184" y="427"/>
                      </a:lnTo>
                      <a:lnTo>
                        <a:pt x="218" y="427"/>
                      </a:lnTo>
                      <a:lnTo>
                        <a:pt x="237" y="444"/>
                      </a:lnTo>
                      <a:lnTo>
                        <a:pt x="261" y="443"/>
                      </a:lnTo>
                      <a:lnTo>
                        <a:pt x="276" y="422"/>
                      </a:lnTo>
                      <a:lnTo>
                        <a:pt x="289" y="404"/>
                      </a:lnTo>
                      <a:lnTo>
                        <a:pt x="288" y="387"/>
                      </a:lnTo>
                      <a:lnTo>
                        <a:pt x="320" y="371"/>
                      </a:lnTo>
                      <a:lnTo>
                        <a:pt x="333" y="357"/>
                      </a:lnTo>
                      <a:lnTo>
                        <a:pt x="338" y="342"/>
                      </a:lnTo>
                      <a:lnTo>
                        <a:pt x="355" y="329"/>
                      </a:lnTo>
                      <a:lnTo>
                        <a:pt x="380" y="324"/>
                      </a:lnTo>
                      <a:lnTo>
                        <a:pt x="402" y="319"/>
                      </a:lnTo>
                      <a:lnTo>
                        <a:pt x="413" y="318"/>
                      </a:lnTo>
                      <a:lnTo>
                        <a:pt x="452" y="303"/>
                      </a:lnTo>
                      <a:lnTo>
                        <a:pt x="480" y="282"/>
                      </a:lnTo>
                      <a:lnTo>
                        <a:pt x="497" y="274"/>
                      </a:lnTo>
                      <a:lnTo>
                        <a:pt x="514" y="274"/>
                      </a:lnTo>
                      <a:lnTo>
                        <a:pt x="561" y="267"/>
                      </a:lnTo>
                      <a:lnTo>
                        <a:pt x="607" y="251"/>
                      </a:lnTo>
                      <a:lnTo>
                        <a:pt x="650" y="234"/>
                      </a:lnTo>
                      <a:lnTo>
                        <a:pt x="630" y="233"/>
                      </a:lnTo>
                      <a:lnTo>
                        <a:pt x="591" y="232"/>
                      </a:lnTo>
                      <a:lnTo>
                        <a:pt x="610" y="222"/>
                      </a:lnTo>
                      <a:lnTo>
                        <a:pt x="608" y="208"/>
                      </a:lnTo>
                      <a:lnTo>
                        <a:pt x="624" y="219"/>
                      </a:lnTo>
                      <a:lnTo>
                        <a:pt x="635" y="228"/>
                      </a:lnTo>
                      <a:lnTo>
                        <a:pt x="662" y="224"/>
                      </a:lnTo>
                      <a:lnTo>
                        <a:pt x="660" y="207"/>
                      </a:lnTo>
                      <a:lnTo>
                        <a:pt x="643" y="196"/>
                      </a:lnTo>
                      <a:lnTo>
                        <a:pt x="624" y="191"/>
                      </a:lnTo>
                      <a:lnTo>
                        <a:pt x="633" y="186"/>
                      </a:lnTo>
                      <a:lnTo>
                        <a:pt x="660" y="194"/>
                      </a:lnTo>
                      <a:lnTo>
                        <a:pt x="662" y="185"/>
                      </a:lnTo>
                      <a:lnTo>
                        <a:pt x="647" y="173"/>
                      </a:lnTo>
                      <a:lnTo>
                        <a:pt x="666" y="173"/>
                      </a:lnTo>
                      <a:lnTo>
                        <a:pt x="688" y="170"/>
                      </a:lnTo>
                      <a:lnTo>
                        <a:pt x="693" y="162"/>
                      </a:lnTo>
                      <a:lnTo>
                        <a:pt x="678" y="155"/>
                      </a:lnTo>
                      <a:lnTo>
                        <a:pt x="711" y="154"/>
                      </a:lnTo>
                      <a:lnTo>
                        <a:pt x="696" y="138"/>
                      </a:lnTo>
                      <a:lnTo>
                        <a:pt x="711" y="136"/>
                      </a:lnTo>
                      <a:lnTo>
                        <a:pt x="712" y="120"/>
                      </a:lnTo>
                      <a:lnTo>
                        <a:pt x="689" y="111"/>
                      </a:lnTo>
                      <a:lnTo>
                        <a:pt x="712" y="105"/>
                      </a:lnTo>
                      <a:lnTo>
                        <a:pt x="734" y="105"/>
                      </a:lnTo>
                      <a:lnTo>
                        <a:pt x="720" y="92"/>
                      </a:lnTo>
                      <a:lnTo>
                        <a:pt x="725" y="74"/>
                      </a:lnTo>
                      <a:lnTo>
                        <a:pt x="738" y="63"/>
                      </a:lnTo>
                      <a:lnTo>
                        <a:pt x="757" y="50"/>
                      </a:lnTo>
                      <a:lnTo>
                        <a:pt x="727" y="50"/>
                      </a:lnTo>
                      <a:lnTo>
                        <a:pt x="769" y="48"/>
                      </a:lnTo>
                      <a:lnTo>
                        <a:pt x="777" y="44"/>
                      </a:lnTo>
                      <a:lnTo>
                        <a:pt x="832" y="33"/>
                      </a:lnTo>
                      <a:lnTo>
                        <a:pt x="826" y="26"/>
                      </a:lnTo>
                      <a:lnTo>
                        <a:pt x="789" y="23"/>
                      </a:lnTo>
                      <a:lnTo>
                        <a:pt x="725" y="29"/>
                      </a:lnTo>
                      <a:lnTo>
                        <a:pt x="691" y="34"/>
                      </a:lnTo>
                      <a:lnTo>
                        <a:pt x="707" y="26"/>
                      </a:lnTo>
                      <a:lnTo>
                        <a:pt x="699" y="20"/>
                      </a:lnTo>
                      <a:lnTo>
                        <a:pt x="673" y="25"/>
                      </a:lnTo>
                      <a:lnTo>
                        <a:pt x="636" y="20"/>
                      </a:lnTo>
                      <a:lnTo>
                        <a:pt x="592" y="22"/>
                      </a:lnTo>
                      <a:lnTo>
                        <a:pt x="586" y="20"/>
                      </a:lnTo>
                      <a:lnTo>
                        <a:pt x="654" y="18"/>
                      </a:lnTo>
                      <a:lnTo>
                        <a:pt x="703" y="17"/>
                      </a:lnTo>
                      <a:lnTo>
                        <a:pt x="727" y="12"/>
                      </a:lnTo>
                      <a:lnTo>
                        <a:pt x="654" y="1"/>
                      </a:lnTo>
                      <a:lnTo>
                        <a:pt x="654" y="1"/>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21" name="Croatia">
                  <a:extLst>
                    <a:ext uri="{FF2B5EF4-FFF2-40B4-BE49-F238E27FC236}">
                      <a16:creationId xmlns:a16="http://schemas.microsoft.com/office/drawing/2014/main" id="{D06E95F6-5184-4022-9F06-209E96448445}"/>
                    </a:ext>
                  </a:extLst>
                </p:cNvPr>
                <p:cNvSpPr>
                  <a:spLocks/>
                </p:cNvSpPr>
                <p:nvPr/>
              </p:nvSpPr>
              <p:spPr bwMode="auto">
                <a:xfrm>
                  <a:off x="5124037" y="3065999"/>
                  <a:ext cx="151768" cy="129284"/>
                </a:xfrm>
                <a:custGeom>
                  <a:avLst/>
                  <a:gdLst>
                    <a:gd name="T0" fmla="*/ 73 w 108"/>
                    <a:gd name="T1" fmla="*/ 13 h 92"/>
                    <a:gd name="T2" fmla="*/ 58 w 108"/>
                    <a:gd name="T3" fmla="*/ 2 h 92"/>
                    <a:gd name="T4" fmla="*/ 52 w 108"/>
                    <a:gd name="T5" fmla="*/ 0 h 92"/>
                    <a:gd name="T6" fmla="*/ 38 w 108"/>
                    <a:gd name="T7" fmla="*/ 6 h 92"/>
                    <a:gd name="T8" fmla="*/ 37 w 108"/>
                    <a:gd name="T9" fmla="*/ 15 h 92"/>
                    <a:gd name="T10" fmla="*/ 30 w 108"/>
                    <a:gd name="T11" fmla="*/ 17 h 92"/>
                    <a:gd name="T12" fmla="*/ 31 w 108"/>
                    <a:gd name="T13" fmla="*/ 24 h 92"/>
                    <a:gd name="T14" fmla="*/ 24 w 108"/>
                    <a:gd name="T15" fmla="*/ 24 h 92"/>
                    <a:gd name="T16" fmla="*/ 17 w 108"/>
                    <a:gd name="T17" fmla="*/ 20 h 92"/>
                    <a:gd name="T18" fmla="*/ 13 w 108"/>
                    <a:gd name="T19" fmla="*/ 24 h 92"/>
                    <a:gd name="T20" fmla="*/ 0 w 108"/>
                    <a:gd name="T21" fmla="*/ 23 h 92"/>
                    <a:gd name="T22" fmla="*/ 0 w 108"/>
                    <a:gd name="T23" fmla="*/ 23 h 92"/>
                    <a:gd name="T24" fmla="*/ 0 w 108"/>
                    <a:gd name="T25" fmla="*/ 31 h 92"/>
                    <a:gd name="T26" fmla="*/ 6 w 108"/>
                    <a:gd name="T27" fmla="*/ 39 h 92"/>
                    <a:gd name="T28" fmla="*/ 11 w 108"/>
                    <a:gd name="T29" fmla="*/ 30 h 92"/>
                    <a:gd name="T30" fmla="*/ 24 w 108"/>
                    <a:gd name="T31" fmla="*/ 33 h 92"/>
                    <a:gd name="T32" fmla="*/ 24 w 108"/>
                    <a:gd name="T33" fmla="*/ 41 h 92"/>
                    <a:gd name="T34" fmla="*/ 34 w 108"/>
                    <a:gd name="T35" fmla="*/ 50 h 92"/>
                    <a:gd name="T36" fmla="*/ 30 w 108"/>
                    <a:gd name="T37" fmla="*/ 52 h 92"/>
                    <a:gd name="T38" fmla="*/ 47 w 108"/>
                    <a:gd name="T39" fmla="*/ 69 h 92"/>
                    <a:gd name="T40" fmla="*/ 66 w 108"/>
                    <a:gd name="T41" fmla="*/ 75 h 92"/>
                    <a:gd name="T42" fmla="*/ 77 w 108"/>
                    <a:gd name="T43" fmla="*/ 84 h 92"/>
                    <a:gd name="T44" fmla="*/ 95 w 108"/>
                    <a:gd name="T45" fmla="*/ 92 h 92"/>
                    <a:gd name="T46" fmla="*/ 95 w 108"/>
                    <a:gd name="T47" fmla="*/ 92 h 92"/>
                    <a:gd name="T48" fmla="*/ 97 w 108"/>
                    <a:gd name="T49" fmla="*/ 88 h 92"/>
                    <a:gd name="T50" fmla="*/ 80 w 108"/>
                    <a:gd name="T51" fmla="*/ 80 h 92"/>
                    <a:gd name="T52" fmla="*/ 71 w 108"/>
                    <a:gd name="T53" fmla="*/ 71 h 92"/>
                    <a:gd name="T54" fmla="*/ 64 w 108"/>
                    <a:gd name="T55" fmla="*/ 65 h 92"/>
                    <a:gd name="T56" fmla="*/ 54 w 108"/>
                    <a:gd name="T57" fmla="*/ 57 h 92"/>
                    <a:gd name="T58" fmla="*/ 50 w 108"/>
                    <a:gd name="T59" fmla="*/ 49 h 92"/>
                    <a:gd name="T60" fmla="*/ 39 w 108"/>
                    <a:gd name="T61" fmla="*/ 39 h 92"/>
                    <a:gd name="T62" fmla="*/ 43 w 108"/>
                    <a:gd name="T63" fmla="*/ 30 h 92"/>
                    <a:gd name="T64" fmla="*/ 51 w 108"/>
                    <a:gd name="T65" fmla="*/ 34 h 92"/>
                    <a:gd name="T66" fmla="*/ 54 w 108"/>
                    <a:gd name="T67" fmla="*/ 30 h 92"/>
                    <a:gd name="T68" fmla="*/ 63 w 108"/>
                    <a:gd name="T69" fmla="*/ 30 h 92"/>
                    <a:gd name="T70" fmla="*/ 79 w 108"/>
                    <a:gd name="T71" fmla="*/ 33 h 92"/>
                    <a:gd name="T72" fmla="*/ 92 w 108"/>
                    <a:gd name="T73" fmla="*/ 32 h 92"/>
                    <a:gd name="T74" fmla="*/ 101 w 108"/>
                    <a:gd name="T75" fmla="*/ 38 h 92"/>
                    <a:gd name="T76" fmla="*/ 101 w 108"/>
                    <a:gd name="T77" fmla="*/ 38 h 92"/>
                    <a:gd name="T78" fmla="*/ 108 w 108"/>
                    <a:gd name="T79" fmla="*/ 30 h 92"/>
                    <a:gd name="T80" fmla="*/ 101 w 108"/>
                    <a:gd name="T81" fmla="*/ 22 h 92"/>
                    <a:gd name="T82" fmla="*/ 95 w 108"/>
                    <a:gd name="T83" fmla="*/ 14 h 92"/>
                    <a:gd name="T84" fmla="*/ 95 w 108"/>
                    <a:gd name="T85" fmla="*/ 14 h 92"/>
                    <a:gd name="T86" fmla="*/ 89 w 108"/>
                    <a:gd name="T87" fmla="*/ 16 h 92"/>
                    <a:gd name="T88" fmla="*/ 73 w 108"/>
                    <a:gd name="T89" fmla="*/ 13 h 92"/>
                    <a:gd name="T90" fmla="*/ 73 w 108"/>
                    <a:gd name="T91" fmla="*/ 1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8" h="92">
                      <a:moveTo>
                        <a:pt x="73" y="13"/>
                      </a:moveTo>
                      <a:lnTo>
                        <a:pt x="58" y="2"/>
                      </a:lnTo>
                      <a:lnTo>
                        <a:pt x="52" y="0"/>
                      </a:lnTo>
                      <a:lnTo>
                        <a:pt x="38" y="6"/>
                      </a:lnTo>
                      <a:lnTo>
                        <a:pt x="37" y="15"/>
                      </a:lnTo>
                      <a:lnTo>
                        <a:pt x="30" y="17"/>
                      </a:lnTo>
                      <a:lnTo>
                        <a:pt x="31" y="24"/>
                      </a:lnTo>
                      <a:lnTo>
                        <a:pt x="24" y="24"/>
                      </a:lnTo>
                      <a:lnTo>
                        <a:pt x="17" y="20"/>
                      </a:lnTo>
                      <a:lnTo>
                        <a:pt x="13" y="24"/>
                      </a:lnTo>
                      <a:lnTo>
                        <a:pt x="0" y="23"/>
                      </a:lnTo>
                      <a:lnTo>
                        <a:pt x="0" y="23"/>
                      </a:lnTo>
                      <a:lnTo>
                        <a:pt x="0" y="31"/>
                      </a:lnTo>
                      <a:lnTo>
                        <a:pt x="6" y="39"/>
                      </a:lnTo>
                      <a:lnTo>
                        <a:pt x="11" y="30"/>
                      </a:lnTo>
                      <a:lnTo>
                        <a:pt x="24" y="33"/>
                      </a:lnTo>
                      <a:lnTo>
                        <a:pt x="24" y="41"/>
                      </a:lnTo>
                      <a:lnTo>
                        <a:pt x="34" y="50"/>
                      </a:lnTo>
                      <a:lnTo>
                        <a:pt x="30" y="52"/>
                      </a:lnTo>
                      <a:lnTo>
                        <a:pt x="47" y="69"/>
                      </a:lnTo>
                      <a:lnTo>
                        <a:pt x="66" y="75"/>
                      </a:lnTo>
                      <a:lnTo>
                        <a:pt x="77" y="84"/>
                      </a:lnTo>
                      <a:lnTo>
                        <a:pt x="95" y="92"/>
                      </a:lnTo>
                      <a:lnTo>
                        <a:pt x="95" y="92"/>
                      </a:lnTo>
                      <a:lnTo>
                        <a:pt x="97" y="88"/>
                      </a:lnTo>
                      <a:lnTo>
                        <a:pt x="80" y="80"/>
                      </a:lnTo>
                      <a:lnTo>
                        <a:pt x="71" y="71"/>
                      </a:lnTo>
                      <a:lnTo>
                        <a:pt x="64" y="65"/>
                      </a:lnTo>
                      <a:lnTo>
                        <a:pt x="54" y="57"/>
                      </a:lnTo>
                      <a:lnTo>
                        <a:pt x="50" y="49"/>
                      </a:lnTo>
                      <a:lnTo>
                        <a:pt x="39" y="39"/>
                      </a:lnTo>
                      <a:lnTo>
                        <a:pt x="43" y="30"/>
                      </a:lnTo>
                      <a:lnTo>
                        <a:pt x="51" y="34"/>
                      </a:lnTo>
                      <a:lnTo>
                        <a:pt x="54" y="30"/>
                      </a:lnTo>
                      <a:lnTo>
                        <a:pt x="63" y="30"/>
                      </a:lnTo>
                      <a:lnTo>
                        <a:pt x="79" y="33"/>
                      </a:lnTo>
                      <a:lnTo>
                        <a:pt x="92" y="32"/>
                      </a:lnTo>
                      <a:lnTo>
                        <a:pt x="101" y="38"/>
                      </a:lnTo>
                      <a:lnTo>
                        <a:pt x="101" y="38"/>
                      </a:lnTo>
                      <a:lnTo>
                        <a:pt x="108" y="30"/>
                      </a:lnTo>
                      <a:lnTo>
                        <a:pt x="101" y="22"/>
                      </a:lnTo>
                      <a:lnTo>
                        <a:pt x="95" y="14"/>
                      </a:lnTo>
                      <a:lnTo>
                        <a:pt x="95" y="14"/>
                      </a:lnTo>
                      <a:lnTo>
                        <a:pt x="89" y="16"/>
                      </a:lnTo>
                      <a:lnTo>
                        <a:pt x="73" y="13"/>
                      </a:lnTo>
                      <a:lnTo>
                        <a:pt x="73" y="13"/>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22" name="Hungary">
                  <a:extLst>
                    <a:ext uri="{FF2B5EF4-FFF2-40B4-BE49-F238E27FC236}">
                      <a16:creationId xmlns:a16="http://schemas.microsoft.com/office/drawing/2014/main" id="{C707FDD7-3464-4CC8-8EE2-59CE725BC2DC}"/>
                    </a:ext>
                  </a:extLst>
                </p:cNvPr>
                <p:cNvSpPr>
                  <a:spLocks/>
                </p:cNvSpPr>
                <p:nvPr/>
              </p:nvSpPr>
              <p:spPr bwMode="auto">
                <a:xfrm>
                  <a:off x="5187274" y="2995736"/>
                  <a:ext cx="165821" cy="92747"/>
                </a:xfrm>
                <a:custGeom>
                  <a:avLst/>
                  <a:gdLst>
                    <a:gd name="T0" fmla="*/ 80 w 118"/>
                    <a:gd name="T1" fmla="*/ 0 h 66"/>
                    <a:gd name="T2" fmla="*/ 75 w 118"/>
                    <a:gd name="T3" fmla="*/ 2 h 66"/>
                    <a:gd name="T4" fmla="*/ 71 w 118"/>
                    <a:gd name="T5" fmla="*/ 8 h 66"/>
                    <a:gd name="T6" fmla="*/ 63 w 118"/>
                    <a:gd name="T7" fmla="*/ 10 h 66"/>
                    <a:gd name="T8" fmla="*/ 61 w 118"/>
                    <a:gd name="T9" fmla="*/ 9 h 66"/>
                    <a:gd name="T10" fmla="*/ 52 w 118"/>
                    <a:gd name="T11" fmla="*/ 12 h 66"/>
                    <a:gd name="T12" fmla="*/ 45 w 118"/>
                    <a:gd name="T13" fmla="*/ 13 h 66"/>
                    <a:gd name="T14" fmla="*/ 44 w 118"/>
                    <a:gd name="T15" fmla="*/ 18 h 66"/>
                    <a:gd name="T16" fmla="*/ 28 w 118"/>
                    <a:gd name="T17" fmla="*/ 21 h 66"/>
                    <a:gd name="T18" fmla="*/ 21 w 118"/>
                    <a:gd name="T19" fmla="*/ 18 h 66"/>
                    <a:gd name="T20" fmla="*/ 11 w 118"/>
                    <a:gd name="T21" fmla="*/ 12 h 66"/>
                    <a:gd name="T22" fmla="*/ 11 w 118"/>
                    <a:gd name="T23" fmla="*/ 22 h 66"/>
                    <a:gd name="T24" fmla="*/ 0 w 118"/>
                    <a:gd name="T25" fmla="*/ 22 h 66"/>
                    <a:gd name="T26" fmla="*/ 5 w 118"/>
                    <a:gd name="T27" fmla="*/ 26 h 66"/>
                    <a:gd name="T28" fmla="*/ 0 w 118"/>
                    <a:gd name="T29" fmla="*/ 41 h 66"/>
                    <a:gd name="T30" fmla="*/ 3 w 118"/>
                    <a:gd name="T31" fmla="*/ 42 h 66"/>
                    <a:gd name="T32" fmla="*/ 7 w 118"/>
                    <a:gd name="T33" fmla="*/ 50 h 66"/>
                    <a:gd name="T34" fmla="*/ 13 w 118"/>
                    <a:gd name="T35" fmla="*/ 52 h 66"/>
                    <a:gd name="T36" fmla="*/ 28 w 118"/>
                    <a:gd name="T37" fmla="*/ 63 h 66"/>
                    <a:gd name="T38" fmla="*/ 44 w 118"/>
                    <a:gd name="T39" fmla="*/ 66 h 66"/>
                    <a:gd name="T40" fmla="*/ 50 w 118"/>
                    <a:gd name="T41" fmla="*/ 64 h 66"/>
                    <a:gd name="T42" fmla="*/ 50 w 118"/>
                    <a:gd name="T43" fmla="*/ 64 h 66"/>
                    <a:gd name="T44" fmla="*/ 64 w 118"/>
                    <a:gd name="T45" fmla="*/ 57 h 66"/>
                    <a:gd name="T46" fmla="*/ 77 w 118"/>
                    <a:gd name="T47" fmla="*/ 58 h 66"/>
                    <a:gd name="T48" fmla="*/ 91 w 118"/>
                    <a:gd name="T49" fmla="*/ 54 h 66"/>
                    <a:gd name="T50" fmla="*/ 100 w 118"/>
                    <a:gd name="T51" fmla="*/ 38 h 66"/>
                    <a:gd name="T52" fmla="*/ 107 w 118"/>
                    <a:gd name="T53" fmla="*/ 23 h 66"/>
                    <a:gd name="T54" fmla="*/ 118 w 118"/>
                    <a:gd name="T55" fmla="*/ 18 h 66"/>
                    <a:gd name="T56" fmla="*/ 116 w 118"/>
                    <a:gd name="T57" fmla="*/ 11 h 66"/>
                    <a:gd name="T58" fmla="*/ 105 w 118"/>
                    <a:gd name="T59" fmla="*/ 5 h 66"/>
                    <a:gd name="T60" fmla="*/ 101 w 118"/>
                    <a:gd name="T61" fmla="*/ 8 h 66"/>
                    <a:gd name="T62" fmla="*/ 80 w 118"/>
                    <a:gd name="T63" fmla="*/ 0 h 66"/>
                    <a:gd name="T64" fmla="*/ 80 w 118"/>
                    <a:gd name="T6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66">
                      <a:moveTo>
                        <a:pt x="80" y="0"/>
                      </a:moveTo>
                      <a:lnTo>
                        <a:pt x="75" y="2"/>
                      </a:lnTo>
                      <a:lnTo>
                        <a:pt x="71" y="8"/>
                      </a:lnTo>
                      <a:lnTo>
                        <a:pt x="63" y="10"/>
                      </a:lnTo>
                      <a:lnTo>
                        <a:pt x="61" y="9"/>
                      </a:lnTo>
                      <a:lnTo>
                        <a:pt x="52" y="12"/>
                      </a:lnTo>
                      <a:lnTo>
                        <a:pt x="45" y="13"/>
                      </a:lnTo>
                      <a:lnTo>
                        <a:pt x="44" y="18"/>
                      </a:lnTo>
                      <a:lnTo>
                        <a:pt x="28" y="21"/>
                      </a:lnTo>
                      <a:lnTo>
                        <a:pt x="21" y="18"/>
                      </a:lnTo>
                      <a:lnTo>
                        <a:pt x="11" y="12"/>
                      </a:lnTo>
                      <a:lnTo>
                        <a:pt x="11" y="22"/>
                      </a:lnTo>
                      <a:lnTo>
                        <a:pt x="0" y="22"/>
                      </a:lnTo>
                      <a:lnTo>
                        <a:pt x="5" y="26"/>
                      </a:lnTo>
                      <a:lnTo>
                        <a:pt x="0" y="41"/>
                      </a:lnTo>
                      <a:lnTo>
                        <a:pt x="3" y="42"/>
                      </a:lnTo>
                      <a:lnTo>
                        <a:pt x="7" y="50"/>
                      </a:lnTo>
                      <a:lnTo>
                        <a:pt x="13" y="52"/>
                      </a:lnTo>
                      <a:lnTo>
                        <a:pt x="28" y="63"/>
                      </a:lnTo>
                      <a:lnTo>
                        <a:pt x="44" y="66"/>
                      </a:lnTo>
                      <a:lnTo>
                        <a:pt x="50" y="64"/>
                      </a:lnTo>
                      <a:lnTo>
                        <a:pt x="50" y="64"/>
                      </a:lnTo>
                      <a:lnTo>
                        <a:pt x="64" y="57"/>
                      </a:lnTo>
                      <a:lnTo>
                        <a:pt x="77" y="58"/>
                      </a:lnTo>
                      <a:lnTo>
                        <a:pt x="91" y="54"/>
                      </a:lnTo>
                      <a:lnTo>
                        <a:pt x="100" y="38"/>
                      </a:lnTo>
                      <a:lnTo>
                        <a:pt x="107" y="23"/>
                      </a:lnTo>
                      <a:lnTo>
                        <a:pt x="118" y="18"/>
                      </a:lnTo>
                      <a:lnTo>
                        <a:pt x="116" y="11"/>
                      </a:lnTo>
                      <a:lnTo>
                        <a:pt x="105" y="5"/>
                      </a:lnTo>
                      <a:lnTo>
                        <a:pt x="101" y="8"/>
                      </a:lnTo>
                      <a:lnTo>
                        <a:pt x="80" y="0"/>
                      </a:lnTo>
                      <a:lnTo>
                        <a:pt x="80" y="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23" name="Ireland">
                  <a:extLst>
                    <a:ext uri="{FF2B5EF4-FFF2-40B4-BE49-F238E27FC236}">
                      <a16:creationId xmlns:a16="http://schemas.microsoft.com/office/drawing/2014/main" id="{1A031B2B-7EB8-4033-BCDD-33860CD807BD}"/>
                    </a:ext>
                  </a:extLst>
                </p:cNvPr>
                <p:cNvSpPr>
                  <a:spLocks/>
                </p:cNvSpPr>
                <p:nvPr/>
              </p:nvSpPr>
              <p:spPr bwMode="auto">
                <a:xfrm>
                  <a:off x="4511342" y="2787757"/>
                  <a:ext cx="101179" cy="109611"/>
                </a:xfrm>
                <a:custGeom>
                  <a:avLst/>
                  <a:gdLst>
                    <a:gd name="T0" fmla="*/ 69 w 72"/>
                    <a:gd name="T1" fmla="*/ 29 h 78"/>
                    <a:gd name="T2" fmla="*/ 56 w 72"/>
                    <a:gd name="T3" fmla="*/ 24 h 78"/>
                    <a:gd name="T4" fmla="*/ 46 w 72"/>
                    <a:gd name="T5" fmla="*/ 24 h 78"/>
                    <a:gd name="T6" fmla="*/ 50 w 72"/>
                    <a:gd name="T7" fmla="*/ 12 h 78"/>
                    <a:gd name="T8" fmla="*/ 47 w 72"/>
                    <a:gd name="T9" fmla="*/ 0 h 78"/>
                    <a:gd name="T10" fmla="*/ 33 w 72"/>
                    <a:gd name="T11" fmla="*/ 11 h 78"/>
                    <a:gd name="T12" fmla="*/ 8 w 72"/>
                    <a:gd name="T13" fmla="*/ 28 h 78"/>
                    <a:gd name="T14" fmla="*/ 16 w 72"/>
                    <a:gd name="T15" fmla="*/ 51 h 78"/>
                    <a:gd name="T16" fmla="*/ 0 w 72"/>
                    <a:gd name="T17" fmla="*/ 74 h 78"/>
                    <a:gd name="T18" fmla="*/ 25 w 72"/>
                    <a:gd name="T19" fmla="*/ 78 h 78"/>
                    <a:gd name="T20" fmla="*/ 57 w 72"/>
                    <a:gd name="T21" fmla="*/ 65 h 78"/>
                    <a:gd name="T22" fmla="*/ 72 w 72"/>
                    <a:gd name="T23" fmla="*/ 45 h 78"/>
                    <a:gd name="T24" fmla="*/ 69 w 72"/>
                    <a:gd name="T25" fmla="*/ 29 h 78"/>
                    <a:gd name="T26" fmla="*/ 69 w 72"/>
                    <a:gd name="T27" fmla="*/ 2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78">
                      <a:moveTo>
                        <a:pt x="69" y="29"/>
                      </a:moveTo>
                      <a:lnTo>
                        <a:pt x="56" y="24"/>
                      </a:lnTo>
                      <a:lnTo>
                        <a:pt x="46" y="24"/>
                      </a:lnTo>
                      <a:lnTo>
                        <a:pt x="50" y="12"/>
                      </a:lnTo>
                      <a:lnTo>
                        <a:pt x="47" y="0"/>
                      </a:lnTo>
                      <a:lnTo>
                        <a:pt x="33" y="11"/>
                      </a:lnTo>
                      <a:lnTo>
                        <a:pt x="8" y="28"/>
                      </a:lnTo>
                      <a:lnTo>
                        <a:pt x="16" y="51"/>
                      </a:lnTo>
                      <a:lnTo>
                        <a:pt x="0" y="74"/>
                      </a:lnTo>
                      <a:lnTo>
                        <a:pt x="25" y="78"/>
                      </a:lnTo>
                      <a:lnTo>
                        <a:pt x="57" y="65"/>
                      </a:lnTo>
                      <a:lnTo>
                        <a:pt x="72" y="45"/>
                      </a:lnTo>
                      <a:lnTo>
                        <a:pt x="69" y="29"/>
                      </a:lnTo>
                      <a:lnTo>
                        <a:pt x="69" y="29"/>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24" name="Irak">
                  <a:extLst>
                    <a:ext uri="{FF2B5EF4-FFF2-40B4-BE49-F238E27FC236}">
                      <a16:creationId xmlns:a16="http://schemas.microsoft.com/office/drawing/2014/main" id="{2F0DCC49-C4D0-4EFB-84FC-A164A87AB837}"/>
                    </a:ext>
                  </a:extLst>
                </p:cNvPr>
                <p:cNvSpPr>
                  <a:spLocks/>
                </p:cNvSpPr>
                <p:nvPr/>
              </p:nvSpPr>
              <p:spPr bwMode="auto">
                <a:xfrm>
                  <a:off x="5849153" y="3365320"/>
                  <a:ext cx="289484" cy="276837"/>
                </a:xfrm>
                <a:custGeom>
                  <a:avLst/>
                  <a:gdLst>
                    <a:gd name="T0" fmla="*/ 88 w 206"/>
                    <a:gd name="T1" fmla="*/ 3 h 197"/>
                    <a:gd name="T2" fmla="*/ 65 w 206"/>
                    <a:gd name="T3" fmla="*/ 0 h 197"/>
                    <a:gd name="T4" fmla="*/ 57 w 206"/>
                    <a:gd name="T5" fmla="*/ 3 h 197"/>
                    <a:gd name="T6" fmla="*/ 50 w 206"/>
                    <a:gd name="T7" fmla="*/ 18 h 197"/>
                    <a:gd name="T8" fmla="*/ 40 w 206"/>
                    <a:gd name="T9" fmla="*/ 25 h 197"/>
                    <a:gd name="T10" fmla="*/ 44 w 206"/>
                    <a:gd name="T11" fmla="*/ 42 h 197"/>
                    <a:gd name="T12" fmla="*/ 41 w 206"/>
                    <a:gd name="T13" fmla="*/ 71 h 197"/>
                    <a:gd name="T14" fmla="*/ 0 w 206"/>
                    <a:gd name="T15" fmla="*/ 97 h 197"/>
                    <a:gd name="T16" fmla="*/ 11 w 206"/>
                    <a:gd name="T17" fmla="*/ 125 h 197"/>
                    <a:gd name="T18" fmla="*/ 36 w 206"/>
                    <a:gd name="T19" fmla="*/ 131 h 197"/>
                    <a:gd name="T20" fmla="*/ 68 w 206"/>
                    <a:gd name="T21" fmla="*/ 148 h 197"/>
                    <a:gd name="T22" fmla="*/ 130 w 206"/>
                    <a:gd name="T23" fmla="*/ 196 h 197"/>
                    <a:gd name="T24" fmla="*/ 169 w 206"/>
                    <a:gd name="T25" fmla="*/ 197 h 197"/>
                    <a:gd name="T26" fmla="*/ 181 w 206"/>
                    <a:gd name="T27" fmla="*/ 175 h 197"/>
                    <a:gd name="T28" fmla="*/ 194 w 206"/>
                    <a:gd name="T29" fmla="*/ 177 h 197"/>
                    <a:gd name="T30" fmla="*/ 206 w 206"/>
                    <a:gd name="T31" fmla="*/ 178 h 197"/>
                    <a:gd name="T32" fmla="*/ 194 w 206"/>
                    <a:gd name="T33" fmla="*/ 166 h 197"/>
                    <a:gd name="T34" fmla="*/ 192 w 206"/>
                    <a:gd name="T35" fmla="*/ 153 h 197"/>
                    <a:gd name="T36" fmla="*/ 185 w 206"/>
                    <a:gd name="T37" fmla="*/ 153 h 197"/>
                    <a:gd name="T38" fmla="*/ 186 w 206"/>
                    <a:gd name="T39" fmla="*/ 136 h 197"/>
                    <a:gd name="T40" fmla="*/ 173 w 206"/>
                    <a:gd name="T41" fmla="*/ 117 h 197"/>
                    <a:gd name="T42" fmla="*/ 147 w 206"/>
                    <a:gd name="T43" fmla="*/ 105 h 197"/>
                    <a:gd name="T44" fmla="*/ 129 w 206"/>
                    <a:gd name="T45" fmla="*/ 82 h 197"/>
                    <a:gd name="T46" fmla="*/ 131 w 206"/>
                    <a:gd name="T47" fmla="*/ 63 h 197"/>
                    <a:gd name="T48" fmla="*/ 140 w 206"/>
                    <a:gd name="T49" fmla="*/ 56 h 197"/>
                    <a:gd name="T50" fmla="*/ 136 w 206"/>
                    <a:gd name="T51" fmla="*/ 41 h 197"/>
                    <a:gd name="T52" fmla="*/ 123 w 206"/>
                    <a:gd name="T53" fmla="*/ 34 h 197"/>
                    <a:gd name="T54" fmla="*/ 105 w 206"/>
                    <a:gd name="T55" fmla="*/ 5 h 197"/>
                    <a:gd name="T56" fmla="*/ 105 w 206"/>
                    <a:gd name="T57" fmla="*/ 5 h 197"/>
                    <a:gd name="T58" fmla="*/ 97 w 206"/>
                    <a:gd name="T59" fmla="*/ 9 h 197"/>
                    <a:gd name="T60" fmla="*/ 88 w 206"/>
                    <a:gd name="T61" fmla="*/ 3 h 197"/>
                    <a:gd name="T62" fmla="*/ 88 w 206"/>
                    <a:gd name="T63"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6" h="197">
                      <a:moveTo>
                        <a:pt x="88" y="3"/>
                      </a:moveTo>
                      <a:lnTo>
                        <a:pt x="65" y="0"/>
                      </a:lnTo>
                      <a:lnTo>
                        <a:pt x="57" y="3"/>
                      </a:lnTo>
                      <a:lnTo>
                        <a:pt x="50" y="18"/>
                      </a:lnTo>
                      <a:lnTo>
                        <a:pt x="40" y="25"/>
                      </a:lnTo>
                      <a:lnTo>
                        <a:pt x="44" y="42"/>
                      </a:lnTo>
                      <a:lnTo>
                        <a:pt x="41" y="71"/>
                      </a:lnTo>
                      <a:lnTo>
                        <a:pt x="0" y="97"/>
                      </a:lnTo>
                      <a:lnTo>
                        <a:pt x="11" y="125"/>
                      </a:lnTo>
                      <a:lnTo>
                        <a:pt x="36" y="131"/>
                      </a:lnTo>
                      <a:lnTo>
                        <a:pt x="68" y="148"/>
                      </a:lnTo>
                      <a:lnTo>
                        <a:pt x="130" y="196"/>
                      </a:lnTo>
                      <a:lnTo>
                        <a:pt x="169" y="197"/>
                      </a:lnTo>
                      <a:lnTo>
                        <a:pt x="181" y="175"/>
                      </a:lnTo>
                      <a:lnTo>
                        <a:pt x="194" y="177"/>
                      </a:lnTo>
                      <a:lnTo>
                        <a:pt x="206" y="178"/>
                      </a:lnTo>
                      <a:lnTo>
                        <a:pt x="194" y="166"/>
                      </a:lnTo>
                      <a:lnTo>
                        <a:pt x="192" y="153"/>
                      </a:lnTo>
                      <a:lnTo>
                        <a:pt x="185" y="153"/>
                      </a:lnTo>
                      <a:lnTo>
                        <a:pt x="186" y="136"/>
                      </a:lnTo>
                      <a:lnTo>
                        <a:pt x="173" y="117"/>
                      </a:lnTo>
                      <a:lnTo>
                        <a:pt x="147" y="105"/>
                      </a:lnTo>
                      <a:lnTo>
                        <a:pt x="129" y="82"/>
                      </a:lnTo>
                      <a:lnTo>
                        <a:pt x="131" y="63"/>
                      </a:lnTo>
                      <a:lnTo>
                        <a:pt x="140" y="56"/>
                      </a:lnTo>
                      <a:lnTo>
                        <a:pt x="136" y="41"/>
                      </a:lnTo>
                      <a:lnTo>
                        <a:pt x="123" y="34"/>
                      </a:lnTo>
                      <a:lnTo>
                        <a:pt x="105" y="5"/>
                      </a:lnTo>
                      <a:lnTo>
                        <a:pt x="105" y="5"/>
                      </a:lnTo>
                      <a:lnTo>
                        <a:pt x="97" y="9"/>
                      </a:lnTo>
                      <a:lnTo>
                        <a:pt x="88" y="3"/>
                      </a:lnTo>
                      <a:lnTo>
                        <a:pt x="88" y="3"/>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25" name="Iceland">
                  <a:extLst>
                    <a:ext uri="{FF2B5EF4-FFF2-40B4-BE49-F238E27FC236}">
                      <a16:creationId xmlns:a16="http://schemas.microsoft.com/office/drawing/2014/main" id="{FB290A94-3123-44B3-932C-49DA2E18FB2A}"/>
                    </a:ext>
                  </a:extLst>
                </p:cNvPr>
                <p:cNvSpPr>
                  <a:spLocks/>
                </p:cNvSpPr>
                <p:nvPr/>
              </p:nvSpPr>
              <p:spPr bwMode="auto">
                <a:xfrm>
                  <a:off x="4221858" y="2442062"/>
                  <a:ext cx="237489" cy="88532"/>
                </a:xfrm>
                <a:custGeom>
                  <a:avLst/>
                  <a:gdLst>
                    <a:gd name="T0" fmla="*/ 158 w 169"/>
                    <a:gd name="T1" fmla="*/ 1 h 63"/>
                    <a:gd name="T2" fmla="*/ 131 w 169"/>
                    <a:gd name="T3" fmla="*/ 0 h 63"/>
                    <a:gd name="T4" fmla="*/ 104 w 169"/>
                    <a:gd name="T5" fmla="*/ 10 h 63"/>
                    <a:gd name="T6" fmla="*/ 86 w 169"/>
                    <a:gd name="T7" fmla="*/ 5 h 63"/>
                    <a:gd name="T8" fmla="*/ 60 w 169"/>
                    <a:gd name="T9" fmla="*/ 16 h 63"/>
                    <a:gd name="T10" fmla="*/ 37 w 169"/>
                    <a:gd name="T11" fmla="*/ 2 h 63"/>
                    <a:gd name="T12" fmla="*/ 13 w 169"/>
                    <a:gd name="T13" fmla="*/ 5 h 63"/>
                    <a:gd name="T14" fmla="*/ 0 w 169"/>
                    <a:gd name="T15" fmla="*/ 19 h 63"/>
                    <a:gd name="T16" fmla="*/ 33 w 169"/>
                    <a:gd name="T17" fmla="*/ 23 h 63"/>
                    <a:gd name="T18" fmla="*/ 32 w 169"/>
                    <a:gd name="T19" fmla="*/ 30 h 63"/>
                    <a:gd name="T20" fmla="*/ 3 w 169"/>
                    <a:gd name="T21" fmla="*/ 34 h 63"/>
                    <a:gd name="T22" fmla="*/ 35 w 169"/>
                    <a:gd name="T23" fmla="*/ 44 h 63"/>
                    <a:gd name="T24" fmla="*/ 19 w 169"/>
                    <a:gd name="T25" fmla="*/ 53 h 63"/>
                    <a:gd name="T26" fmla="*/ 62 w 169"/>
                    <a:gd name="T27" fmla="*/ 60 h 63"/>
                    <a:gd name="T28" fmla="*/ 83 w 169"/>
                    <a:gd name="T29" fmla="*/ 63 h 63"/>
                    <a:gd name="T30" fmla="*/ 98 w 169"/>
                    <a:gd name="T31" fmla="*/ 59 h 63"/>
                    <a:gd name="T32" fmla="*/ 145 w 169"/>
                    <a:gd name="T33" fmla="*/ 45 h 63"/>
                    <a:gd name="T34" fmla="*/ 169 w 169"/>
                    <a:gd name="T35" fmla="*/ 29 h 63"/>
                    <a:gd name="T36" fmla="*/ 152 w 169"/>
                    <a:gd name="T37" fmla="*/ 15 h 63"/>
                    <a:gd name="T38" fmla="*/ 158 w 169"/>
                    <a:gd name="T39" fmla="*/ 1 h 63"/>
                    <a:gd name="T40" fmla="*/ 158 w 169"/>
                    <a:gd name="T4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9" h="63">
                      <a:moveTo>
                        <a:pt x="158" y="1"/>
                      </a:moveTo>
                      <a:lnTo>
                        <a:pt x="131" y="0"/>
                      </a:lnTo>
                      <a:lnTo>
                        <a:pt x="104" y="10"/>
                      </a:lnTo>
                      <a:lnTo>
                        <a:pt x="86" y="5"/>
                      </a:lnTo>
                      <a:lnTo>
                        <a:pt x="60" y="16"/>
                      </a:lnTo>
                      <a:lnTo>
                        <a:pt x="37" y="2"/>
                      </a:lnTo>
                      <a:lnTo>
                        <a:pt x="13" y="5"/>
                      </a:lnTo>
                      <a:lnTo>
                        <a:pt x="0" y="19"/>
                      </a:lnTo>
                      <a:lnTo>
                        <a:pt x="33" y="23"/>
                      </a:lnTo>
                      <a:lnTo>
                        <a:pt x="32" y="30"/>
                      </a:lnTo>
                      <a:lnTo>
                        <a:pt x="3" y="34"/>
                      </a:lnTo>
                      <a:lnTo>
                        <a:pt x="35" y="44"/>
                      </a:lnTo>
                      <a:lnTo>
                        <a:pt x="19" y="53"/>
                      </a:lnTo>
                      <a:lnTo>
                        <a:pt x="62" y="60"/>
                      </a:lnTo>
                      <a:lnTo>
                        <a:pt x="83" y="63"/>
                      </a:lnTo>
                      <a:lnTo>
                        <a:pt x="98" y="59"/>
                      </a:lnTo>
                      <a:lnTo>
                        <a:pt x="145" y="45"/>
                      </a:lnTo>
                      <a:lnTo>
                        <a:pt x="169" y="29"/>
                      </a:lnTo>
                      <a:lnTo>
                        <a:pt x="152" y="15"/>
                      </a:lnTo>
                      <a:lnTo>
                        <a:pt x="158" y="1"/>
                      </a:lnTo>
                      <a:lnTo>
                        <a:pt x="158" y="1"/>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26" name="Israel">
                  <a:extLst>
                    <a:ext uri="{FF2B5EF4-FFF2-40B4-BE49-F238E27FC236}">
                      <a16:creationId xmlns:a16="http://schemas.microsoft.com/office/drawing/2014/main" id="{075038BF-3AF7-423C-9DAF-9C9D2B52F95B}"/>
                    </a:ext>
                  </a:extLst>
                </p:cNvPr>
                <p:cNvSpPr>
                  <a:spLocks/>
                </p:cNvSpPr>
                <p:nvPr/>
              </p:nvSpPr>
              <p:spPr bwMode="auto">
                <a:xfrm>
                  <a:off x="5729706" y="3503036"/>
                  <a:ext cx="37942" cy="126474"/>
                </a:xfrm>
                <a:custGeom>
                  <a:avLst/>
                  <a:gdLst>
                    <a:gd name="T0" fmla="*/ 26 w 27"/>
                    <a:gd name="T1" fmla="*/ 0 h 90"/>
                    <a:gd name="T2" fmla="*/ 21 w 27"/>
                    <a:gd name="T3" fmla="*/ 0 h 90"/>
                    <a:gd name="T4" fmla="*/ 19 w 27"/>
                    <a:gd name="T5" fmla="*/ 5 h 90"/>
                    <a:gd name="T6" fmla="*/ 13 w 27"/>
                    <a:gd name="T7" fmla="*/ 5 h 90"/>
                    <a:gd name="T8" fmla="*/ 12 w 27"/>
                    <a:gd name="T9" fmla="*/ 5 h 90"/>
                    <a:gd name="T10" fmla="*/ 10 w 27"/>
                    <a:gd name="T11" fmla="*/ 12 h 90"/>
                    <a:gd name="T12" fmla="*/ 8 w 27"/>
                    <a:gd name="T13" fmla="*/ 29 h 90"/>
                    <a:gd name="T14" fmla="*/ 3 w 27"/>
                    <a:gd name="T15" fmla="*/ 40 h 90"/>
                    <a:gd name="T16" fmla="*/ 5 w 27"/>
                    <a:gd name="T17" fmla="*/ 42 h 90"/>
                    <a:gd name="T18" fmla="*/ 0 w 27"/>
                    <a:gd name="T19" fmla="*/ 49 h 90"/>
                    <a:gd name="T20" fmla="*/ 0 w 27"/>
                    <a:gd name="T21" fmla="*/ 49 h 90"/>
                    <a:gd name="T22" fmla="*/ 15 w 27"/>
                    <a:gd name="T23" fmla="*/ 84 h 90"/>
                    <a:gd name="T24" fmla="*/ 17 w 27"/>
                    <a:gd name="T25" fmla="*/ 90 h 90"/>
                    <a:gd name="T26" fmla="*/ 23 w 27"/>
                    <a:gd name="T27" fmla="*/ 52 h 90"/>
                    <a:gd name="T28" fmla="*/ 22 w 27"/>
                    <a:gd name="T29" fmla="*/ 43 h 90"/>
                    <a:gd name="T30" fmla="*/ 13 w 27"/>
                    <a:gd name="T31" fmla="*/ 46 h 90"/>
                    <a:gd name="T32" fmla="*/ 14 w 27"/>
                    <a:gd name="T33" fmla="*/ 40 h 90"/>
                    <a:gd name="T34" fmla="*/ 17 w 27"/>
                    <a:gd name="T35" fmla="*/ 37 h 90"/>
                    <a:gd name="T36" fmla="*/ 13 w 27"/>
                    <a:gd name="T37" fmla="*/ 34 h 90"/>
                    <a:gd name="T38" fmla="*/ 15 w 27"/>
                    <a:gd name="T39" fmla="*/ 18 h 90"/>
                    <a:gd name="T40" fmla="*/ 23 w 27"/>
                    <a:gd name="T41" fmla="*/ 21 h 90"/>
                    <a:gd name="T42" fmla="*/ 25 w 27"/>
                    <a:gd name="T43" fmla="*/ 14 h 90"/>
                    <a:gd name="T44" fmla="*/ 25 w 27"/>
                    <a:gd name="T45" fmla="*/ 14 h 90"/>
                    <a:gd name="T46" fmla="*/ 27 w 27"/>
                    <a:gd name="T47" fmla="*/ 10 h 90"/>
                    <a:gd name="T48" fmla="*/ 26 w 27"/>
                    <a:gd name="T49" fmla="*/ 0 h 90"/>
                    <a:gd name="T50" fmla="*/ 26 w 27"/>
                    <a:gd name="T5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 h="90">
                      <a:moveTo>
                        <a:pt x="26" y="0"/>
                      </a:moveTo>
                      <a:lnTo>
                        <a:pt x="21" y="0"/>
                      </a:lnTo>
                      <a:lnTo>
                        <a:pt x="19" y="5"/>
                      </a:lnTo>
                      <a:lnTo>
                        <a:pt x="13" y="5"/>
                      </a:lnTo>
                      <a:lnTo>
                        <a:pt x="12" y="5"/>
                      </a:lnTo>
                      <a:lnTo>
                        <a:pt x="10" y="12"/>
                      </a:lnTo>
                      <a:lnTo>
                        <a:pt x="8" y="29"/>
                      </a:lnTo>
                      <a:lnTo>
                        <a:pt x="3" y="40"/>
                      </a:lnTo>
                      <a:lnTo>
                        <a:pt x="5" y="42"/>
                      </a:lnTo>
                      <a:lnTo>
                        <a:pt x="0" y="49"/>
                      </a:lnTo>
                      <a:lnTo>
                        <a:pt x="0" y="49"/>
                      </a:lnTo>
                      <a:lnTo>
                        <a:pt x="15" y="84"/>
                      </a:lnTo>
                      <a:lnTo>
                        <a:pt x="17" y="90"/>
                      </a:lnTo>
                      <a:lnTo>
                        <a:pt x="23" y="52"/>
                      </a:lnTo>
                      <a:lnTo>
                        <a:pt x="22" y="43"/>
                      </a:lnTo>
                      <a:lnTo>
                        <a:pt x="13" y="46"/>
                      </a:lnTo>
                      <a:lnTo>
                        <a:pt x="14" y="40"/>
                      </a:lnTo>
                      <a:lnTo>
                        <a:pt x="17" y="37"/>
                      </a:lnTo>
                      <a:lnTo>
                        <a:pt x="13" y="34"/>
                      </a:lnTo>
                      <a:lnTo>
                        <a:pt x="15" y="18"/>
                      </a:lnTo>
                      <a:lnTo>
                        <a:pt x="23" y="21"/>
                      </a:lnTo>
                      <a:lnTo>
                        <a:pt x="25" y="14"/>
                      </a:lnTo>
                      <a:lnTo>
                        <a:pt x="25" y="14"/>
                      </a:lnTo>
                      <a:lnTo>
                        <a:pt x="27" y="10"/>
                      </a:lnTo>
                      <a:lnTo>
                        <a:pt x="26" y="0"/>
                      </a:lnTo>
                      <a:lnTo>
                        <a:pt x="26" y="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27" name="Italy">
                  <a:extLst>
                    <a:ext uri="{FF2B5EF4-FFF2-40B4-BE49-F238E27FC236}">
                      <a16:creationId xmlns:a16="http://schemas.microsoft.com/office/drawing/2014/main" id="{9C501578-EF9B-4D43-A7FE-EBE92F619693}"/>
                    </a:ext>
                  </a:extLst>
                </p:cNvPr>
                <p:cNvSpPr>
                  <a:spLocks noEditPoints="1"/>
                </p:cNvSpPr>
                <p:nvPr/>
              </p:nvSpPr>
              <p:spPr bwMode="auto">
                <a:xfrm>
                  <a:off x="4941353" y="3046325"/>
                  <a:ext cx="323210" cy="344290"/>
                </a:xfrm>
                <a:custGeom>
                  <a:avLst/>
                  <a:gdLst>
                    <a:gd name="T0" fmla="*/ 161 w 230"/>
                    <a:gd name="T1" fmla="*/ 208 h 245"/>
                    <a:gd name="T2" fmla="*/ 119 w 230"/>
                    <a:gd name="T3" fmla="*/ 209 h 245"/>
                    <a:gd name="T4" fmla="*/ 144 w 230"/>
                    <a:gd name="T5" fmla="*/ 234 h 245"/>
                    <a:gd name="T6" fmla="*/ 170 w 230"/>
                    <a:gd name="T7" fmla="*/ 245 h 245"/>
                    <a:gd name="T8" fmla="*/ 170 w 230"/>
                    <a:gd name="T9" fmla="*/ 226 h 245"/>
                    <a:gd name="T10" fmla="*/ 50 w 230"/>
                    <a:gd name="T11" fmla="*/ 136 h 245"/>
                    <a:gd name="T12" fmla="*/ 30 w 230"/>
                    <a:gd name="T13" fmla="*/ 142 h 245"/>
                    <a:gd name="T14" fmla="*/ 37 w 230"/>
                    <a:gd name="T15" fmla="*/ 184 h 245"/>
                    <a:gd name="T16" fmla="*/ 52 w 230"/>
                    <a:gd name="T17" fmla="*/ 182 h 245"/>
                    <a:gd name="T18" fmla="*/ 63 w 230"/>
                    <a:gd name="T19" fmla="*/ 152 h 245"/>
                    <a:gd name="T20" fmla="*/ 50 w 230"/>
                    <a:gd name="T21" fmla="*/ 136 h 245"/>
                    <a:gd name="T22" fmla="*/ 98 w 230"/>
                    <a:gd name="T23" fmla="*/ 0 h 245"/>
                    <a:gd name="T24" fmla="*/ 79 w 230"/>
                    <a:gd name="T25" fmla="*/ 8 h 245"/>
                    <a:gd name="T26" fmla="*/ 67 w 230"/>
                    <a:gd name="T27" fmla="*/ 14 h 245"/>
                    <a:gd name="T28" fmla="*/ 44 w 230"/>
                    <a:gd name="T29" fmla="*/ 15 h 245"/>
                    <a:gd name="T30" fmla="*/ 32 w 230"/>
                    <a:gd name="T31" fmla="*/ 25 h 245"/>
                    <a:gd name="T32" fmla="*/ 18 w 230"/>
                    <a:gd name="T33" fmla="*/ 29 h 245"/>
                    <a:gd name="T34" fmla="*/ 1 w 230"/>
                    <a:gd name="T35" fmla="*/ 26 h 245"/>
                    <a:gd name="T36" fmla="*/ 7 w 230"/>
                    <a:gd name="T37" fmla="*/ 41 h 245"/>
                    <a:gd name="T38" fmla="*/ 6 w 230"/>
                    <a:gd name="T39" fmla="*/ 66 h 245"/>
                    <a:gd name="T40" fmla="*/ 14 w 230"/>
                    <a:gd name="T41" fmla="*/ 79 h 245"/>
                    <a:gd name="T42" fmla="*/ 32 w 230"/>
                    <a:gd name="T43" fmla="*/ 66 h 245"/>
                    <a:gd name="T44" fmla="*/ 56 w 230"/>
                    <a:gd name="T45" fmla="*/ 71 h 245"/>
                    <a:gd name="T46" fmla="*/ 73 w 230"/>
                    <a:gd name="T47" fmla="*/ 96 h 245"/>
                    <a:gd name="T48" fmla="*/ 105 w 230"/>
                    <a:gd name="T49" fmla="*/ 124 h 245"/>
                    <a:gd name="T50" fmla="*/ 136 w 230"/>
                    <a:gd name="T51" fmla="*/ 136 h 245"/>
                    <a:gd name="T52" fmla="*/ 156 w 230"/>
                    <a:gd name="T53" fmla="*/ 150 h 245"/>
                    <a:gd name="T54" fmla="*/ 171 w 230"/>
                    <a:gd name="T55" fmla="*/ 163 h 245"/>
                    <a:gd name="T56" fmla="*/ 186 w 230"/>
                    <a:gd name="T57" fmla="*/ 189 h 245"/>
                    <a:gd name="T58" fmla="*/ 180 w 230"/>
                    <a:gd name="T59" fmla="*/ 207 h 245"/>
                    <a:gd name="T60" fmla="*/ 188 w 230"/>
                    <a:gd name="T61" fmla="*/ 212 h 245"/>
                    <a:gd name="T62" fmla="*/ 205 w 230"/>
                    <a:gd name="T63" fmla="*/ 190 h 245"/>
                    <a:gd name="T64" fmla="*/ 192 w 230"/>
                    <a:gd name="T65" fmla="*/ 169 h 245"/>
                    <a:gd name="T66" fmla="*/ 216 w 230"/>
                    <a:gd name="T67" fmla="*/ 157 h 245"/>
                    <a:gd name="T68" fmla="*/ 230 w 230"/>
                    <a:gd name="T69" fmla="*/ 160 h 245"/>
                    <a:gd name="T70" fmla="*/ 210 w 230"/>
                    <a:gd name="T71" fmla="*/ 143 h 245"/>
                    <a:gd name="T72" fmla="*/ 178 w 230"/>
                    <a:gd name="T73" fmla="*/ 128 h 245"/>
                    <a:gd name="T74" fmla="*/ 178 w 230"/>
                    <a:gd name="T75" fmla="*/ 118 h 245"/>
                    <a:gd name="T76" fmla="*/ 140 w 230"/>
                    <a:gd name="T77" fmla="*/ 100 h 245"/>
                    <a:gd name="T78" fmla="*/ 112 w 230"/>
                    <a:gd name="T79" fmla="*/ 70 h 245"/>
                    <a:gd name="T80" fmla="*/ 106 w 230"/>
                    <a:gd name="T81" fmla="*/ 51 h 245"/>
                    <a:gd name="T82" fmla="*/ 119 w 230"/>
                    <a:gd name="T83" fmla="*/ 31 h 245"/>
                    <a:gd name="T84" fmla="*/ 129 w 230"/>
                    <a:gd name="T85" fmla="*/ 25 h 245"/>
                    <a:gd name="T86" fmla="*/ 104 w 230"/>
                    <a:gd name="T87" fmla="*/ 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 h="245">
                      <a:moveTo>
                        <a:pt x="176" y="206"/>
                      </a:moveTo>
                      <a:lnTo>
                        <a:pt x="161" y="208"/>
                      </a:lnTo>
                      <a:lnTo>
                        <a:pt x="141" y="211"/>
                      </a:lnTo>
                      <a:lnTo>
                        <a:pt x="119" y="209"/>
                      </a:lnTo>
                      <a:lnTo>
                        <a:pt x="116" y="221"/>
                      </a:lnTo>
                      <a:lnTo>
                        <a:pt x="144" y="234"/>
                      </a:lnTo>
                      <a:lnTo>
                        <a:pt x="154" y="236"/>
                      </a:lnTo>
                      <a:lnTo>
                        <a:pt x="170" y="245"/>
                      </a:lnTo>
                      <a:lnTo>
                        <a:pt x="173" y="233"/>
                      </a:lnTo>
                      <a:lnTo>
                        <a:pt x="170" y="226"/>
                      </a:lnTo>
                      <a:lnTo>
                        <a:pt x="176" y="206"/>
                      </a:lnTo>
                      <a:close/>
                      <a:moveTo>
                        <a:pt x="50" y="136"/>
                      </a:moveTo>
                      <a:lnTo>
                        <a:pt x="41" y="142"/>
                      </a:lnTo>
                      <a:lnTo>
                        <a:pt x="30" y="142"/>
                      </a:lnTo>
                      <a:lnTo>
                        <a:pt x="35" y="156"/>
                      </a:lnTo>
                      <a:lnTo>
                        <a:pt x="37" y="184"/>
                      </a:lnTo>
                      <a:lnTo>
                        <a:pt x="44" y="190"/>
                      </a:lnTo>
                      <a:lnTo>
                        <a:pt x="52" y="182"/>
                      </a:lnTo>
                      <a:lnTo>
                        <a:pt x="61" y="184"/>
                      </a:lnTo>
                      <a:lnTo>
                        <a:pt x="63" y="152"/>
                      </a:lnTo>
                      <a:lnTo>
                        <a:pt x="50" y="136"/>
                      </a:lnTo>
                      <a:lnTo>
                        <a:pt x="50" y="136"/>
                      </a:lnTo>
                      <a:close/>
                      <a:moveTo>
                        <a:pt x="104" y="8"/>
                      </a:moveTo>
                      <a:lnTo>
                        <a:pt x="98" y="0"/>
                      </a:lnTo>
                      <a:lnTo>
                        <a:pt x="81" y="3"/>
                      </a:lnTo>
                      <a:lnTo>
                        <a:pt x="79" y="8"/>
                      </a:lnTo>
                      <a:lnTo>
                        <a:pt x="68" y="4"/>
                      </a:lnTo>
                      <a:lnTo>
                        <a:pt x="67" y="14"/>
                      </a:lnTo>
                      <a:lnTo>
                        <a:pt x="58" y="18"/>
                      </a:lnTo>
                      <a:lnTo>
                        <a:pt x="44" y="15"/>
                      </a:lnTo>
                      <a:lnTo>
                        <a:pt x="41" y="25"/>
                      </a:lnTo>
                      <a:lnTo>
                        <a:pt x="32" y="25"/>
                      </a:lnTo>
                      <a:lnTo>
                        <a:pt x="28" y="21"/>
                      </a:lnTo>
                      <a:lnTo>
                        <a:pt x="18" y="29"/>
                      </a:lnTo>
                      <a:lnTo>
                        <a:pt x="10" y="30"/>
                      </a:lnTo>
                      <a:lnTo>
                        <a:pt x="1" y="26"/>
                      </a:lnTo>
                      <a:lnTo>
                        <a:pt x="0" y="32"/>
                      </a:lnTo>
                      <a:lnTo>
                        <a:pt x="7" y="41"/>
                      </a:lnTo>
                      <a:lnTo>
                        <a:pt x="0" y="47"/>
                      </a:lnTo>
                      <a:lnTo>
                        <a:pt x="6" y="66"/>
                      </a:lnTo>
                      <a:lnTo>
                        <a:pt x="16" y="69"/>
                      </a:lnTo>
                      <a:lnTo>
                        <a:pt x="14" y="79"/>
                      </a:lnTo>
                      <a:lnTo>
                        <a:pt x="22" y="77"/>
                      </a:lnTo>
                      <a:lnTo>
                        <a:pt x="32" y="66"/>
                      </a:lnTo>
                      <a:lnTo>
                        <a:pt x="41" y="63"/>
                      </a:lnTo>
                      <a:lnTo>
                        <a:pt x="56" y="71"/>
                      </a:lnTo>
                      <a:lnTo>
                        <a:pt x="67" y="73"/>
                      </a:lnTo>
                      <a:lnTo>
                        <a:pt x="73" y="96"/>
                      </a:lnTo>
                      <a:lnTo>
                        <a:pt x="87" y="109"/>
                      </a:lnTo>
                      <a:lnTo>
                        <a:pt x="105" y="124"/>
                      </a:lnTo>
                      <a:lnTo>
                        <a:pt x="121" y="135"/>
                      </a:lnTo>
                      <a:lnTo>
                        <a:pt x="136" y="136"/>
                      </a:lnTo>
                      <a:lnTo>
                        <a:pt x="144" y="145"/>
                      </a:lnTo>
                      <a:lnTo>
                        <a:pt x="156" y="150"/>
                      </a:lnTo>
                      <a:lnTo>
                        <a:pt x="163" y="160"/>
                      </a:lnTo>
                      <a:lnTo>
                        <a:pt x="171" y="163"/>
                      </a:lnTo>
                      <a:lnTo>
                        <a:pt x="178" y="175"/>
                      </a:lnTo>
                      <a:lnTo>
                        <a:pt x="186" y="189"/>
                      </a:lnTo>
                      <a:lnTo>
                        <a:pt x="182" y="194"/>
                      </a:lnTo>
                      <a:lnTo>
                        <a:pt x="180" y="207"/>
                      </a:lnTo>
                      <a:lnTo>
                        <a:pt x="180" y="214"/>
                      </a:lnTo>
                      <a:lnTo>
                        <a:pt x="188" y="212"/>
                      </a:lnTo>
                      <a:lnTo>
                        <a:pt x="197" y="191"/>
                      </a:lnTo>
                      <a:lnTo>
                        <a:pt x="205" y="190"/>
                      </a:lnTo>
                      <a:lnTo>
                        <a:pt x="207" y="178"/>
                      </a:lnTo>
                      <a:lnTo>
                        <a:pt x="192" y="169"/>
                      </a:lnTo>
                      <a:lnTo>
                        <a:pt x="199" y="154"/>
                      </a:lnTo>
                      <a:lnTo>
                        <a:pt x="216" y="157"/>
                      </a:lnTo>
                      <a:lnTo>
                        <a:pt x="227" y="169"/>
                      </a:lnTo>
                      <a:lnTo>
                        <a:pt x="230" y="160"/>
                      </a:lnTo>
                      <a:lnTo>
                        <a:pt x="228" y="156"/>
                      </a:lnTo>
                      <a:lnTo>
                        <a:pt x="210" y="143"/>
                      </a:lnTo>
                      <a:lnTo>
                        <a:pt x="196" y="137"/>
                      </a:lnTo>
                      <a:lnTo>
                        <a:pt x="178" y="128"/>
                      </a:lnTo>
                      <a:lnTo>
                        <a:pt x="183" y="124"/>
                      </a:lnTo>
                      <a:lnTo>
                        <a:pt x="178" y="118"/>
                      </a:lnTo>
                      <a:lnTo>
                        <a:pt x="163" y="118"/>
                      </a:lnTo>
                      <a:lnTo>
                        <a:pt x="140" y="100"/>
                      </a:lnTo>
                      <a:lnTo>
                        <a:pt x="130" y="81"/>
                      </a:lnTo>
                      <a:lnTo>
                        <a:pt x="112" y="70"/>
                      </a:lnTo>
                      <a:lnTo>
                        <a:pt x="104" y="58"/>
                      </a:lnTo>
                      <a:lnTo>
                        <a:pt x="106" y="51"/>
                      </a:lnTo>
                      <a:lnTo>
                        <a:pt x="105" y="40"/>
                      </a:lnTo>
                      <a:lnTo>
                        <a:pt x="119" y="31"/>
                      </a:lnTo>
                      <a:lnTo>
                        <a:pt x="135" y="35"/>
                      </a:lnTo>
                      <a:lnTo>
                        <a:pt x="129" y="25"/>
                      </a:lnTo>
                      <a:lnTo>
                        <a:pt x="130" y="14"/>
                      </a:lnTo>
                      <a:lnTo>
                        <a:pt x="104" y="8"/>
                      </a:lnTo>
                      <a:lnTo>
                        <a:pt x="104" y="8"/>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28" name="Jordan">
                  <a:extLst>
                    <a:ext uri="{FF2B5EF4-FFF2-40B4-BE49-F238E27FC236}">
                      <a16:creationId xmlns:a16="http://schemas.microsoft.com/office/drawing/2014/main" id="{087BA377-963A-4B26-8DAE-FE950F202BB4}"/>
                    </a:ext>
                  </a:extLst>
                </p:cNvPr>
                <p:cNvSpPr>
                  <a:spLocks/>
                </p:cNvSpPr>
                <p:nvPr/>
              </p:nvSpPr>
              <p:spPr bwMode="auto">
                <a:xfrm>
                  <a:off x="5753595" y="3501631"/>
                  <a:ext cx="111015" cy="139122"/>
                </a:xfrm>
                <a:custGeom>
                  <a:avLst/>
                  <a:gdLst>
                    <a:gd name="T0" fmla="*/ 79 w 79"/>
                    <a:gd name="T1" fmla="*/ 28 h 99"/>
                    <a:gd name="T2" fmla="*/ 68 w 79"/>
                    <a:gd name="T3" fmla="*/ 0 h 99"/>
                    <a:gd name="T4" fmla="*/ 32 w 79"/>
                    <a:gd name="T5" fmla="*/ 24 h 99"/>
                    <a:gd name="T6" fmla="*/ 8 w 79"/>
                    <a:gd name="T7" fmla="*/ 15 h 99"/>
                    <a:gd name="T8" fmla="*/ 6 w 79"/>
                    <a:gd name="T9" fmla="*/ 22 h 99"/>
                    <a:gd name="T10" fmla="*/ 7 w 79"/>
                    <a:gd name="T11" fmla="*/ 37 h 99"/>
                    <a:gd name="T12" fmla="*/ 5 w 79"/>
                    <a:gd name="T13" fmla="*/ 44 h 99"/>
                    <a:gd name="T14" fmla="*/ 6 w 79"/>
                    <a:gd name="T15" fmla="*/ 53 h 99"/>
                    <a:gd name="T16" fmla="*/ 0 w 79"/>
                    <a:gd name="T17" fmla="*/ 91 h 99"/>
                    <a:gd name="T18" fmla="*/ 1 w 79"/>
                    <a:gd name="T19" fmla="*/ 95 h 99"/>
                    <a:gd name="T20" fmla="*/ 24 w 79"/>
                    <a:gd name="T21" fmla="*/ 99 h 99"/>
                    <a:gd name="T22" fmla="*/ 32 w 79"/>
                    <a:gd name="T23" fmla="*/ 91 h 99"/>
                    <a:gd name="T24" fmla="*/ 36 w 79"/>
                    <a:gd name="T25" fmla="*/ 82 h 99"/>
                    <a:gd name="T26" fmla="*/ 51 w 79"/>
                    <a:gd name="T27" fmla="*/ 79 h 99"/>
                    <a:gd name="T28" fmla="*/ 54 w 79"/>
                    <a:gd name="T29" fmla="*/ 71 h 99"/>
                    <a:gd name="T30" fmla="*/ 60 w 79"/>
                    <a:gd name="T31" fmla="*/ 67 h 99"/>
                    <a:gd name="T32" fmla="*/ 37 w 79"/>
                    <a:gd name="T33" fmla="*/ 43 h 99"/>
                    <a:gd name="T34" fmla="*/ 76 w 79"/>
                    <a:gd name="T35" fmla="*/ 31 h 99"/>
                    <a:gd name="T36" fmla="*/ 79 w 79"/>
                    <a:gd name="T37" fmla="*/ 28 h 99"/>
                    <a:gd name="T38" fmla="*/ 79 w 79"/>
                    <a:gd name="T39" fmla="*/ 2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99">
                      <a:moveTo>
                        <a:pt x="79" y="28"/>
                      </a:moveTo>
                      <a:lnTo>
                        <a:pt x="68" y="0"/>
                      </a:lnTo>
                      <a:lnTo>
                        <a:pt x="32" y="24"/>
                      </a:lnTo>
                      <a:lnTo>
                        <a:pt x="8" y="15"/>
                      </a:lnTo>
                      <a:lnTo>
                        <a:pt x="6" y="22"/>
                      </a:lnTo>
                      <a:lnTo>
                        <a:pt x="7" y="37"/>
                      </a:lnTo>
                      <a:lnTo>
                        <a:pt x="5" y="44"/>
                      </a:lnTo>
                      <a:lnTo>
                        <a:pt x="6" y="53"/>
                      </a:lnTo>
                      <a:lnTo>
                        <a:pt x="0" y="91"/>
                      </a:lnTo>
                      <a:lnTo>
                        <a:pt x="1" y="95"/>
                      </a:lnTo>
                      <a:lnTo>
                        <a:pt x="24" y="99"/>
                      </a:lnTo>
                      <a:lnTo>
                        <a:pt x="32" y="91"/>
                      </a:lnTo>
                      <a:lnTo>
                        <a:pt x="36" y="82"/>
                      </a:lnTo>
                      <a:lnTo>
                        <a:pt x="51" y="79"/>
                      </a:lnTo>
                      <a:lnTo>
                        <a:pt x="54" y="71"/>
                      </a:lnTo>
                      <a:lnTo>
                        <a:pt x="60" y="67"/>
                      </a:lnTo>
                      <a:lnTo>
                        <a:pt x="37" y="43"/>
                      </a:lnTo>
                      <a:lnTo>
                        <a:pt x="76" y="31"/>
                      </a:lnTo>
                      <a:lnTo>
                        <a:pt x="79" y="28"/>
                      </a:lnTo>
                      <a:lnTo>
                        <a:pt x="79" y="28"/>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29" name="Kenya">
                  <a:extLst>
                    <a:ext uri="{FF2B5EF4-FFF2-40B4-BE49-F238E27FC236}">
                      <a16:creationId xmlns:a16="http://schemas.microsoft.com/office/drawing/2014/main" id="{FE710CF6-79A5-4EF3-856D-93CC7C9766D2}"/>
                    </a:ext>
                  </a:extLst>
                </p:cNvPr>
                <p:cNvSpPr>
                  <a:spLocks/>
                </p:cNvSpPr>
                <p:nvPr/>
              </p:nvSpPr>
              <p:spPr bwMode="auto">
                <a:xfrm>
                  <a:off x="5763432" y="4430509"/>
                  <a:ext cx="233274" cy="340074"/>
                </a:xfrm>
                <a:custGeom>
                  <a:avLst/>
                  <a:gdLst>
                    <a:gd name="T0" fmla="*/ 166 w 166"/>
                    <a:gd name="T1" fmla="*/ 38 h 242"/>
                    <a:gd name="T2" fmla="*/ 152 w 166"/>
                    <a:gd name="T3" fmla="*/ 38 h 242"/>
                    <a:gd name="T4" fmla="*/ 143 w 166"/>
                    <a:gd name="T5" fmla="*/ 30 h 242"/>
                    <a:gd name="T6" fmla="*/ 124 w 166"/>
                    <a:gd name="T7" fmla="*/ 40 h 242"/>
                    <a:gd name="T8" fmla="*/ 118 w 166"/>
                    <a:gd name="T9" fmla="*/ 50 h 242"/>
                    <a:gd name="T10" fmla="*/ 104 w 166"/>
                    <a:gd name="T11" fmla="*/ 48 h 242"/>
                    <a:gd name="T12" fmla="*/ 100 w 166"/>
                    <a:gd name="T13" fmla="*/ 45 h 242"/>
                    <a:gd name="T14" fmla="*/ 94 w 166"/>
                    <a:gd name="T15" fmla="*/ 45 h 242"/>
                    <a:gd name="T16" fmla="*/ 88 w 166"/>
                    <a:gd name="T17" fmla="*/ 45 h 242"/>
                    <a:gd name="T18" fmla="*/ 61 w 166"/>
                    <a:gd name="T19" fmla="*/ 26 h 242"/>
                    <a:gd name="T20" fmla="*/ 47 w 166"/>
                    <a:gd name="T21" fmla="*/ 26 h 242"/>
                    <a:gd name="T22" fmla="*/ 39 w 166"/>
                    <a:gd name="T23" fmla="*/ 17 h 242"/>
                    <a:gd name="T24" fmla="*/ 39 w 166"/>
                    <a:gd name="T25" fmla="*/ 4 h 242"/>
                    <a:gd name="T26" fmla="*/ 28 w 166"/>
                    <a:gd name="T27" fmla="*/ 0 h 242"/>
                    <a:gd name="T28" fmla="*/ 14 w 166"/>
                    <a:gd name="T29" fmla="*/ 16 h 242"/>
                    <a:gd name="T30" fmla="*/ 1 w 166"/>
                    <a:gd name="T31" fmla="*/ 30 h 242"/>
                    <a:gd name="T32" fmla="*/ 11 w 166"/>
                    <a:gd name="T33" fmla="*/ 46 h 242"/>
                    <a:gd name="T34" fmla="*/ 14 w 166"/>
                    <a:gd name="T35" fmla="*/ 58 h 242"/>
                    <a:gd name="T36" fmla="*/ 23 w 166"/>
                    <a:gd name="T37" fmla="*/ 86 h 242"/>
                    <a:gd name="T38" fmla="*/ 16 w 166"/>
                    <a:gd name="T39" fmla="*/ 103 h 242"/>
                    <a:gd name="T40" fmla="*/ 5 w 166"/>
                    <a:gd name="T41" fmla="*/ 119 h 242"/>
                    <a:gd name="T42" fmla="*/ 0 w 166"/>
                    <a:gd name="T43" fmla="*/ 128 h 242"/>
                    <a:gd name="T44" fmla="*/ 0 w 166"/>
                    <a:gd name="T45" fmla="*/ 129 h 242"/>
                    <a:gd name="T46" fmla="*/ 5 w 166"/>
                    <a:gd name="T47" fmla="*/ 139 h 242"/>
                    <a:gd name="T48" fmla="*/ 4 w 166"/>
                    <a:gd name="T49" fmla="*/ 157 h 242"/>
                    <a:gd name="T50" fmla="*/ 79 w 166"/>
                    <a:gd name="T51" fmla="*/ 205 h 242"/>
                    <a:gd name="T52" fmla="*/ 80 w 166"/>
                    <a:gd name="T53" fmla="*/ 218 h 242"/>
                    <a:gd name="T54" fmla="*/ 110 w 166"/>
                    <a:gd name="T55" fmla="*/ 242 h 242"/>
                    <a:gd name="T56" fmla="*/ 118 w 166"/>
                    <a:gd name="T57" fmla="*/ 234 h 242"/>
                    <a:gd name="T58" fmla="*/ 123 w 166"/>
                    <a:gd name="T59" fmla="*/ 218 h 242"/>
                    <a:gd name="T60" fmla="*/ 130 w 166"/>
                    <a:gd name="T61" fmla="*/ 209 h 242"/>
                    <a:gd name="T62" fmla="*/ 133 w 166"/>
                    <a:gd name="T63" fmla="*/ 192 h 242"/>
                    <a:gd name="T64" fmla="*/ 141 w 166"/>
                    <a:gd name="T65" fmla="*/ 190 h 242"/>
                    <a:gd name="T66" fmla="*/ 146 w 166"/>
                    <a:gd name="T67" fmla="*/ 181 h 242"/>
                    <a:gd name="T68" fmla="*/ 161 w 166"/>
                    <a:gd name="T69" fmla="*/ 171 h 242"/>
                    <a:gd name="T70" fmla="*/ 148 w 166"/>
                    <a:gd name="T71" fmla="*/ 151 h 242"/>
                    <a:gd name="T72" fmla="*/ 148 w 166"/>
                    <a:gd name="T73" fmla="*/ 65 h 242"/>
                    <a:gd name="T74" fmla="*/ 166 w 166"/>
                    <a:gd name="T75" fmla="*/ 38 h 242"/>
                    <a:gd name="T76" fmla="*/ 166 w 166"/>
                    <a:gd name="T77" fmla="*/ 3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6" h="242">
                      <a:moveTo>
                        <a:pt x="166" y="38"/>
                      </a:moveTo>
                      <a:lnTo>
                        <a:pt x="152" y="38"/>
                      </a:lnTo>
                      <a:lnTo>
                        <a:pt x="143" y="30"/>
                      </a:lnTo>
                      <a:lnTo>
                        <a:pt x="124" y="40"/>
                      </a:lnTo>
                      <a:lnTo>
                        <a:pt x="118" y="50"/>
                      </a:lnTo>
                      <a:lnTo>
                        <a:pt x="104" y="48"/>
                      </a:lnTo>
                      <a:lnTo>
                        <a:pt x="100" y="45"/>
                      </a:lnTo>
                      <a:lnTo>
                        <a:pt x="94" y="45"/>
                      </a:lnTo>
                      <a:lnTo>
                        <a:pt x="88" y="45"/>
                      </a:lnTo>
                      <a:lnTo>
                        <a:pt x="61" y="26"/>
                      </a:lnTo>
                      <a:lnTo>
                        <a:pt x="47" y="26"/>
                      </a:lnTo>
                      <a:lnTo>
                        <a:pt x="39" y="17"/>
                      </a:lnTo>
                      <a:lnTo>
                        <a:pt x="39" y="4"/>
                      </a:lnTo>
                      <a:lnTo>
                        <a:pt x="28" y="0"/>
                      </a:lnTo>
                      <a:lnTo>
                        <a:pt x="14" y="16"/>
                      </a:lnTo>
                      <a:lnTo>
                        <a:pt x="1" y="30"/>
                      </a:lnTo>
                      <a:lnTo>
                        <a:pt x="11" y="46"/>
                      </a:lnTo>
                      <a:lnTo>
                        <a:pt x="14" y="58"/>
                      </a:lnTo>
                      <a:lnTo>
                        <a:pt x="23" y="86"/>
                      </a:lnTo>
                      <a:lnTo>
                        <a:pt x="16" y="103"/>
                      </a:lnTo>
                      <a:lnTo>
                        <a:pt x="5" y="119"/>
                      </a:lnTo>
                      <a:lnTo>
                        <a:pt x="0" y="128"/>
                      </a:lnTo>
                      <a:lnTo>
                        <a:pt x="0" y="129"/>
                      </a:lnTo>
                      <a:lnTo>
                        <a:pt x="5" y="139"/>
                      </a:lnTo>
                      <a:lnTo>
                        <a:pt x="4" y="157"/>
                      </a:lnTo>
                      <a:lnTo>
                        <a:pt x="79" y="205"/>
                      </a:lnTo>
                      <a:lnTo>
                        <a:pt x="80" y="218"/>
                      </a:lnTo>
                      <a:lnTo>
                        <a:pt x="110" y="242"/>
                      </a:lnTo>
                      <a:lnTo>
                        <a:pt x="118" y="234"/>
                      </a:lnTo>
                      <a:lnTo>
                        <a:pt x="123" y="218"/>
                      </a:lnTo>
                      <a:lnTo>
                        <a:pt x="130" y="209"/>
                      </a:lnTo>
                      <a:lnTo>
                        <a:pt x="133" y="192"/>
                      </a:lnTo>
                      <a:lnTo>
                        <a:pt x="141" y="190"/>
                      </a:lnTo>
                      <a:lnTo>
                        <a:pt x="146" y="181"/>
                      </a:lnTo>
                      <a:lnTo>
                        <a:pt x="161" y="171"/>
                      </a:lnTo>
                      <a:lnTo>
                        <a:pt x="148" y="151"/>
                      </a:lnTo>
                      <a:lnTo>
                        <a:pt x="148" y="65"/>
                      </a:lnTo>
                      <a:lnTo>
                        <a:pt x="166" y="38"/>
                      </a:lnTo>
                      <a:lnTo>
                        <a:pt x="166" y="38"/>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30" name="Kuwait">
                  <a:extLst>
                    <a:ext uri="{FF2B5EF4-FFF2-40B4-BE49-F238E27FC236}">
                      <a16:creationId xmlns:a16="http://schemas.microsoft.com/office/drawing/2014/main" id="{22996BB0-33BC-4577-ABD2-05265D379B42}"/>
                    </a:ext>
                  </a:extLst>
                </p:cNvPr>
                <p:cNvSpPr>
                  <a:spLocks/>
                </p:cNvSpPr>
                <p:nvPr/>
              </p:nvSpPr>
              <p:spPr bwMode="auto">
                <a:xfrm>
                  <a:off x="6086642" y="3611241"/>
                  <a:ext cx="53400" cy="50589"/>
                </a:xfrm>
                <a:custGeom>
                  <a:avLst/>
                  <a:gdLst>
                    <a:gd name="T0" fmla="*/ 25 w 38"/>
                    <a:gd name="T1" fmla="*/ 2 h 36"/>
                    <a:gd name="T2" fmla="*/ 12 w 38"/>
                    <a:gd name="T3" fmla="*/ 0 h 36"/>
                    <a:gd name="T4" fmla="*/ 0 w 38"/>
                    <a:gd name="T5" fmla="*/ 22 h 36"/>
                    <a:gd name="T6" fmla="*/ 17 w 38"/>
                    <a:gd name="T7" fmla="*/ 24 h 36"/>
                    <a:gd name="T8" fmla="*/ 24 w 38"/>
                    <a:gd name="T9" fmla="*/ 36 h 36"/>
                    <a:gd name="T10" fmla="*/ 38 w 38"/>
                    <a:gd name="T11" fmla="*/ 36 h 36"/>
                    <a:gd name="T12" fmla="*/ 29 w 38"/>
                    <a:gd name="T13" fmla="*/ 18 h 36"/>
                    <a:gd name="T14" fmla="*/ 30 w 38"/>
                    <a:gd name="T15" fmla="*/ 12 h 36"/>
                    <a:gd name="T16" fmla="*/ 25 w 38"/>
                    <a:gd name="T17" fmla="*/ 2 h 36"/>
                    <a:gd name="T18" fmla="*/ 25 w 38"/>
                    <a:gd name="T19"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6">
                      <a:moveTo>
                        <a:pt x="25" y="2"/>
                      </a:moveTo>
                      <a:lnTo>
                        <a:pt x="12" y="0"/>
                      </a:lnTo>
                      <a:lnTo>
                        <a:pt x="0" y="22"/>
                      </a:lnTo>
                      <a:lnTo>
                        <a:pt x="17" y="24"/>
                      </a:lnTo>
                      <a:lnTo>
                        <a:pt x="24" y="36"/>
                      </a:lnTo>
                      <a:lnTo>
                        <a:pt x="38" y="36"/>
                      </a:lnTo>
                      <a:lnTo>
                        <a:pt x="29" y="18"/>
                      </a:lnTo>
                      <a:lnTo>
                        <a:pt x="30" y="12"/>
                      </a:lnTo>
                      <a:lnTo>
                        <a:pt x="25" y="2"/>
                      </a:lnTo>
                      <a:lnTo>
                        <a:pt x="25" y="2"/>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31" name="Lebanon">
                  <a:extLst>
                    <a:ext uri="{FF2B5EF4-FFF2-40B4-BE49-F238E27FC236}">
                      <a16:creationId xmlns:a16="http://schemas.microsoft.com/office/drawing/2014/main" id="{FCF58B7A-A15A-4B76-A431-57270684BF53}"/>
                    </a:ext>
                  </a:extLst>
                </p:cNvPr>
                <p:cNvSpPr>
                  <a:spLocks/>
                </p:cNvSpPr>
                <p:nvPr/>
              </p:nvSpPr>
              <p:spPr bwMode="auto">
                <a:xfrm>
                  <a:off x="5747974" y="3458067"/>
                  <a:ext cx="36537" cy="51995"/>
                </a:xfrm>
                <a:custGeom>
                  <a:avLst/>
                  <a:gdLst>
                    <a:gd name="T0" fmla="*/ 13 w 26"/>
                    <a:gd name="T1" fmla="*/ 32 h 37"/>
                    <a:gd name="T2" fmla="*/ 16 w 26"/>
                    <a:gd name="T3" fmla="*/ 19 h 37"/>
                    <a:gd name="T4" fmla="*/ 26 w 26"/>
                    <a:gd name="T5" fmla="*/ 10 h 37"/>
                    <a:gd name="T6" fmla="*/ 21 w 26"/>
                    <a:gd name="T7" fmla="*/ 1 h 37"/>
                    <a:gd name="T8" fmla="*/ 13 w 26"/>
                    <a:gd name="T9" fmla="*/ 0 h 37"/>
                    <a:gd name="T10" fmla="*/ 12 w 26"/>
                    <a:gd name="T11" fmla="*/ 1 h 37"/>
                    <a:gd name="T12" fmla="*/ 4 w 26"/>
                    <a:gd name="T13" fmla="*/ 18 h 37"/>
                    <a:gd name="T14" fmla="*/ 0 w 26"/>
                    <a:gd name="T15" fmla="*/ 37 h 37"/>
                    <a:gd name="T16" fmla="*/ 6 w 26"/>
                    <a:gd name="T17" fmla="*/ 37 h 37"/>
                    <a:gd name="T18" fmla="*/ 8 w 26"/>
                    <a:gd name="T19" fmla="*/ 32 h 37"/>
                    <a:gd name="T20" fmla="*/ 13 w 26"/>
                    <a:gd name="T21" fmla="*/ 32 h 37"/>
                    <a:gd name="T22" fmla="*/ 13 w 26"/>
                    <a:gd name="T23" fmla="*/ 3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7">
                      <a:moveTo>
                        <a:pt x="13" y="32"/>
                      </a:moveTo>
                      <a:lnTo>
                        <a:pt x="16" y="19"/>
                      </a:lnTo>
                      <a:lnTo>
                        <a:pt x="26" y="10"/>
                      </a:lnTo>
                      <a:lnTo>
                        <a:pt x="21" y="1"/>
                      </a:lnTo>
                      <a:lnTo>
                        <a:pt x="13" y="0"/>
                      </a:lnTo>
                      <a:lnTo>
                        <a:pt x="12" y="1"/>
                      </a:lnTo>
                      <a:lnTo>
                        <a:pt x="4" y="18"/>
                      </a:lnTo>
                      <a:lnTo>
                        <a:pt x="0" y="37"/>
                      </a:lnTo>
                      <a:lnTo>
                        <a:pt x="6" y="37"/>
                      </a:lnTo>
                      <a:lnTo>
                        <a:pt x="8" y="32"/>
                      </a:lnTo>
                      <a:lnTo>
                        <a:pt x="13" y="32"/>
                      </a:lnTo>
                      <a:lnTo>
                        <a:pt x="13" y="32"/>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32" name="Liberia">
                  <a:extLst>
                    <a:ext uri="{FF2B5EF4-FFF2-40B4-BE49-F238E27FC236}">
                      <a16:creationId xmlns:a16="http://schemas.microsoft.com/office/drawing/2014/main" id="{DA99C821-7E3A-4B9A-9BD3-EC565F2B188C}"/>
                    </a:ext>
                  </a:extLst>
                </p:cNvPr>
                <p:cNvSpPr>
                  <a:spLocks/>
                </p:cNvSpPr>
                <p:nvPr/>
              </p:nvSpPr>
              <p:spPr bwMode="auto">
                <a:xfrm>
                  <a:off x="4425622" y="4329330"/>
                  <a:ext cx="116636" cy="140526"/>
                </a:xfrm>
                <a:custGeom>
                  <a:avLst/>
                  <a:gdLst>
                    <a:gd name="T0" fmla="*/ 64 w 83"/>
                    <a:gd name="T1" fmla="*/ 20 h 100"/>
                    <a:gd name="T2" fmla="*/ 57 w 83"/>
                    <a:gd name="T3" fmla="*/ 19 h 100"/>
                    <a:gd name="T4" fmla="*/ 54 w 83"/>
                    <a:gd name="T5" fmla="*/ 30 h 100"/>
                    <a:gd name="T6" fmla="*/ 47 w 83"/>
                    <a:gd name="T7" fmla="*/ 29 h 100"/>
                    <a:gd name="T8" fmla="*/ 43 w 83"/>
                    <a:gd name="T9" fmla="*/ 24 h 100"/>
                    <a:gd name="T10" fmla="*/ 45 w 83"/>
                    <a:gd name="T11" fmla="*/ 15 h 100"/>
                    <a:gd name="T12" fmla="*/ 36 w 83"/>
                    <a:gd name="T13" fmla="*/ 0 h 100"/>
                    <a:gd name="T14" fmla="*/ 30 w 83"/>
                    <a:gd name="T15" fmla="*/ 3 h 100"/>
                    <a:gd name="T16" fmla="*/ 27 w 83"/>
                    <a:gd name="T17" fmla="*/ 3 h 100"/>
                    <a:gd name="T18" fmla="*/ 16 w 83"/>
                    <a:gd name="T19" fmla="*/ 15 h 100"/>
                    <a:gd name="T20" fmla="*/ 7 w 83"/>
                    <a:gd name="T21" fmla="*/ 27 h 100"/>
                    <a:gd name="T22" fmla="*/ 6 w 83"/>
                    <a:gd name="T23" fmla="*/ 34 h 100"/>
                    <a:gd name="T24" fmla="*/ 0 w 83"/>
                    <a:gd name="T25" fmla="*/ 42 h 100"/>
                    <a:gd name="T26" fmla="*/ 14 w 83"/>
                    <a:gd name="T27" fmla="*/ 57 h 100"/>
                    <a:gd name="T28" fmla="*/ 32 w 83"/>
                    <a:gd name="T29" fmla="*/ 70 h 100"/>
                    <a:gd name="T30" fmla="*/ 52 w 83"/>
                    <a:gd name="T31" fmla="*/ 88 h 100"/>
                    <a:gd name="T32" fmla="*/ 73 w 83"/>
                    <a:gd name="T33" fmla="*/ 100 h 100"/>
                    <a:gd name="T34" fmla="*/ 79 w 83"/>
                    <a:gd name="T35" fmla="*/ 100 h 100"/>
                    <a:gd name="T36" fmla="*/ 81 w 83"/>
                    <a:gd name="T37" fmla="*/ 80 h 100"/>
                    <a:gd name="T38" fmla="*/ 83 w 83"/>
                    <a:gd name="T39" fmla="*/ 77 h 100"/>
                    <a:gd name="T40" fmla="*/ 82 w 83"/>
                    <a:gd name="T41" fmla="*/ 68 h 100"/>
                    <a:gd name="T42" fmla="*/ 73 w 83"/>
                    <a:gd name="T43" fmla="*/ 58 h 100"/>
                    <a:gd name="T44" fmla="*/ 66 w 83"/>
                    <a:gd name="T45" fmla="*/ 56 h 100"/>
                    <a:gd name="T46" fmla="*/ 60 w 83"/>
                    <a:gd name="T47" fmla="*/ 49 h 100"/>
                    <a:gd name="T48" fmla="*/ 65 w 83"/>
                    <a:gd name="T49" fmla="*/ 39 h 100"/>
                    <a:gd name="T50" fmla="*/ 62 w 83"/>
                    <a:gd name="T51" fmla="*/ 27 h 100"/>
                    <a:gd name="T52" fmla="*/ 64 w 83"/>
                    <a:gd name="T53" fmla="*/ 20 h 100"/>
                    <a:gd name="T54" fmla="*/ 64 w 83"/>
                    <a:gd name="T55" fmla="*/ 2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100">
                      <a:moveTo>
                        <a:pt x="64" y="20"/>
                      </a:moveTo>
                      <a:lnTo>
                        <a:pt x="57" y="19"/>
                      </a:lnTo>
                      <a:lnTo>
                        <a:pt x="54" y="30"/>
                      </a:lnTo>
                      <a:lnTo>
                        <a:pt x="47" y="29"/>
                      </a:lnTo>
                      <a:lnTo>
                        <a:pt x="43" y="24"/>
                      </a:lnTo>
                      <a:lnTo>
                        <a:pt x="45" y="15"/>
                      </a:lnTo>
                      <a:lnTo>
                        <a:pt x="36" y="0"/>
                      </a:lnTo>
                      <a:lnTo>
                        <a:pt x="30" y="3"/>
                      </a:lnTo>
                      <a:lnTo>
                        <a:pt x="27" y="3"/>
                      </a:lnTo>
                      <a:lnTo>
                        <a:pt x="16" y="15"/>
                      </a:lnTo>
                      <a:lnTo>
                        <a:pt x="7" y="27"/>
                      </a:lnTo>
                      <a:lnTo>
                        <a:pt x="6" y="34"/>
                      </a:lnTo>
                      <a:lnTo>
                        <a:pt x="0" y="42"/>
                      </a:lnTo>
                      <a:lnTo>
                        <a:pt x="14" y="57"/>
                      </a:lnTo>
                      <a:lnTo>
                        <a:pt x="32" y="70"/>
                      </a:lnTo>
                      <a:lnTo>
                        <a:pt x="52" y="88"/>
                      </a:lnTo>
                      <a:lnTo>
                        <a:pt x="73" y="100"/>
                      </a:lnTo>
                      <a:lnTo>
                        <a:pt x="79" y="100"/>
                      </a:lnTo>
                      <a:lnTo>
                        <a:pt x="81" y="80"/>
                      </a:lnTo>
                      <a:lnTo>
                        <a:pt x="83" y="77"/>
                      </a:lnTo>
                      <a:lnTo>
                        <a:pt x="82" y="68"/>
                      </a:lnTo>
                      <a:lnTo>
                        <a:pt x="73" y="58"/>
                      </a:lnTo>
                      <a:lnTo>
                        <a:pt x="66" y="56"/>
                      </a:lnTo>
                      <a:lnTo>
                        <a:pt x="60" y="49"/>
                      </a:lnTo>
                      <a:lnTo>
                        <a:pt x="65" y="39"/>
                      </a:lnTo>
                      <a:lnTo>
                        <a:pt x="62" y="27"/>
                      </a:lnTo>
                      <a:lnTo>
                        <a:pt x="64" y="20"/>
                      </a:lnTo>
                      <a:lnTo>
                        <a:pt x="64" y="2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33" name="Libya">
                  <a:extLst>
                    <a:ext uri="{FF2B5EF4-FFF2-40B4-BE49-F238E27FC236}">
                      <a16:creationId xmlns:a16="http://schemas.microsoft.com/office/drawing/2014/main" id="{C3464B4A-F10C-4439-9587-DA006042B2F6}"/>
                    </a:ext>
                  </a:extLst>
                </p:cNvPr>
                <p:cNvSpPr>
                  <a:spLocks/>
                </p:cNvSpPr>
                <p:nvPr/>
              </p:nvSpPr>
              <p:spPr bwMode="auto">
                <a:xfrm>
                  <a:off x="5029885" y="3508657"/>
                  <a:ext cx="458116" cy="451090"/>
                </a:xfrm>
                <a:custGeom>
                  <a:avLst/>
                  <a:gdLst>
                    <a:gd name="T0" fmla="*/ 315 w 326"/>
                    <a:gd name="T1" fmla="*/ 38 h 321"/>
                    <a:gd name="T2" fmla="*/ 309 w 326"/>
                    <a:gd name="T3" fmla="*/ 29 h 321"/>
                    <a:gd name="T4" fmla="*/ 289 w 326"/>
                    <a:gd name="T5" fmla="*/ 26 h 321"/>
                    <a:gd name="T6" fmla="*/ 282 w 326"/>
                    <a:gd name="T7" fmla="*/ 23 h 321"/>
                    <a:gd name="T8" fmla="*/ 274 w 326"/>
                    <a:gd name="T9" fmla="*/ 23 h 321"/>
                    <a:gd name="T10" fmla="*/ 267 w 326"/>
                    <a:gd name="T11" fmla="*/ 11 h 321"/>
                    <a:gd name="T12" fmla="*/ 240 w 326"/>
                    <a:gd name="T13" fmla="*/ 7 h 321"/>
                    <a:gd name="T14" fmla="*/ 227 w 326"/>
                    <a:gd name="T15" fmla="*/ 10 h 321"/>
                    <a:gd name="T16" fmla="*/ 213 w 326"/>
                    <a:gd name="T17" fmla="*/ 21 h 321"/>
                    <a:gd name="T18" fmla="*/ 207 w 326"/>
                    <a:gd name="T19" fmla="*/ 33 h 321"/>
                    <a:gd name="T20" fmla="*/ 213 w 326"/>
                    <a:gd name="T21" fmla="*/ 51 h 321"/>
                    <a:gd name="T22" fmla="*/ 204 w 326"/>
                    <a:gd name="T23" fmla="*/ 62 h 321"/>
                    <a:gd name="T24" fmla="*/ 194 w 326"/>
                    <a:gd name="T25" fmla="*/ 67 h 321"/>
                    <a:gd name="T26" fmla="*/ 173 w 326"/>
                    <a:gd name="T27" fmla="*/ 56 h 321"/>
                    <a:gd name="T28" fmla="*/ 144 w 326"/>
                    <a:gd name="T29" fmla="*/ 46 h 321"/>
                    <a:gd name="T30" fmla="*/ 125 w 326"/>
                    <a:gd name="T31" fmla="*/ 41 h 321"/>
                    <a:gd name="T32" fmla="*/ 115 w 326"/>
                    <a:gd name="T33" fmla="*/ 21 h 321"/>
                    <a:gd name="T34" fmla="*/ 88 w 326"/>
                    <a:gd name="T35" fmla="*/ 10 h 321"/>
                    <a:gd name="T36" fmla="*/ 71 w 326"/>
                    <a:gd name="T37" fmla="*/ 6 h 321"/>
                    <a:gd name="T38" fmla="*/ 63 w 326"/>
                    <a:gd name="T39" fmla="*/ 8 h 321"/>
                    <a:gd name="T40" fmla="*/ 39 w 326"/>
                    <a:gd name="T41" fmla="*/ 0 h 321"/>
                    <a:gd name="T42" fmla="*/ 39 w 326"/>
                    <a:gd name="T43" fmla="*/ 18 h 321"/>
                    <a:gd name="T44" fmla="*/ 29 w 326"/>
                    <a:gd name="T45" fmla="*/ 24 h 321"/>
                    <a:gd name="T46" fmla="*/ 23 w 326"/>
                    <a:gd name="T47" fmla="*/ 32 h 321"/>
                    <a:gd name="T48" fmla="*/ 9 w 326"/>
                    <a:gd name="T49" fmla="*/ 41 h 321"/>
                    <a:gd name="T50" fmla="*/ 12 w 326"/>
                    <a:gd name="T51" fmla="*/ 52 h 321"/>
                    <a:gd name="T52" fmla="*/ 11 w 326"/>
                    <a:gd name="T53" fmla="*/ 62 h 321"/>
                    <a:gd name="T54" fmla="*/ 1 w 326"/>
                    <a:gd name="T55" fmla="*/ 66 h 321"/>
                    <a:gd name="T56" fmla="*/ 8 w 326"/>
                    <a:gd name="T57" fmla="*/ 88 h 321"/>
                    <a:gd name="T58" fmla="*/ 9 w 326"/>
                    <a:gd name="T59" fmla="*/ 99 h 321"/>
                    <a:gd name="T60" fmla="*/ 7 w 326"/>
                    <a:gd name="T61" fmla="*/ 118 h 321"/>
                    <a:gd name="T62" fmla="*/ 8 w 326"/>
                    <a:gd name="T63" fmla="*/ 129 h 321"/>
                    <a:gd name="T64" fmla="*/ 6 w 326"/>
                    <a:gd name="T65" fmla="*/ 142 h 321"/>
                    <a:gd name="T66" fmla="*/ 7 w 326"/>
                    <a:gd name="T67" fmla="*/ 157 h 321"/>
                    <a:gd name="T68" fmla="*/ 0 w 326"/>
                    <a:gd name="T69" fmla="*/ 166 h 321"/>
                    <a:gd name="T70" fmla="*/ 13 w 326"/>
                    <a:gd name="T71" fmla="*/ 184 h 321"/>
                    <a:gd name="T72" fmla="*/ 13 w 326"/>
                    <a:gd name="T73" fmla="*/ 194 h 321"/>
                    <a:gd name="T74" fmla="*/ 21 w 326"/>
                    <a:gd name="T75" fmla="*/ 207 h 321"/>
                    <a:gd name="T76" fmla="*/ 31 w 326"/>
                    <a:gd name="T77" fmla="*/ 204 h 321"/>
                    <a:gd name="T78" fmla="*/ 47 w 326"/>
                    <a:gd name="T79" fmla="*/ 214 h 321"/>
                    <a:gd name="T80" fmla="*/ 56 w 326"/>
                    <a:gd name="T81" fmla="*/ 229 h 321"/>
                    <a:gd name="T82" fmla="*/ 89 w 326"/>
                    <a:gd name="T83" fmla="*/ 239 h 321"/>
                    <a:gd name="T84" fmla="*/ 101 w 326"/>
                    <a:gd name="T85" fmla="*/ 252 h 321"/>
                    <a:gd name="T86" fmla="*/ 115 w 326"/>
                    <a:gd name="T87" fmla="*/ 244 h 321"/>
                    <a:gd name="T88" fmla="*/ 135 w 326"/>
                    <a:gd name="T89" fmla="*/ 231 h 321"/>
                    <a:gd name="T90" fmla="*/ 218 w 326"/>
                    <a:gd name="T91" fmla="*/ 277 h 321"/>
                    <a:gd name="T92" fmla="*/ 302 w 326"/>
                    <a:gd name="T93" fmla="*/ 321 h 321"/>
                    <a:gd name="T94" fmla="*/ 302 w 326"/>
                    <a:gd name="T95" fmla="*/ 312 h 321"/>
                    <a:gd name="T96" fmla="*/ 326 w 326"/>
                    <a:gd name="T97" fmla="*/ 312 h 321"/>
                    <a:gd name="T98" fmla="*/ 324 w 326"/>
                    <a:gd name="T99" fmla="*/ 264 h 321"/>
                    <a:gd name="T100" fmla="*/ 320 w 326"/>
                    <a:gd name="T101" fmla="*/ 177 h 321"/>
                    <a:gd name="T102" fmla="*/ 316 w 326"/>
                    <a:gd name="T103" fmla="*/ 92 h 321"/>
                    <a:gd name="T104" fmla="*/ 308 w 326"/>
                    <a:gd name="T105" fmla="*/ 73 h 321"/>
                    <a:gd name="T106" fmla="*/ 312 w 326"/>
                    <a:gd name="T107" fmla="*/ 58 h 321"/>
                    <a:gd name="T108" fmla="*/ 308 w 326"/>
                    <a:gd name="T109" fmla="*/ 49 h 321"/>
                    <a:gd name="T110" fmla="*/ 315 w 326"/>
                    <a:gd name="T111" fmla="*/ 38 h 321"/>
                    <a:gd name="T112" fmla="*/ 315 w 326"/>
                    <a:gd name="T113" fmla="*/ 38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6" h="321">
                      <a:moveTo>
                        <a:pt x="315" y="38"/>
                      </a:moveTo>
                      <a:lnTo>
                        <a:pt x="309" y="29"/>
                      </a:lnTo>
                      <a:lnTo>
                        <a:pt x="289" y="26"/>
                      </a:lnTo>
                      <a:lnTo>
                        <a:pt x="282" y="23"/>
                      </a:lnTo>
                      <a:lnTo>
                        <a:pt x="274" y="23"/>
                      </a:lnTo>
                      <a:lnTo>
                        <a:pt x="267" y="11"/>
                      </a:lnTo>
                      <a:lnTo>
                        <a:pt x="240" y="7"/>
                      </a:lnTo>
                      <a:lnTo>
                        <a:pt x="227" y="10"/>
                      </a:lnTo>
                      <a:lnTo>
                        <a:pt x="213" y="21"/>
                      </a:lnTo>
                      <a:lnTo>
                        <a:pt x="207" y="33"/>
                      </a:lnTo>
                      <a:lnTo>
                        <a:pt x="213" y="51"/>
                      </a:lnTo>
                      <a:lnTo>
                        <a:pt x="204" y="62"/>
                      </a:lnTo>
                      <a:lnTo>
                        <a:pt x="194" y="67"/>
                      </a:lnTo>
                      <a:lnTo>
                        <a:pt x="173" y="56"/>
                      </a:lnTo>
                      <a:lnTo>
                        <a:pt x="144" y="46"/>
                      </a:lnTo>
                      <a:lnTo>
                        <a:pt x="125" y="41"/>
                      </a:lnTo>
                      <a:lnTo>
                        <a:pt x="115" y="21"/>
                      </a:lnTo>
                      <a:lnTo>
                        <a:pt x="88" y="10"/>
                      </a:lnTo>
                      <a:lnTo>
                        <a:pt x="71" y="6"/>
                      </a:lnTo>
                      <a:lnTo>
                        <a:pt x="63" y="8"/>
                      </a:lnTo>
                      <a:lnTo>
                        <a:pt x="39" y="0"/>
                      </a:lnTo>
                      <a:lnTo>
                        <a:pt x="39" y="18"/>
                      </a:lnTo>
                      <a:lnTo>
                        <a:pt x="29" y="24"/>
                      </a:lnTo>
                      <a:lnTo>
                        <a:pt x="23" y="32"/>
                      </a:lnTo>
                      <a:lnTo>
                        <a:pt x="9" y="41"/>
                      </a:lnTo>
                      <a:lnTo>
                        <a:pt x="12" y="52"/>
                      </a:lnTo>
                      <a:lnTo>
                        <a:pt x="11" y="62"/>
                      </a:lnTo>
                      <a:lnTo>
                        <a:pt x="1" y="66"/>
                      </a:lnTo>
                      <a:lnTo>
                        <a:pt x="8" y="88"/>
                      </a:lnTo>
                      <a:lnTo>
                        <a:pt x="9" y="99"/>
                      </a:lnTo>
                      <a:lnTo>
                        <a:pt x="7" y="118"/>
                      </a:lnTo>
                      <a:lnTo>
                        <a:pt x="8" y="129"/>
                      </a:lnTo>
                      <a:lnTo>
                        <a:pt x="6" y="142"/>
                      </a:lnTo>
                      <a:lnTo>
                        <a:pt x="7" y="157"/>
                      </a:lnTo>
                      <a:lnTo>
                        <a:pt x="0" y="166"/>
                      </a:lnTo>
                      <a:lnTo>
                        <a:pt x="13" y="184"/>
                      </a:lnTo>
                      <a:lnTo>
                        <a:pt x="13" y="194"/>
                      </a:lnTo>
                      <a:lnTo>
                        <a:pt x="21" y="207"/>
                      </a:lnTo>
                      <a:lnTo>
                        <a:pt x="31" y="204"/>
                      </a:lnTo>
                      <a:lnTo>
                        <a:pt x="47" y="214"/>
                      </a:lnTo>
                      <a:lnTo>
                        <a:pt x="56" y="229"/>
                      </a:lnTo>
                      <a:lnTo>
                        <a:pt x="89" y="239"/>
                      </a:lnTo>
                      <a:lnTo>
                        <a:pt x="101" y="252"/>
                      </a:lnTo>
                      <a:lnTo>
                        <a:pt x="115" y="244"/>
                      </a:lnTo>
                      <a:lnTo>
                        <a:pt x="135" y="231"/>
                      </a:lnTo>
                      <a:lnTo>
                        <a:pt x="218" y="277"/>
                      </a:lnTo>
                      <a:lnTo>
                        <a:pt x="302" y="321"/>
                      </a:lnTo>
                      <a:lnTo>
                        <a:pt x="302" y="312"/>
                      </a:lnTo>
                      <a:lnTo>
                        <a:pt x="326" y="312"/>
                      </a:lnTo>
                      <a:lnTo>
                        <a:pt x="324" y="264"/>
                      </a:lnTo>
                      <a:lnTo>
                        <a:pt x="320" y="177"/>
                      </a:lnTo>
                      <a:lnTo>
                        <a:pt x="316" y="92"/>
                      </a:lnTo>
                      <a:lnTo>
                        <a:pt x="308" y="73"/>
                      </a:lnTo>
                      <a:lnTo>
                        <a:pt x="312" y="58"/>
                      </a:lnTo>
                      <a:lnTo>
                        <a:pt x="308" y="49"/>
                      </a:lnTo>
                      <a:lnTo>
                        <a:pt x="315" y="38"/>
                      </a:lnTo>
                      <a:lnTo>
                        <a:pt x="315" y="38"/>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34" name="Lesotho">
                  <a:extLst>
                    <a:ext uri="{FF2B5EF4-FFF2-40B4-BE49-F238E27FC236}">
                      <a16:creationId xmlns:a16="http://schemas.microsoft.com/office/drawing/2014/main" id="{BE472D39-76BC-45DD-B5A0-B362DB79DA47}"/>
                    </a:ext>
                  </a:extLst>
                </p:cNvPr>
                <p:cNvSpPr>
                  <a:spLocks/>
                </p:cNvSpPr>
                <p:nvPr/>
              </p:nvSpPr>
              <p:spPr bwMode="auto">
                <a:xfrm>
                  <a:off x="5528753" y="5571583"/>
                  <a:ext cx="66047" cy="66048"/>
                </a:xfrm>
                <a:custGeom>
                  <a:avLst/>
                  <a:gdLst>
                    <a:gd name="T0" fmla="*/ 20 w 47"/>
                    <a:gd name="T1" fmla="*/ 45 h 47"/>
                    <a:gd name="T2" fmla="*/ 25 w 47"/>
                    <a:gd name="T3" fmla="*/ 37 h 47"/>
                    <a:gd name="T4" fmla="*/ 36 w 47"/>
                    <a:gd name="T5" fmla="*/ 34 h 47"/>
                    <a:gd name="T6" fmla="*/ 41 w 47"/>
                    <a:gd name="T7" fmla="*/ 26 h 47"/>
                    <a:gd name="T8" fmla="*/ 47 w 47"/>
                    <a:gd name="T9" fmla="*/ 14 h 47"/>
                    <a:gd name="T10" fmla="*/ 41 w 47"/>
                    <a:gd name="T11" fmla="*/ 7 h 47"/>
                    <a:gd name="T12" fmla="*/ 32 w 47"/>
                    <a:gd name="T13" fmla="*/ 0 h 47"/>
                    <a:gd name="T14" fmla="*/ 23 w 47"/>
                    <a:gd name="T15" fmla="*/ 5 h 47"/>
                    <a:gd name="T16" fmla="*/ 11 w 47"/>
                    <a:gd name="T17" fmla="*/ 14 h 47"/>
                    <a:gd name="T18" fmla="*/ 0 w 47"/>
                    <a:gd name="T19" fmla="*/ 29 h 47"/>
                    <a:gd name="T20" fmla="*/ 13 w 47"/>
                    <a:gd name="T21" fmla="*/ 47 h 47"/>
                    <a:gd name="T22" fmla="*/ 20 w 47"/>
                    <a:gd name="T23" fmla="*/ 45 h 47"/>
                    <a:gd name="T24" fmla="*/ 20 w 47"/>
                    <a:gd name="T25"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47">
                      <a:moveTo>
                        <a:pt x="20" y="45"/>
                      </a:moveTo>
                      <a:lnTo>
                        <a:pt x="25" y="37"/>
                      </a:lnTo>
                      <a:lnTo>
                        <a:pt x="36" y="34"/>
                      </a:lnTo>
                      <a:lnTo>
                        <a:pt x="41" y="26"/>
                      </a:lnTo>
                      <a:lnTo>
                        <a:pt x="47" y="14"/>
                      </a:lnTo>
                      <a:lnTo>
                        <a:pt x="41" y="7"/>
                      </a:lnTo>
                      <a:lnTo>
                        <a:pt x="32" y="0"/>
                      </a:lnTo>
                      <a:lnTo>
                        <a:pt x="23" y="5"/>
                      </a:lnTo>
                      <a:lnTo>
                        <a:pt x="11" y="14"/>
                      </a:lnTo>
                      <a:lnTo>
                        <a:pt x="0" y="29"/>
                      </a:lnTo>
                      <a:lnTo>
                        <a:pt x="13" y="47"/>
                      </a:lnTo>
                      <a:lnTo>
                        <a:pt x="20" y="45"/>
                      </a:lnTo>
                      <a:lnTo>
                        <a:pt x="20" y="45"/>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35" name="Lithuania">
                  <a:extLst>
                    <a:ext uri="{FF2B5EF4-FFF2-40B4-BE49-F238E27FC236}">
                      <a16:creationId xmlns:a16="http://schemas.microsoft.com/office/drawing/2014/main" id="{ED0F01D6-ADCB-4C57-AF70-5FEE2749F298}"/>
                    </a:ext>
                  </a:extLst>
                </p:cNvPr>
                <p:cNvSpPr>
                  <a:spLocks/>
                </p:cNvSpPr>
                <p:nvPr/>
              </p:nvSpPr>
              <p:spPr bwMode="auto">
                <a:xfrm>
                  <a:off x="5277211" y="2748410"/>
                  <a:ext cx="139121" cy="78695"/>
                </a:xfrm>
                <a:custGeom>
                  <a:avLst/>
                  <a:gdLst>
                    <a:gd name="T0" fmla="*/ 97 w 99"/>
                    <a:gd name="T1" fmla="*/ 17 h 56"/>
                    <a:gd name="T2" fmla="*/ 78 w 99"/>
                    <a:gd name="T3" fmla="*/ 6 h 56"/>
                    <a:gd name="T4" fmla="*/ 69 w 99"/>
                    <a:gd name="T5" fmla="*/ 5 h 56"/>
                    <a:gd name="T6" fmla="*/ 65 w 99"/>
                    <a:gd name="T7" fmla="*/ 0 h 56"/>
                    <a:gd name="T8" fmla="*/ 48 w 99"/>
                    <a:gd name="T9" fmla="*/ 2 h 56"/>
                    <a:gd name="T10" fmla="*/ 19 w 99"/>
                    <a:gd name="T11" fmla="*/ 1 h 56"/>
                    <a:gd name="T12" fmla="*/ 0 w 99"/>
                    <a:gd name="T13" fmla="*/ 8 h 56"/>
                    <a:gd name="T14" fmla="*/ 7 w 99"/>
                    <a:gd name="T15" fmla="*/ 27 h 56"/>
                    <a:gd name="T16" fmla="*/ 26 w 99"/>
                    <a:gd name="T17" fmla="*/ 30 h 56"/>
                    <a:gd name="T18" fmla="*/ 33 w 99"/>
                    <a:gd name="T19" fmla="*/ 34 h 56"/>
                    <a:gd name="T20" fmla="*/ 33 w 99"/>
                    <a:gd name="T21" fmla="*/ 41 h 56"/>
                    <a:gd name="T22" fmla="*/ 35 w 99"/>
                    <a:gd name="T23" fmla="*/ 46 h 56"/>
                    <a:gd name="T24" fmla="*/ 44 w 99"/>
                    <a:gd name="T25" fmla="*/ 48 h 56"/>
                    <a:gd name="T26" fmla="*/ 50 w 99"/>
                    <a:gd name="T27" fmla="*/ 56 h 56"/>
                    <a:gd name="T28" fmla="*/ 67 w 99"/>
                    <a:gd name="T29" fmla="*/ 56 h 56"/>
                    <a:gd name="T30" fmla="*/ 84 w 99"/>
                    <a:gd name="T31" fmla="*/ 47 h 56"/>
                    <a:gd name="T32" fmla="*/ 86 w 99"/>
                    <a:gd name="T33" fmla="*/ 34 h 56"/>
                    <a:gd name="T34" fmla="*/ 99 w 99"/>
                    <a:gd name="T35" fmla="*/ 27 h 56"/>
                    <a:gd name="T36" fmla="*/ 97 w 99"/>
                    <a:gd name="T37" fmla="*/ 17 h 56"/>
                    <a:gd name="T38" fmla="*/ 97 w 99"/>
                    <a:gd name="T39" fmla="*/ 1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56">
                      <a:moveTo>
                        <a:pt x="97" y="17"/>
                      </a:moveTo>
                      <a:lnTo>
                        <a:pt x="78" y="6"/>
                      </a:lnTo>
                      <a:lnTo>
                        <a:pt x="69" y="5"/>
                      </a:lnTo>
                      <a:lnTo>
                        <a:pt x="65" y="0"/>
                      </a:lnTo>
                      <a:lnTo>
                        <a:pt x="48" y="2"/>
                      </a:lnTo>
                      <a:lnTo>
                        <a:pt x="19" y="1"/>
                      </a:lnTo>
                      <a:lnTo>
                        <a:pt x="0" y="8"/>
                      </a:lnTo>
                      <a:lnTo>
                        <a:pt x="7" y="27"/>
                      </a:lnTo>
                      <a:lnTo>
                        <a:pt x="26" y="30"/>
                      </a:lnTo>
                      <a:lnTo>
                        <a:pt x="33" y="34"/>
                      </a:lnTo>
                      <a:lnTo>
                        <a:pt x="33" y="41"/>
                      </a:lnTo>
                      <a:lnTo>
                        <a:pt x="35" y="46"/>
                      </a:lnTo>
                      <a:lnTo>
                        <a:pt x="44" y="48"/>
                      </a:lnTo>
                      <a:lnTo>
                        <a:pt x="50" y="56"/>
                      </a:lnTo>
                      <a:lnTo>
                        <a:pt x="67" y="56"/>
                      </a:lnTo>
                      <a:lnTo>
                        <a:pt x="84" y="47"/>
                      </a:lnTo>
                      <a:lnTo>
                        <a:pt x="86" y="34"/>
                      </a:lnTo>
                      <a:lnTo>
                        <a:pt x="99" y="27"/>
                      </a:lnTo>
                      <a:lnTo>
                        <a:pt x="97" y="17"/>
                      </a:lnTo>
                      <a:lnTo>
                        <a:pt x="97" y="17"/>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36" name="Luxembourg">
                  <a:extLst>
                    <a:ext uri="{FF2B5EF4-FFF2-40B4-BE49-F238E27FC236}">
                      <a16:creationId xmlns:a16="http://schemas.microsoft.com/office/drawing/2014/main" id="{AAD2CF57-09F5-473A-87C8-A39FE56C885F}"/>
                    </a:ext>
                  </a:extLst>
                </p:cNvPr>
                <p:cNvSpPr>
                  <a:spLocks/>
                </p:cNvSpPr>
                <p:nvPr/>
              </p:nvSpPr>
              <p:spPr bwMode="auto">
                <a:xfrm>
                  <a:off x="4909032" y="2947957"/>
                  <a:ext cx="14053" cy="21079"/>
                </a:xfrm>
                <a:custGeom>
                  <a:avLst/>
                  <a:gdLst>
                    <a:gd name="T0" fmla="*/ 9 w 10"/>
                    <a:gd name="T1" fmla="*/ 15 h 15"/>
                    <a:gd name="T2" fmla="*/ 10 w 10"/>
                    <a:gd name="T3" fmla="*/ 5 h 15"/>
                    <a:gd name="T4" fmla="*/ 7 w 10"/>
                    <a:gd name="T5" fmla="*/ 0 h 15"/>
                    <a:gd name="T6" fmla="*/ 2 w 10"/>
                    <a:gd name="T7" fmla="*/ 1 h 15"/>
                    <a:gd name="T8" fmla="*/ 0 w 10"/>
                    <a:gd name="T9" fmla="*/ 14 h 15"/>
                    <a:gd name="T10" fmla="*/ 4 w 10"/>
                    <a:gd name="T11" fmla="*/ 15 h 15"/>
                    <a:gd name="T12" fmla="*/ 9 w 10"/>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9" y="15"/>
                      </a:moveTo>
                      <a:lnTo>
                        <a:pt x="10" y="5"/>
                      </a:lnTo>
                      <a:lnTo>
                        <a:pt x="7" y="0"/>
                      </a:lnTo>
                      <a:lnTo>
                        <a:pt x="2" y="1"/>
                      </a:lnTo>
                      <a:lnTo>
                        <a:pt x="0" y="14"/>
                      </a:lnTo>
                      <a:lnTo>
                        <a:pt x="4" y="15"/>
                      </a:lnTo>
                      <a:lnTo>
                        <a:pt x="9" y="15"/>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37" name="Latvia">
                  <a:extLst>
                    <a:ext uri="{FF2B5EF4-FFF2-40B4-BE49-F238E27FC236}">
                      <a16:creationId xmlns:a16="http://schemas.microsoft.com/office/drawing/2014/main" id="{A2D3191D-A1F8-4DB5-89C6-8F14EC7F32A8}"/>
                    </a:ext>
                  </a:extLst>
                </p:cNvPr>
                <p:cNvSpPr>
                  <a:spLocks/>
                </p:cNvSpPr>
                <p:nvPr/>
              </p:nvSpPr>
              <p:spPr bwMode="auto">
                <a:xfrm>
                  <a:off x="5275805" y="2699225"/>
                  <a:ext cx="174253" cy="73074"/>
                </a:xfrm>
                <a:custGeom>
                  <a:avLst/>
                  <a:gdLst>
                    <a:gd name="T0" fmla="*/ 103 w 124"/>
                    <a:gd name="T1" fmla="*/ 10 h 52"/>
                    <a:gd name="T2" fmla="*/ 89 w 124"/>
                    <a:gd name="T3" fmla="*/ 10 h 52"/>
                    <a:gd name="T4" fmla="*/ 73 w 124"/>
                    <a:gd name="T5" fmla="*/ 3 h 52"/>
                    <a:gd name="T6" fmla="*/ 65 w 124"/>
                    <a:gd name="T7" fmla="*/ 0 h 52"/>
                    <a:gd name="T8" fmla="*/ 51 w 124"/>
                    <a:gd name="T9" fmla="*/ 4 h 52"/>
                    <a:gd name="T10" fmla="*/ 51 w 124"/>
                    <a:gd name="T11" fmla="*/ 21 h 52"/>
                    <a:gd name="T12" fmla="*/ 37 w 124"/>
                    <a:gd name="T13" fmla="*/ 22 h 52"/>
                    <a:gd name="T14" fmla="*/ 21 w 124"/>
                    <a:gd name="T15" fmla="*/ 5 h 52"/>
                    <a:gd name="T16" fmla="*/ 6 w 124"/>
                    <a:gd name="T17" fmla="*/ 12 h 52"/>
                    <a:gd name="T18" fmla="*/ 0 w 124"/>
                    <a:gd name="T19" fmla="*/ 26 h 52"/>
                    <a:gd name="T20" fmla="*/ 1 w 124"/>
                    <a:gd name="T21" fmla="*/ 43 h 52"/>
                    <a:gd name="T22" fmla="*/ 20 w 124"/>
                    <a:gd name="T23" fmla="*/ 36 h 52"/>
                    <a:gd name="T24" fmla="*/ 49 w 124"/>
                    <a:gd name="T25" fmla="*/ 37 h 52"/>
                    <a:gd name="T26" fmla="*/ 66 w 124"/>
                    <a:gd name="T27" fmla="*/ 35 h 52"/>
                    <a:gd name="T28" fmla="*/ 70 w 124"/>
                    <a:gd name="T29" fmla="*/ 40 h 52"/>
                    <a:gd name="T30" fmla="*/ 79 w 124"/>
                    <a:gd name="T31" fmla="*/ 41 h 52"/>
                    <a:gd name="T32" fmla="*/ 98 w 124"/>
                    <a:gd name="T33" fmla="*/ 52 h 52"/>
                    <a:gd name="T34" fmla="*/ 107 w 124"/>
                    <a:gd name="T35" fmla="*/ 49 h 52"/>
                    <a:gd name="T36" fmla="*/ 124 w 124"/>
                    <a:gd name="T37" fmla="*/ 40 h 52"/>
                    <a:gd name="T38" fmla="*/ 116 w 124"/>
                    <a:gd name="T39" fmla="*/ 26 h 52"/>
                    <a:gd name="T40" fmla="*/ 113 w 124"/>
                    <a:gd name="T41" fmla="*/ 16 h 52"/>
                    <a:gd name="T42" fmla="*/ 103 w 124"/>
                    <a:gd name="T43" fmla="*/ 10 h 52"/>
                    <a:gd name="T44" fmla="*/ 103 w 124"/>
                    <a:gd name="T45"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4" h="52">
                      <a:moveTo>
                        <a:pt x="103" y="10"/>
                      </a:moveTo>
                      <a:lnTo>
                        <a:pt x="89" y="10"/>
                      </a:lnTo>
                      <a:lnTo>
                        <a:pt x="73" y="3"/>
                      </a:lnTo>
                      <a:lnTo>
                        <a:pt x="65" y="0"/>
                      </a:lnTo>
                      <a:lnTo>
                        <a:pt x="51" y="4"/>
                      </a:lnTo>
                      <a:lnTo>
                        <a:pt x="51" y="21"/>
                      </a:lnTo>
                      <a:lnTo>
                        <a:pt x="37" y="22"/>
                      </a:lnTo>
                      <a:lnTo>
                        <a:pt x="21" y="5"/>
                      </a:lnTo>
                      <a:lnTo>
                        <a:pt x="6" y="12"/>
                      </a:lnTo>
                      <a:lnTo>
                        <a:pt x="0" y="26"/>
                      </a:lnTo>
                      <a:lnTo>
                        <a:pt x="1" y="43"/>
                      </a:lnTo>
                      <a:lnTo>
                        <a:pt x="20" y="36"/>
                      </a:lnTo>
                      <a:lnTo>
                        <a:pt x="49" y="37"/>
                      </a:lnTo>
                      <a:lnTo>
                        <a:pt x="66" y="35"/>
                      </a:lnTo>
                      <a:lnTo>
                        <a:pt x="70" y="40"/>
                      </a:lnTo>
                      <a:lnTo>
                        <a:pt x="79" y="41"/>
                      </a:lnTo>
                      <a:lnTo>
                        <a:pt x="98" y="52"/>
                      </a:lnTo>
                      <a:lnTo>
                        <a:pt x="107" y="49"/>
                      </a:lnTo>
                      <a:lnTo>
                        <a:pt x="124" y="40"/>
                      </a:lnTo>
                      <a:lnTo>
                        <a:pt x="116" y="26"/>
                      </a:lnTo>
                      <a:lnTo>
                        <a:pt x="113" y="16"/>
                      </a:lnTo>
                      <a:lnTo>
                        <a:pt x="103" y="10"/>
                      </a:lnTo>
                      <a:lnTo>
                        <a:pt x="103" y="1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38" name="Marocco">
                  <a:extLst>
                    <a:ext uri="{FF2B5EF4-FFF2-40B4-BE49-F238E27FC236}">
                      <a16:creationId xmlns:a16="http://schemas.microsoft.com/office/drawing/2014/main" id="{77504356-1A4E-4A3C-B116-D264213BED24}"/>
                    </a:ext>
                  </a:extLst>
                </p:cNvPr>
                <p:cNvSpPr>
                  <a:spLocks/>
                </p:cNvSpPr>
                <p:nvPr/>
              </p:nvSpPr>
              <p:spPr bwMode="auto">
                <a:xfrm>
                  <a:off x="4271043" y="3420125"/>
                  <a:ext cx="460926" cy="479195"/>
                </a:xfrm>
                <a:custGeom>
                  <a:avLst/>
                  <a:gdLst>
                    <a:gd name="T0" fmla="*/ 299 w 328"/>
                    <a:gd name="T1" fmla="*/ 14 h 341"/>
                    <a:gd name="T2" fmla="*/ 260 w 328"/>
                    <a:gd name="T3" fmla="*/ 10 h 341"/>
                    <a:gd name="T4" fmla="*/ 234 w 328"/>
                    <a:gd name="T5" fmla="*/ 0 h 341"/>
                    <a:gd name="T6" fmla="*/ 213 w 328"/>
                    <a:gd name="T7" fmla="*/ 40 h 341"/>
                    <a:gd name="T8" fmla="*/ 178 w 328"/>
                    <a:gd name="T9" fmla="*/ 60 h 341"/>
                    <a:gd name="T10" fmla="*/ 161 w 328"/>
                    <a:gd name="T11" fmla="*/ 89 h 341"/>
                    <a:gd name="T12" fmla="*/ 157 w 328"/>
                    <a:gd name="T13" fmla="*/ 139 h 341"/>
                    <a:gd name="T14" fmla="*/ 130 w 328"/>
                    <a:gd name="T15" fmla="*/ 165 h 341"/>
                    <a:gd name="T16" fmla="*/ 95 w 328"/>
                    <a:gd name="T17" fmla="*/ 184 h 341"/>
                    <a:gd name="T18" fmla="*/ 83 w 328"/>
                    <a:gd name="T19" fmla="*/ 193 h 341"/>
                    <a:gd name="T20" fmla="*/ 56 w 328"/>
                    <a:gd name="T21" fmla="*/ 226 h 341"/>
                    <a:gd name="T22" fmla="*/ 48 w 328"/>
                    <a:gd name="T23" fmla="*/ 254 h 341"/>
                    <a:gd name="T24" fmla="*/ 35 w 328"/>
                    <a:gd name="T25" fmla="*/ 271 h 341"/>
                    <a:gd name="T26" fmla="*/ 15 w 328"/>
                    <a:gd name="T27" fmla="*/ 303 h 341"/>
                    <a:gd name="T28" fmla="*/ 10 w 328"/>
                    <a:gd name="T29" fmla="*/ 324 h 341"/>
                    <a:gd name="T30" fmla="*/ 0 w 328"/>
                    <a:gd name="T31" fmla="*/ 341 h 341"/>
                    <a:gd name="T32" fmla="*/ 47 w 328"/>
                    <a:gd name="T33" fmla="*/ 340 h 341"/>
                    <a:gd name="T34" fmla="*/ 58 w 328"/>
                    <a:gd name="T35" fmla="*/ 320 h 341"/>
                    <a:gd name="T36" fmla="*/ 95 w 328"/>
                    <a:gd name="T37" fmla="*/ 261 h 341"/>
                    <a:gd name="T38" fmla="*/ 111 w 328"/>
                    <a:gd name="T39" fmla="*/ 229 h 341"/>
                    <a:gd name="T40" fmla="*/ 136 w 328"/>
                    <a:gd name="T41" fmla="*/ 209 h 341"/>
                    <a:gd name="T42" fmla="*/ 153 w 328"/>
                    <a:gd name="T43" fmla="*/ 212 h 341"/>
                    <a:gd name="T44" fmla="*/ 172 w 328"/>
                    <a:gd name="T45" fmla="*/ 205 h 341"/>
                    <a:gd name="T46" fmla="*/ 171 w 328"/>
                    <a:gd name="T47" fmla="*/ 193 h 341"/>
                    <a:gd name="T48" fmla="*/ 175 w 328"/>
                    <a:gd name="T49" fmla="*/ 165 h 341"/>
                    <a:gd name="T50" fmla="*/ 228 w 328"/>
                    <a:gd name="T51" fmla="*/ 144 h 341"/>
                    <a:gd name="T52" fmla="*/ 252 w 328"/>
                    <a:gd name="T53" fmla="*/ 125 h 341"/>
                    <a:gd name="T54" fmla="*/ 277 w 328"/>
                    <a:gd name="T55" fmla="*/ 99 h 341"/>
                    <a:gd name="T56" fmla="*/ 298 w 328"/>
                    <a:gd name="T57" fmla="*/ 87 h 341"/>
                    <a:gd name="T58" fmla="*/ 328 w 328"/>
                    <a:gd name="T59" fmla="*/ 74 h 341"/>
                    <a:gd name="T60" fmla="*/ 316 w 328"/>
                    <a:gd name="T61" fmla="*/ 45 h 341"/>
                    <a:gd name="T62" fmla="*/ 307 w 328"/>
                    <a:gd name="T63" fmla="*/ 1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8" h="341">
                      <a:moveTo>
                        <a:pt x="307" y="15"/>
                      </a:moveTo>
                      <a:lnTo>
                        <a:pt x="299" y="14"/>
                      </a:lnTo>
                      <a:lnTo>
                        <a:pt x="279" y="9"/>
                      </a:lnTo>
                      <a:lnTo>
                        <a:pt x="260" y="10"/>
                      </a:lnTo>
                      <a:lnTo>
                        <a:pt x="248" y="0"/>
                      </a:lnTo>
                      <a:lnTo>
                        <a:pt x="234" y="0"/>
                      </a:lnTo>
                      <a:lnTo>
                        <a:pt x="226" y="15"/>
                      </a:lnTo>
                      <a:lnTo>
                        <a:pt x="213" y="40"/>
                      </a:lnTo>
                      <a:lnTo>
                        <a:pt x="198" y="49"/>
                      </a:lnTo>
                      <a:lnTo>
                        <a:pt x="178" y="60"/>
                      </a:lnTo>
                      <a:lnTo>
                        <a:pt x="165" y="76"/>
                      </a:lnTo>
                      <a:lnTo>
                        <a:pt x="161" y="89"/>
                      </a:lnTo>
                      <a:lnTo>
                        <a:pt x="153" y="109"/>
                      </a:lnTo>
                      <a:lnTo>
                        <a:pt x="157" y="139"/>
                      </a:lnTo>
                      <a:lnTo>
                        <a:pt x="140" y="158"/>
                      </a:lnTo>
                      <a:lnTo>
                        <a:pt x="130" y="165"/>
                      </a:lnTo>
                      <a:lnTo>
                        <a:pt x="113" y="181"/>
                      </a:lnTo>
                      <a:lnTo>
                        <a:pt x="95" y="184"/>
                      </a:lnTo>
                      <a:lnTo>
                        <a:pt x="84" y="193"/>
                      </a:lnTo>
                      <a:lnTo>
                        <a:pt x="83" y="193"/>
                      </a:lnTo>
                      <a:lnTo>
                        <a:pt x="70" y="217"/>
                      </a:lnTo>
                      <a:lnTo>
                        <a:pt x="56" y="226"/>
                      </a:lnTo>
                      <a:lnTo>
                        <a:pt x="49" y="241"/>
                      </a:lnTo>
                      <a:lnTo>
                        <a:pt x="48" y="254"/>
                      </a:lnTo>
                      <a:lnTo>
                        <a:pt x="41" y="268"/>
                      </a:lnTo>
                      <a:lnTo>
                        <a:pt x="35" y="271"/>
                      </a:lnTo>
                      <a:lnTo>
                        <a:pt x="23" y="286"/>
                      </a:lnTo>
                      <a:lnTo>
                        <a:pt x="15" y="303"/>
                      </a:lnTo>
                      <a:lnTo>
                        <a:pt x="17" y="312"/>
                      </a:lnTo>
                      <a:lnTo>
                        <a:pt x="10" y="324"/>
                      </a:lnTo>
                      <a:lnTo>
                        <a:pt x="1" y="330"/>
                      </a:lnTo>
                      <a:lnTo>
                        <a:pt x="0" y="341"/>
                      </a:lnTo>
                      <a:lnTo>
                        <a:pt x="0" y="341"/>
                      </a:lnTo>
                      <a:lnTo>
                        <a:pt x="47" y="340"/>
                      </a:lnTo>
                      <a:lnTo>
                        <a:pt x="50" y="330"/>
                      </a:lnTo>
                      <a:lnTo>
                        <a:pt x="58" y="320"/>
                      </a:lnTo>
                      <a:lnTo>
                        <a:pt x="66" y="287"/>
                      </a:lnTo>
                      <a:lnTo>
                        <a:pt x="95" y="261"/>
                      </a:lnTo>
                      <a:lnTo>
                        <a:pt x="105" y="231"/>
                      </a:lnTo>
                      <a:lnTo>
                        <a:pt x="111" y="229"/>
                      </a:lnTo>
                      <a:lnTo>
                        <a:pt x="119" y="211"/>
                      </a:lnTo>
                      <a:lnTo>
                        <a:pt x="136" y="209"/>
                      </a:lnTo>
                      <a:lnTo>
                        <a:pt x="143" y="212"/>
                      </a:lnTo>
                      <a:lnTo>
                        <a:pt x="153" y="212"/>
                      </a:lnTo>
                      <a:lnTo>
                        <a:pt x="159" y="206"/>
                      </a:lnTo>
                      <a:lnTo>
                        <a:pt x="172" y="205"/>
                      </a:lnTo>
                      <a:lnTo>
                        <a:pt x="171" y="193"/>
                      </a:lnTo>
                      <a:lnTo>
                        <a:pt x="171" y="193"/>
                      </a:lnTo>
                      <a:lnTo>
                        <a:pt x="174" y="193"/>
                      </a:lnTo>
                      <a:lnTo>
                        <a:pt x="175" y="165"/>
                      </a:lnTo>
                      <a:lnTo>
                        <a:pt x="208" y="147"/>
                      </a:lnTo>
                      <a:lnTo>
                        <a:pt x="228" y="144"/>
                      </a:lnTo>
                      <a:lnTo>
                        <a:pt x="245" y="137"/>
                      </a:lnTo>
                      <a:lnTo>
                        <a:pt x="252" y="125"/>
                      </a:lnTo>
                      <a:lnTo>
                        <a:pt x="276" y="115"/>
                      </a:lnTo>
                      <a:lnTo>
                        <a:pt x="277" y="99"/>
                      </a:lnTo>
                      <a:lnTo>
                        <a:pt x="289" y="97"/>
                      </a:lnTo>
                      <a:lnTo>
                        <a:pt x="298" y="87"/>
                      </a:lnTo>
                      <a:lnTo>
                        <a:pt x="324" y="84"/>
                      </a:lnTo>
                      <a:lnTo>
                        <a:pt x="328" y="74"/>
                      </a:lnTo>
                      <a:lnTo>
                        <a:pt x="322" y="69"/>
                      </a:lnTo>
                      <a:lnTo>
                        <a:pt x="316" y="45"/>
                      </a:lnTo>
                      <a:lnTo>
                        <a:pt x="315" y="30"/>
                      </a:lnTo>
                      <a:lnTo>
                        <a:pt x="307" y="15"/>
                      </a:lnTo>
                      <a:lnTo>
                        <a:pt x="307" y="15"/>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39" name="Moldova">
                  <a:extLst>
                    <a:ext uri="{FF2B5EF4-FFF2-40B4-BE49-F238E27FC236}">
                      <a16:creationId xmlns:a16="http://schemas.microsoft.com/office/drawing/2014/main" id="{4AE9DAC6-0F67-4DD1-B3AB-6C19DA6DE066}"/>
                    </a:ext>
                  </a:extLst>
                </p:cNvPr>
                <p:cNvSpPr>
                  <a:spLocks/>
                </p:cNvSpPr>
                <p:nvPr/>
              </p:nvSpPr>
              <p:spPr bwMode="auto">
                <a:xfrm>
                  <a:off x="5452868" y="3001357"/>
                  <a:ext cx="96963" cy="96964"/>
                </a:xfrm>
                <a:custGeom>
                  <a:avLst/>
                  <a:gdLst>
                    <a:gd name="T0" fmla="*/ 39 w 69"/>
                    <a:gd name="T1" fmla="*/ 69 h 69"/>
                    <a:gd name="T2" fmla="*/ 43 w 69"/>
                    <a:gd name="T3" fmla="*/ 66 h 69"/>
                    <a:gd name="T4" fmla="*/ 45 w 69"/>
                    <a:gd name="T5" fmla="*/ 59 h 69"/>
                    <a:gd name="T6" fmla="*/ 49 w 69"/>
                    <a:gd name="T7" fmla="*/ 51 h 69"/>
                    <a:gd name="T8" fmla="*/ 47 w 69"/>
                    <a:gd name="T9" fmla="*/ 47 h 69"/>
                    <a:gd name="T10" fmla="*/ 51 w 69"/>
                    <a:gd name="T11" fmla="*/ 46 h 69"/>
                    <a:gd name="T12" fmla="*/ 54 w 69"/>
                    <a:gd name="T13" fmla="*/ 48 h 69"/>
                    <a:gd name="T14" fmla="*/ 65 w 69"/>
                    <a:gd name="T15" fmla="*/ 49 h 69"/>
                    <a:gd name="T16" fmla="*/ 69 w 69"/>
                    <a:gd name="T17" fmla="*/ 47 h 69"/>
                    <a:gd name="T18" fmla="*/ 65 w 69"/>
                    <a:gd name="T19" fmla="*/ 46 h 69"/>
                    <a:gd name="T20" fmla="*/ 66 w 69"/>
                    <a:gd name="T21" fmla="*/ 42 h 69"/>
                    <a:gd name="T22" fmla="*/ 58 w 69"/>
                    <a:gd name="T23" fmla="*/ 36 h 69"/>
                    <a:gd name="T24" fmla="*/ 55 w 69"/>
                    <a:gd name="T25" fmla="*/ 26 h 69"/>
                    <a:gd name="T26" fmla="*/ 47 w 69"/>
                    <a:gd name="T27" fmla="*/ 22 h 69"/>
                    <a:gd name="T28" fmla="*/ 47 w 69"/>
                    <a:gd name="T29" fmla="*/ 14 h 69"/>
                    <a:gd name="T30" fmla="*/ 38 w 69"/>
                    <a:gd name="T31" fmla="*/ 8 h 69"/>
                    <a:gd name="T32" fmla="*/ 30 w 69"/>
                    <a:gd name="T33" fmla="*/ 7 h 69"/>
                    <a:gd name="T34" fmla="*/ 16 w 69"/>
                    <a:gd name="T35" fmla="*/ 0 h 69"/>
                    <a:gd name="T36" fmla="*/ 4 w 69"/>
                    <a:gd name="T37" fmla="*/ 3 h 69"/>
                    <a:gd name="T38" fmla="*/ 0 w 69"/>
                    <a:gd name="T39" fmla="*/ 5 h 69"/>
                    <a:gd name="T40" fmla="*/ 6 w 69"/>
                    <a:gd name="T41" fmla="*/ 8 h 69"/>
                    <a:gd name="T42" fmla="*/ 13 w 69"/>
                    <a:gd name="T43" fmla="*/ 15 h 69"/>
                    <a:gd name="T44" fmla="*/ 20 w 69"/>
                    <a:gd name="T45" fmla="*/ 25 h 69"/>
                    <a:gd name="T46" fmla="*/ 32 w 69"/>
                    <a:gd name="T47" fmla="*/ 38 h 69"/>
                    <a:gd name="T48" fmla="*/ 35 w 69"/>
                    <a:gd name="T49" fmla="*/ 48 h 69"/>
                    <a:gd name="T50" fmla="*/ 34 w 69"/>
                    <a:gd name="T51" fmla="*/ 59 h 69"/>
                    <a:gd name="T52" fmla="*/ 39 w 69"/>
                    <a:gd name="T5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69">
                      <a:moveTo>
                        <a:pt x="39" y="69"/>
                      </a:moveTo>
                      <a:lnTo>
                        <a:pt x="43" y="66"/>
                      </a:lnTo>
                      <a:lnTo>
                        <a:pt x="45" y="59"/>
                      </a:lnTo>
                      <a:lnTo>
                        <a:pt x="49" y="51"/>
                      </a:lnTo>
                      <a:lnTo>
                        <a:pt x="47" y="47"/>
                      </a:lnTo>
                      <a:lnTo>
                        <a:pt x="51" y="46"/>
                      </a:lnTo>
                      <a:lnTo>
                        <a:pt x="54" y="48"/>
                      </a:lnTo>
                      <a:lnTo>
                        <a:pt x="65" y="49"/>
                      </a:lnTo>
                      <a:lnTo>
                        <a:pt x="69" y="47"/>
                      </a:lnTo>
                      <a:lnTo>
                        <a:pt x="65" y="46"/>
                      </a:lnTo>
                      <a:lnTo>
                        <a:pt x="66" y="42"/>
                      </a:lnTo>
                      <a:lnTo>
                        <a:pt x="58" y="36"/>
                      </a:lnTo>
                      <a:lnTo>
                        <a:pt x="55" y="26"/>
                      </a:lnTo>
                      <a:lnTo>
                        <a:pt x="47" y="22"/>
                      </a:lnTo>
                      <a:lnTo>
                        <a:pt x="47" y="14"/>
                      </a:lnTo>
                      <a:lnTo>
                        <a:pt x="38" y="8"/>
                      </a:lnTo>
                      <a:lnTo>
                        <a:pt x="30" y="7"/>
                      </a:lnTo>
                      <a:lnTo>
                        <a:pt x="16" y="0"/>
                      </a:lnTo>
                      <a:lnTo>
                        <a:pt x="4" y="3"/>
                      </a:lnTo>
                      <a:lnTo>
                        <a:pt x="0" y="5"/>
                      </a:lnTo>
                      <a:lnTo>
                        <a:pt x="6" y="8"/>
                      </a:lnTo>
                      <a:lnTo>
                        <a:pt x="13" y="15"/>
                      </a:lnTo>
                      <a:lnTo>
                        <a:pt x="20" y="25"/>
                      </a:lnTo>
                      <a:lnTo>
                        <a:pt x="32" y="38"/>
                      </a:lnTo>
                      <a:lnTo>
                        <a:pt x="35" y="48"/>
                      </a:lnTo>
                      <a:lnTo>
                        <a:pt x="34" y="59"/>
                      </a:lnTo>
                      <a:lnTo>
                        <a:pt x="39" y="69"/>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40" name="Madagascar">
                  <a:extLst>
                    <a:ext uri="{FF2B5EF4-FFF2-40B4-BE49-F238E27FC236}">
                      <a16:creationId xmlns:a16="http://schemas.microsoft.com/office/drawing/2014/main" id="{A69A10BB-5CE5-4E4B-8333-561C4B2203BA}"/>
                    </a:ext>
                  </a:extLst>
                </p:cNvPr>
                <p:cNvSpPr>
                  <a:spLocks/>
                </p:cNvSpPr>
                <p:nvPr/>
              </p:nvSpPr>
              <p:spPr bwMode="auto">
                <a:xfrm>
                  <a:off x="6010758" y="5016504"/>
                  <a:ext cx="226247" cy="452495"/>
                </a:xfrm>
                <a:custGeom>
                  <a:avLst/>
                  <a:gdLst>
                    <a:gd name="T0" fmla="*/ 154 w 161"/>
                    <a:gd name="T1" fmla="*/ 36 h 322"/>
                    <a:gd name="T2" fmla="*/ 150 w 161"/>
                    <a:gd name="T3" fmla="*/ 21 h 322"/>
                    <a:gd name="T4" fmla="*/ 145 w 161"/>
                    <a:gd name="T5" fmla="*/ 10 h 322"/>
                    <a:gd name="T6" fmla="*/ 139 w 161"/>
                    <a:gd name="T7" fmla="*/ 0 h 322"/>
                    <a:gd name="T8" fmla="*/ 131 w 161"/>
                    <a:gd name="T9" fmla="*/ 10 h 322"/>
                    <a:gd name="T10" fmla="*/ 129 w 161"/>
                    <a:gd name="T11" fmla="*/ 25 h 322"/>
                    <a:gd name="T12" fmla="*/ 117 w 161"/>
                    <a:gd name="T13" fmla="*/ 42 h 322"/>
                    <a:gd name="T14" fmla="*/ 109 w 161"/>
                    <a:gd name="T15" fmla="*/ 38 h 322"/>
                    <a:gd name="T16" fmla="*/ 111 w 161"/>
                    <a:gd name="T17" fmla="*/ 49 h 322"/>
                    <a:gd name="T18" fmla="*/ 104 w 161"/>
                    <a:gd name="T19" fmla="*/ 61 h 322"/>
                    <a:gd name="T20" fmla="*/ 86 w 161"/>
                    <a:gd name="T21" fmla="*/ 76 h 322"/>
                    <a:gd name="T22" fmla="*/ 73 w 161"/>
                    <a:gd name="T23" fmla="*/ 89 h 322"/>
                    <a:gd name="T24" fmla="*/ 65 w 161"/>
                    <a:gd name="T25" fmla="*/ 89 h 322"/>
                    <a:gd name="T26" fmla="*/ 56 w 161"/>
                    <a:gd name="T27" fmla="*/ 93 h 322"/>
                    <a:gd name="T28" fmla="*/ 45 w 161"/>
                    <a:gd name="T29" fmla="*/ 98 h 322"/>
                    <a:gd name="T30" fmla="*/ 34 w 161"/>
                    <a:gd name="T31" fmla="*/ 99 h 322"/>
                    <a:gd name="T32" fmla="*/ 30 w 161"/>
                    <a:gd name="T33" fmla="*/ 115 h 322"/>
                    <a:gd name="T34" fmla="*/ 23 w 161"/>
                    <a:gd name="T35" fmla="*/ 128 h 322"/>
                    <a:gd name="T36" fmla="*/ 23 w 161"/>
                    <a:gd name="T37" fmla="*/ 149 h 322"/>
                    <a:gd name="T38" fmla="*/ 26 w 161"/>
                    <a:gd name="T39" fmla="*/ 164 h 322"/>
                    <a:gd name="T40" fmla="*/ 30 w 161"/>
                    <a:gd name="T41" fmla="*/ 176 h 322"/>
                    <a:gd name="T42" fmla="*/ 26 w 161"/>
                    <a:gd name="T43" fmla="*/ 191 h 322"/>
                    <a:gd name="T44" fmla="*/ 16 w 161"/>
                    <a:gd name="T45" fmla="*/ 209 h 322"/>
                    <a:gd name="T46" fmla="*/ 15 w 161"/>
                    <a:gd name="T47" fmla="*/ 217 h 322"/>
                    <a:gd name="T48" fmla="*/ 6 w 161"/>
                    <a:gd name="T49" fmla="*/ 221 h 322"/>
                    <a:gd name="T50" fmla="*/ 0 w 161"/>
                    <a:gd name="T51" fmla="*/ 238 h 322"/>
                    <a:gd name="T52" fmla="*/ 1 w 161"/>
                    <a:gd name="T53" fmla="*/ 255 h 322"/>
                    <a:gd name="T54" fmla="*/ 8 w 161"/>
                    <a:gd name="T55" fmla="*/ 274 h 322"/>
                    <a:gd name="T56" fmla="*/ 7 w 161"/>
                    <a:gd name="T57" fmla="*/ 295 h 322"/>
                    <a:gd name="T58" fmla="*/ 12 w 161"/>
                    <a:gd name="T59" fmla="*/ 307 h 322"/>
                    <a:gd name="T60" fmla="*/ 27 w 161"/>
                    <a:gd name="T61" fmla="*/ 317 h 322"/>
                    <a:gd name="T62" fmla="*/ 39 w 161"/>
                    <a:gd name="T63" fmla="*/ 322 h 322"/>
                    <a:gd name="T64" fmla="*/ 57 w 161"/>
                    <a:gd name="T65" fmla="*/ 313 h 322"/>
                    <a:gd name="T66" fmla="*/ 74 w 161"/>
                    <a:gd name="T67" fmla="*/ 307 h 322"/>
                    <a:gd name="T68" fmla="*/ 86 w 161"/>
                    <a:gd name="T69" fmla="*/ 279 h 322"/>
                    <a:gd name="T70" fmla="*/ 97 w 161"/>
                    <a:gd name="T71" fmla="*/ 246 h 322"/>
                    <a:gd name="T72" fmla="*/ 112 w 161"/>
                    <a:gd name="T73" fmla="*/ 201 h 322"/>
                    <a:gd name="T74" fmla="*/ 125 w 161"/>
                    <a:gd name="T75" fmla="*/ 168 h 322"/>
                    <a:gd name="T76" fmla="*/ 135 w 161"/>
                    <a:gd name="T77" fmla="*/ 141 h 322"/>
                    <a:gd name="T78" fmla="*/ 138 w 161"/>
                    <a:gd name="T79" fmla="*/ 120 h 322"/>
                    <a:gd name="T80" fmla="*/ 144 w 161"/>
                    <a:gd name="T81" fmla="*/ 115 h 322"/>
                    <a:gd name="T82" fmla="*/ 146 w 161"/>
                    <a:gd name="T83" fmla="*/ 105 h 322"/>
                    <a:gd name="T84" fmla="*/ 143 w 161"/>
                    <a:gd name="T85" fmla="*/ 87 h 322"/>
                    <a:gd name="T86" fmla="*/ 148 w 161"/>
                    <a:gd name="T87" fmla="*/ 80 h 322"/>
                    <a:gd name="T88" fmla="*/ 153 w 161"/>
                    <a:gd name="T89" fmla="*/ 94 h 322"/>
                    <a:gd name="T90" fmla="*/ 158 w 161"/>
                    <a:gd name="T91" fmla="*/ 87 h 322"/>
                    <a:gd name="T92" fmla="*/ 161 w 161"/>
                    <a:gd name="T93" fmla="*/ 76 h 322"/>
                    <a:gd name="T94" fmla="*/ 156 w 161"/>
                    <a:gd name="T95" fmla="*/ 64 h 322"/>
                    <a:gd name="T96" fmla="*/ 154 w 161"/>
                    <a:gd name="T97" fmla="*/ 36 h 322"/>
                    <a:gd name="T98" fmla="*/ 154 w 161"/>
                    <a:gd name="T99" fmla="*/ 3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1" h="322">
                      <a:moveTo>
                        <a:pt x="154" y="36"/>
                      </a:moveTo>
                      <a:lnTo>
                        <a:pt x="150" y="21"/>
                      </a:lnTo>
                      <a:lnTo>
                        <a:pt x="145" y="10"/>
                      </a:lnTo>
                      <a:lnTo>
                        <a:pt x="139" y="0"/>
                      </a:lnTo>
                      <a:lnTo>
                        <a:pt x="131" y="10"/>
                      </a:lnTo>
                      <a:lnTo>
                        <a:pt x="129" y="25"/>
                      </a:lnTo>
                      <a:lnTo>
                        <a:pt x="117" y="42"/>
                      </a:lnTo>
                      <a:lnTo>
                        <a:pt x="109" y="38"/>
                      </a:lnTo>
                      <a:lnTo>
                        <a:pt x="111" y="49"/>
                      </a:lnTo>
                      <a:lnTo>
                        <a:pt x="104" y="61"/>
                      </a:lnTo>
                      <a:lnTo>
                        <a:pt x="86" y="76"/>
                      </a:lnTo>
                      <a:lnTo>
                        <a:pt x="73" y="89"/>
                      </a:lnTo>
                      <a:lnTo>
                        <a:pt x="65" y="89"/>
                      </a:lnTo>
                      <a:lnTo>
                        <a:pt x="56" y="93"/>
                      </a:lnTo>
                      <a:lnTo>
                        <a:pt x="45" y="98"/>
                      </a:lnTo>
                      <a:lnTo>
                        <a:pt x="34" y="99"/>
                      </a:lnTo>
                      <a:lnTo>
                        <a:pt x="30" y="115"/>
                      </a:lnTo>
                      <a:lnTo>
                        <a:pt x="23" y="128"/>
                      </a:lnTo>
                      <a:lnTo>
                        <a:pt x="23" y="149"/>
                      </a:lnTo>
                      <a:lnTo>
                        <a:pt x="26" y="164"/>
                      </a:lnTo>
                      <a:lnTo>
                        <a:pt x="30" y="176"/>
                      </a:lnTo>
                      <a:lnTo>
                        <a:pt x="26" y="191"/>
                      </a:lnTo>
                      <a:lnTo>
                        <a:pt x="16" y="209"/>
                      </a:lnTo>
                      <a:lnTo>
                        <a:pt x="15" y="217"/>
                      </a:lnTo>
                      <a:lnTo>
                        <a:pt x="6" y="221"/>
                      </a:lnTo>
                      <a:lnTo>
                        <a:pt x="0" y="238"/>
                      </a:lnTo>
                      <a:lnTo>
                        <a:pt x="1" y="255"/>
                      </a:lnTo>
                      <a:lnTo>
                        <a:pt x="8" y="274"/>
                      </a:lnTo>
                      <a:lnTo>
                        <a:pt x="7" y="295"/>
                      </a:lnTo>
                      <a:lnTo>
                        <a:pt x="12" y="307"/>
                      </a:lnTo>
                      <a:lnTo>
                        <a:pt x="27" y="317"/>
                      </a:lnTo>
                      <a:lnTo>
                        <a:pt x="39" y="322"/>
                      </a:lnTo>
                      <a:lnTo>
                        <a:pt x="57" y="313"/>
                      </a:lnTo>
                      <a:lnTo>
                        <a:pt x="74" y="307"/>
                      </a:lnTo>
                      <a:lnTo>
                        <a:pt x="86" y="279"/>
                      </a:lnTo>
                      <a:lnTo>
                        <a:pt x="97" y="246"/>
                      </a:lnTo>
                      <a:lnTo>
                        <a:pt x="112" y="201"/>
                      </a:lnTo>
                      <a:lnTo>
                        <a:pt x="125" y="168"/>
                      </a:lnTo>
                      <a:lnTo>
                        <a:pt x="135" y="141"/>
                      </a:lnTo>
                      <a:lnTo>
                        <a:pt x="138" y="120"/>
                      </a:lnTo>
                      <a:lnTo>
                        <a:pt x="144" y="115"/>
                      </a:lnTo>
                      <a:lnTo>
                        <a:pt x="146" y="105"/>
                      </a:lnTo>
                      <a:lnTo>
                        <a:pt x="143" y="87"/>
                      </a:lnTo>
                      <a:lnTo>
                        <a:pt x="148" y="80"/>
                      </a:lnTo>
                      <a:lnTo>
                        <a:pt x="153" y="94"/>
                      </a:lnTo>
                      <a:lnTo>
                        <a:pt x="158" y="87"/>
                      </a:lnTo>
                      <a:lnTo>
                        <a:pt x="161" y="76"/>
                      </a:lnTo>
                      <a:lnTo>
                        <a:pt x="156" y="64"/>
                      </a:lnTo>
                      <a:lnTo>
                        <a:pt x="154" y="36"/>
                      </a:lnTo>
                      <a:lnTo>
                        <a:pt x="154" y="36"/>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41" name="Macedonia">
                  <a:extLst>
                    <a:ext uri="{FF2B5EF4-FFF2-40B4-BE49-F238E27FC236}">
                      <a16:creationId xmlns:a16="http://schemas.microsoft.com/office/drawing/2014/main" id="{EA0A36E3-4ECB-455E-A9FB-5AA21E1C8722}"/>
                    </a:ext>
                  </a:extLst>
                </p:cNvPr>
                <p:cNvSpPr>
                  <a:spLocks/>
                </p:cNvSpPr>
                <p:nvPr/>
              </p:nvSpPr>
              <p:spPr bwMode="auto">
                <a:xfrm>
                  <a:off x="5316558" y="3200904"/>
                  <a:ext cx="66047" cy="47779"/>
                </a:xfrm>
                <a:custGeom>
                  <a:avLst/>
                  <a:gdLst>
                    <a:gd name="T0" fmla="*/ 44 w 47"/>
                    <a:gd name="T1" fmla="*/ 7 h 34"/>
                    <a:gd name="T2" fmla="*/ 34 w 47"/>
                    <a:gd name="T3" fmla="*/ 0 h 34"/>
                    <a:gd name="T4" fmla="*/ 25 w 47"/>
                    <a:gd name="T5" fmla="*/ 1 h 34"/>
                    <a:gd name="T6" fmla="*/ 18 w 47"/>
                    <a:gd name="T7" fmla="*/ 2 h 34"/>
                    <a:gd name="T8" fmla="*/ 14 w 47"/>
                    <a:gd name="T9" fmla="*/ 3 h 34"/>
                    <a:gd name="T10" fmla="*/ 3 w 47"/>
                    <a:gd name="T11" fmla="*/ 6 h 34"/>
                    <a:gd name="T12" fmla="*/ 3 w 47"/>
                    <a:gd name="T13" fmla="*/ 11 h 34"/>
                    <a:gd name="T14" fmla="*/ 0 w 47"/>
                    <a:gd name="T15" fmla="*/ 11 h 34"/>
                    <a:gd name="T16" fmla="*/ 0 w 47"/>
                    <a:gd name="T17" fmla="*/ 11 h 34"/>
                    <a:gd name="T18" fmla="*/ 0 w 47"/>
                    <a:gd name="T19" fmla="*/ 18 h 34"/>
                    <a:gd name="T20" fmla="*/ 2 w 47"/>
                    <a:gd name="T21" fmla="*/ 29 h 34"/>
                    <a:gd name="T22" fmla="*/ 11 w 47"/>
                    <a:gd name="T23" fmla="*/ 34 h 34"/>
                    <a:gd name="T24" fmla="*/ 24 w 47"/>
                    <a:gd name="T25" fmla="*/ 32 h 34"/>
                    <a:gd name="T26" fmla="*/ 30 w 47"/>
                    <a:gd name="T27" fmla="*/ 27 h 34"/>
                    <a:gd name="T28" fmla="*/ 41 w 47"/>
                    <a:gd name="T29" fmla="*/ 28 h 34"/>
                    <a:gd name="T30" fmla="*/ 43 w 47"/>
                    <a:gd name="T31" fmla="*/ 23 h 34"/>
                    <a:gd name="T32" fmla="*/ 47 w 47"/>
                    <a:gd name="T33" fmla="*/ 23 h 34"/>
                    <a:gd name="T34" fmla="*/ 44 w 47"/>
                    <a:gd name="T35" fmla="*/ 7 h 34"/>
                    <a:gd name="T36" fmla="*/ 44 w 47"/>
                    <a:gd name="T3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34">
                      <a:moveTo>
                        <a:pt x="44" y="7"/>
                      </a:moveTo>
                      <a:lnTo>
                        <a:pt x="34" y="0"/>
                      </a:lnTo>
                      <a:lnTo>
                        <a:pt x="25" y="1"/>
                      </a:lnTo>
                      <a:lnTo>
                        <a:pt x="18" y="2"/>
                      </a:lnTo>
                      <a:lnTo>
                        <a:pt x="14" y="3"/>
                      </a:lnTo>
                      <a:lnTo>
                        <a:pt x="3" y="6"/>
                      </a:lnTo>
                      <a:lnTo>
                        <a:pt x="3" y="11"/>
                      </a:lnTo>
                      <a:lnTo>
                        <a:pt x="0" y="11"/>
                      </a:lnTo>
                      <a:lnTo>
                        <a:pt x="0" y="11"/>
                      </a:lnTo>
                      <a:lnTo>
                        <a:pt x="0" y="18"/>
                      </a:lnTo>
                      <a:lnTo>
                        <a:pt x="2" y="29"/>
                      </a:lnTo>
                      <a:lnTo>
                        <a:pt x="11" y="34"/>
                      </a:lnTo>
                      <a:lnTo>
                        <a:pt x="24" y="32"/>
                      </a:lnTo>
                      <a:lnTo>
                        <a:pt x="30" y="27"/>
                      </a:lnTo>
                      <a:lnTo>
                        <a:pt x="41" y="28"/>
                      </a:lnTo>
                      <a:lnTo>
                        <a:pt x="43" y="23"/>
                      </a:lnTo>
                      <a:lnTo>
                        <a:pt x="47" y="23"/>
                      </a:lnTo>
                      <a:lnTo>
                        <a:pt x="44" y="7"/>
                      </a:lnTo>
                      <a:lnTo>
                        <a:pt x="44" y="7"/>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42" name="Malia">
                  <a:extLst>
                    <a:ext uri="{FF2B5EF4-FFF2-40B4-BE49-F238E27FC236}">
                      <a16:creationId xmlns:a16="http://schemas.microsoft.com/office/drawing/2014/main" id="{4D3E437D-1AA9-49D5-8011-A1781854F92B}"/>
                    </a:ext>
                  </a:extLst>
                </p:cNvPr>
                <p:cNvSpPr>
                  <a:spLocks/>
                </p:cNvSpPr>
                <p:nvPr/>
              </p:nvSpPr>
              <p:spPr bwMode="auto">
                <a:xfrm>
                  <a:off x="4407353" y="3779873"/>
                  <a:ext cx="480600" cy="497463"/>
                </a:xfrm>
                <a:custGeom>
                  <a:avLst/>
                  <a:gdLst>
                    <a:gd name="T0" fmla="*/ 319 w 342"/>
                    <a:gd name="T1" fmla="*/ 141 h 354"/>
                    <a:gd name="T2" fmla="*/ 309 w 342"/>
                    <a:gd name="T3" fmla="*/ 122 h 354"/>
                    <a:gd name="T4" fmla="*/ 291 w 342"/>
                    <a:gd name="T5" fmla="*/ 104 h 354"/>
                    <a:gd name="T6" fmla="*/ 153 w 342"/>
                    <a:gd name="T7" fmla="*/ 0 h 354"/>
                    <a:gd name="T8" fmla="*/ 130 w 342"/>
                    <a:gd name="T9" fmla="*/ 103 h 354"/>
                    <a:gd name="T10" fmla="*/ 143 w 342"/>
                    <a:gd name="T11" fmla="*/ 209 h 354"/>
                    <a:gd name="T12" fmla="*/ 55 w 342"/>
                    <a:gd name="T13" fmla="*/ 225 h 354"/>
                    <a:gd name="T14" fmla="*/ 43 w 342"/>
                    <a:gd name="T15" fmla="*/ 229 h 354"/>
                    <a:gd name="T16" fmla="*/ 17 w 342"/>
                    <a:gd name="T17" fmla="*/ 227 h 354"/>
                    <a:gd name="T18" fmla="*/ 7 w 342"/>
                    <a:gd name="T19" fmla="*/ 242 h 354"/>
                    <a:gd name="T20" fmla="*/ 0 w 342"/>
                    <a:gd name="T21" fmla="*/ 261 h 354"/>
                    <a:gd name="T22" fmla="*/ 13 w 342"/>
                    <a:gd name="T23" fmla="*/ 282 h 354"/>
                    <a:gd name="T24" fmla="*/ 13 w 342"/>
                    <a:gd name="T25" fmla="*/ 298 h 354"/>
                    <a:gd name="T26" fmla="*/ 17 w 342"/>
                    <a:gd name="T27" fmla="*/ 307 h 354"/>
                    <a:gd name="T28" fmla="*/ 27 w 342"/>
                    <a:gd name="T29" fmla="*/ 305 h 354"/>
                    <a:gd name="T30" fmla="*/ 41 w 342"/>
                    <a:gd name="T31" fmla="*/ 312 h 354"/>
                    <a:gd name="T32" fmla="*/ 54 w 342"/>
                    <a:gd name="T33" fmla="*/ 304 h 354"/>
                    <a:gd name="T34" fmla="*/ 63 w 342"/>
                    <a:gd name="T35" fmla="*/ 302 h 354"/>
                    <a:gd name="T36" fmla="*/ 70 w 342"/>
                    <a:gd name="T37" fmla="*/ 313 h 354"/>
                    <a:gd name="T38" fmla="*/ 74 w 342"/>
                    <a:gd name="T39" fmla="*/ 329 h 354"/>
                    <a:gd name="T40" fmla="*/ 78 w 342"/>
                    <a:gd name="T41" fmla="*/ 335 h 354"/>
                    <a:gd name="T42" fmla="*/ 79 w 342"/>
                    <a:gd name="T43" fmla="*/ 345 h 354"/>
                    <a:gd name="T44" fmla="*/ 88 w 342"/>
                    <a:gd name="T45" fmla="*/ 349 h 354"/>
                    <a:gd name="T46" fmla="*/ 111 w 342"/>
                    <a:gd name="T47" fmla="*/ 353 h 354"/>
                    <a:gd name="T48" fmla="*/ 118 w 342"/>
                    <a:gd name="T49" fmla="*/ 347 h 354"/>
                    <a:gd name="T50" fmla="*/ 127 w 342"/>
                    <a:gd name="T51" fmla="*/ 354 h 354"/>
                    <a:gd name="T52" fmla="*/ 140 w 342"/>
                    <a:gd name="T53" fmla="*/ 348 h 354"/>
                    <a:gd name="T54" fmla="*/ 145 w 342"/>
                    <a:gd name="T55" fmla="*/ 324 h 354"/>
                    <a:gd name="T56" fmla="*/ 161 w 342"/>
                    <a:gd name="T57" fmla="*/ 296 h 354"/>
                    <a:gd name="T58" fmla="*/ 170 w 342"/>
                    <a:gd name="T59" fmla="*/ 274 h 354"/>
                    <a:gd name="T60" fmla="*/ 189 w 342"/>
                    <a:gd name="T61" fmla="*/ 272 h 354"/>
                    <a:gd name="T62" fmla="*/ 208 w 342"/>
                    <a:gd name="T63" fmla="*/ 255 h 354"/>
                    <a:gd name="T64" fmla="*/ 231 w 342"/>
                    <a:gd name="T65" fmla="*/ 239 h 354"/>
                    <a:gd name="T66" fmla="*/ 248 w 342"/>
                    <a:gd name="T67" fmla="*/ 240 h 354"/>
                    <a:gd name="T68" fmla="*/ 275 w 342"/>
                    <a:gd name="T69" fmla="*/ 239 h 354"/>
                    <a:gd name="T70" fmla="*/ 310 w 342"/>
                    <a:gd name="T71" fmla="*/ 227 h 354"/>
                    <a:gd name="T72" fmla="*/ 331 w 342"/>
                    <a:gd name="T73" fmla="*/ 210 h 354"/>
                    <a:gd name="T74" fmla="*/ 341 w 342"/>
                    <a:gd name="T75" fmla="*/ 139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2" h="354">
                      <a:moveTo>
                        <a:pt x="341" y="139"/>
                      </a:moveTo>
                      <a:lnTo>
                        <a:pt x="319" y="141"/>
                      </a:lnTo>
                      <a:lnTo>
                        <a:pt x="318" y="127"/>
                      </a:lnTo>
                      <a:lnTo>
                        <a:pt x="309" y="122"/>
                      </a:lnTo>
                      <a:lnTo>
                        <a:pt x="295" y="115"/>
                      </a:lnTo>
                      <a:lnTo>
                        <a:pt x="291" y="104"/>
                      </a:lnTo>
                      <a:lnTo>
                        <a:pt x="222" y="53"/>
                      </a:lnTo>
                      <a:lnTo>
                        <a:pt x="153" y="0"/>
                      </a:lnTo>
                      <a:lnTo>
                        <a:pt x="122" y="1"/>
                      </a:lnTo>
                      <a:lnTo>
                        <a:pt x="130" y="103"/>
                      </a:lnTo>
                      <a:lnTo>
                        <a:pt x="140" y="206"/>
                      </a:lnTo>
                      <a:lnTo>
                        <a:pt x="143" y="209"/>
                      </a:lnTo>
                      <a:lnTo>
                        <a:pt x="139" y="225"/>
                      </a:lnTo>
                      <a:lnTo>
                        <a:pt x="55" y="225"/>
                      </a:lnTo>
                      <a:lnTo>
                        <a:pt x="52" y="231"/>
                      </a:lnTo>
                      <a:lnTo>
                        <a:pt x="43" y="229"/>
                      </a:lnTo>
                      <a:lnTo>
                        <a:pt x="32" y="235"/>
                      </a:lnTo>
                      <a:lnTo>
                        <a:pt x="17" y="227"/>
                      </a:lnTo>
                      <a:lnTo>
                        <a:pt x="11" y="228"/>
                      </a:lnTo>
                      <a:lnTo>
                        <a:pt x="7" y="242"/>
                      </a:lnTo>
                      <a:lnTo>
                        <a:pt x="0" y="247"/>
                      </a:lnTo>
                      <a:lnTo>
                        <a:pt x="0" y="261"/>
                      </a:lnTo>
                      <a:lnTo>
                        <a:pt x="5" y="275"/>
                      </a:lnTo>
                      <a:lnTo>
                        <a:pt x="13" y="282"/>
                      </a:lnTo>
                      <a:lnTo>
                        <a:pt x="14" y="291"/>
                      </a:lnTo>
                      <a:lnTo>
                        <a:pt x="13" y="298"/>
                      </a:lnTo>
                      <a:lnTo>
                        <a:pt x="14" y="307"/>
                      </a:lnTo>
                      <a:lnTo>
                        <a:pt x="17" y="307"/>
                      </a:lnTo>
                      <a:lnTo>
                        <a:pt x="23" y="304"/>
                      </a:lnTo>
                      <a:lnTo>
                        <a:pt x="27" y="305"/>
                      </a:lnTo>
                      <a:lnTo>
                        <a:pt x="32" y="310"/>
                      </a:lnTo>
                      <a:lnTo>
                        <a:pt x="41" y="312"/>
                      </a:lnTo>
                      <a:lnTo>
                        <a:pt x="47" y="308"/>
                      </a:lnTo>
                      <a:lnTo>
                        <a:pt x="54" y="304"/>
                      </a:lnTo>
                      <a:lnTo>
                        <a:pt x="58" y="301"/>
                      </a:lnTo>
                      <a:lnTo>
                        <a:pt x="63" y="302"/>
                      </a:lnTo>
                      <a:lnTo>
                        <a:pt x="68" y="307"/>
                      </a:lnTo>
                      <a:lnTo>
                        <a:pt x="70" y="313"/>
                      </a:lnTo>
                      <a:lnTo>
                        <a:pt x="79" y="324"/>
                      </a:lnTo>
                      <a:lnTo>
                        <a:pt x="74" y="329"/>
                      </a:lnTo>
                      <a:lnTo>
                        <a:pt x="73" y="338"/>
                      </a:lnTo>
                      <a:lnTo>
                        <a:pt x="78" y="335"/>
                      </a:lnTo>
                      <a:lnTo>
                        <a:pt x="81" y="338"/>
                      </a:lnTo>
                      <a:lnTo>
                        <a:pt x="79" y="345"/>
                      </a:lnTo>
                      <a:lnTo>
                        <a:pt x="85" y="352"/>
                      </a:lnTo>
                      <a:lnTo>
                        <a:pt x="88" y="349"/>
                      </a:lnTo>
                      <a:lnTo>
                        <a:pt x="94" y="352"/>
                      </a:lnTo>
                      <a:lnTo>
                        <a:pt x="111" y="353"/>
                      </a:lnTo>
                      <a:lnTo>
                        <a:pt x="114" y="346"/>
                      </a:lnTo>
                      <a:lnTo>
                        <a:pt x="118" y="347"/>
                      </a:lnTo>
                      <a:lnTo>
                        <a:pt x="124" y="344"/>
                      </a:lnTo>
                      <a:lnTo>
                        <a:pt x="127" y="354"/>
                      </a:lnTo>
                      <a:lnTo>
                        <a:pt x="132" y="351"/>
                      </a:lnTo>
                      <a:lnTo>
                        <a:pt x="140" y="348"/>
                      </a:lnTo>
                      <a:lnTo>
                        <a:pt x="139" y="334"/>
                      </a:lnTo>
                      <a:lnTo>
                        <a:pt x="145" y="324"/>
                      </a:lnTo>
                      <a:lnTo>
                        <a:pt x="144" y="315"/>
                      </a:lnTo>
                      <a:lnTo>
                        <a:pt x="161" y="296"/>
                      </a:lnTo>
                      <a:lnTo>
                        <a:pt x="164" y="280"/>
                      </a:lnTo>
                      <a:lnTo>
                        <a:pt x="170" y="274"/>
                      </a:lnTo>
                      <a:lnTo>
                        <a:pt x="180" y="277"/>
                      </a:lnTo>
                      <a:lnTo>
                        <a:pt x="189" y="272"/>
                      </a:lnTo>
                      <a:lnTo>
                        <a:pt x="192" y="267"/>
                      </a:lnTo>
                      <a:lnTo>
                        <a:pt x="208" y="255"/>
                      </a:lnTo>
                      <a:lnTo>
                        <a:pt x="211" y="248"/>
                      </a:lnTo>
                      <a:lnTo>
                        <a:pt x="231" y="239"/>
                      </a:lnTo>
                      <a:lnTo>
                        <a:pt x="242" y="235"/>
                      </a:lnTo>
                      <a:lnTo>
                        <a:pt x="248" y="240"/>
                      </a:lnTo>
                      <a:lnTo>
                        <a:pt x="261" y="240"/>
                      </a:lnTo>
                      <a:lnTo>
                        <a:pt x="275" y="239"/>
                      </a:lnTo>
                      <a:lnTo>
                        <a:pt x="282" y="230"/>
                      </a:lnTo>
                      <a:lnTo>
                        <a:pt x="310" y="227"/>
                      </a:lnTo>
                      <a:lnTo>
                        <a:pt x="329" y="224"/>
                      </a:lnTo>
                      <a:lnTo>
                        <a:pt x="331" y="210"/>
                      </a:lnTo>
                      <a:lnTo>
                        <a:pt x="342" y="194"/>
                      </a:lnTo>
                      <a:lnTo>
                        <a:pt x="341" y="139"/>
                      </a:lnTo>
                      <a:lnTo>
                        <a:pt x="341" y="139"/>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43" name="Montenegro">
                  <a:extLst>
                    <a:ext uri="{FF2B5EF4-FFF2-40B4-BE49-F238E27FC236}">
                      <a16:creationId xmlns:a16="http://schemas.microsoft.com/office/drawing/2014/main" id="{ABDDCE34-54B3-4CD1-B76A-6A75D69B8636}"/>
                    </a:ext>
                  </a:extLst>
                </p:cNvPr>
                <p:cNvSpPr>
                  <a:spLocks/>
                </p:cNvSpPr>
                <p:nvPr/>
              </p:nvSpPr>
              <p:spPr bwMode="auto">
                <a:xfrm>
                  <a:off x="5257537" y="3162962"/>
                  <a:ext cx="50589" cy="51995"/>
                </a:xfrm>
                <a:custGeom>
                  <a:avLst/>
                  <a:gdLst>
                    <a:gd name="T0" fmla="*/ 34 w 36"/>
                    <a:gd name="T1" fmla="*/ 16 h 37"/>
                    <a:gd name="T2" fmla="*/ 36 w 36"/>
                    <a:gd name="T3" fmla="*/ 14 h 37"/>
                    <a:gd name="T4" fmla="*/ 28 w 36"/>
                    <a:gd name="T5" fmla="*/ 9 h 37"/>
                    <a:gd name="T6" fmla="*/ 21 w 36"/>
                    <a:gd name="T7" fmla="*/ 6 h 37"/>
                    <a:gd name="T8" fmla="*/ 18 w 36"/>
                    <a:gd name="T9" fmla="*/ 3 h 37"/>
                    <a:gd name="T10" fmla="*/ 13 w 36"/>
                    <a:gd name="T11" fmla="*/ 0 h 37"/>
                    <a:gd name="T12" fmla="*/ 10 w 36"/>
                    <a:gd name="T13" fmla="*/ 2 h 37"/>
                    <a:gd name="T14" fmla="*/ 4 w 36"/>
                    <a:gd name="T15" fmla="*/ 7 h 37"/>
                    <a:gd name="T16" fmla="*/ 2 w 36"/>
                    <a:gd name="T17" fmla="*/ 19 h 37"/>
                    <a:gd name="T18" fmla="*/ 0 w 36"/>
                    <a:gd name="T19" fmla="*/ 23 h 37"/>
                    <a:gd name="T20" fmla="*/ 0 w 36"/>
                    <a:gd name="T21" fmla="*/ 23 h 37"/>
                    <a:gd name="T22" fmla="*/ 9 w 36"/>
                    <a:gd name="T23" fmla="*/ 28 h 37"/>
                    <a:gd name="T24" fmla="*/ 15 w 36"/>
                    <a:gd name="T25" fmla="*/ 35 h 37"/>
                    <a:gd name="T26" fmla="*/ 19 w 36"/>
                    <a:gd name="T27" fmla="*/ 37 h 37"/>
                    <a:gd name="T28" fmla="*/ 19 w 36"/>
                    <a:gd name="T29" fmla="*/ 37 h 37"/>
                    <a:gd name="T30" fmla="*/ 17 w 36"/>
                    <a:gd name="T31" fmla="*/ 30 h 37"/>
                    <a:gd name="T32" fmla="*/ 25 w 36"/>
                    <a:gd name="T33" fmla="*/ 18 h 37"/>
                    <a:gd name="T34" fmla="*/ 27 w 36"/>
                    <a:gd name="T35" fmla="*/ 23 h 37"/>
                    <a:gd name="T36" fmla="*/ 31 w 36"/>
                    <a:gd name="T37" fmla="*/ 21 h 37"/>
                    <a:gd name="T38" fmla="*/ 34 w 36"/>
                    <a:gd name="T39"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37">
                      <a:moveTo>
                        <a:pt x="34" y="16"/>
                      </a:moveTo>
                      <a:lnTo>
                        <a:pt x="36" y="14"/>
                      </a:lnTo>
                      <a:lnTo>
                        <a:pt x="28" y="9"/>
                      </a:lnTo>
                      <a:lnTo>
                        <a:pt x="21" y="6"/>
                      </a:lnTo>
                      <a:lnTo>
                        <a:pt x="18" y="3"/>
                      </a:lnTo>
                      <a:lnTo>
                        <a:pt x="13" y="0"/>
                      </a:lnTo>
                      <a:lnTo>
                        <a:pt x="10" y="2"/>
                      </a:lnTo>
                      <a:lnTo>
                        <a:pt x="4" y="7"/>
                      </a:lnTo>
                      <a:lnTo>
                        <a:pt x="2" y="19"/>
                      </a:lnTo>
                      <a:lnTo>
                        <a:pt x="0" y="23"/>
                      </a:lnTo>
                      <a:lnTo>
                        <a:pt x="0" y="23"/>
                      </a:lnTo>
                      <a:lnTo>
                        <a:pt x="9" y="28"/>
                      </a:lnTo>
                      <a:lnTo>
                        <a:pt x="15" y="35"/>
                      </a:lnTo>
                      <a:lnTo>
                        <a:pt x="19" y="37"/>
                      </a:lnTo>
                      <a:lnTo>
                        <a:pt x="19" y="37"/>
                      </a:lnTo>
                      <a:lnTo>
                        <a:pt x="17" y="30"/>
                      </a:lnTo>
                      <a:lnTo>
                        <a:pt x="25" y="18"/>
                      </a:lnTo>
                      <a:lnTo>
                        <a:pt x="27" y="23"/>
                      </a:lnTo>
                      <a:lnTo>
                        <a:pt x="31" y="21"/>
                      </a:lnTo>
                      <a:lnTo>
                        <a:pt x="34" y="16"/>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44" name="Mozambique">
                  <a:extLst>
                    <a:ext uri="{FF2B5EF4-FFF2-40B4-BE49-F238E27FC236}">
                      <a16:creationId xmlns:a16="http://schemas.microsoft.com/office/drawing/2014/main" id="{453C2F9E-581A-49A7-B7D9-8EBC279141EF}"/>
                    </a:ext>
                  </a:extLst>
                </p:cNvPr>
                <p:cNvSpPr>
                  <a:spLocks/>
                </p:cNvSpPr>
                <p:nvPr/>
              </p:nvSpPr>
              <p:spPr bwMode="auto">
                <a:xfrm>
                  <a:off x="5645390" y="4958888"/>
                  <a:ext cx="309158" cy="548053"/>
                </a:xfrm>
                <a:custGeom>
                  <a:avLst/>
                  <a:gdLst>
                    <a:gd name="T0" fmla="*/ 215 w 220"/>
                    <a:gd name="T1" fmla="*/ 0 h 390"/>
                    <a:gd name="T2" fmla="*/ 215 w 220"/>
                    <a:gd name="T3" fmla="*/ 0 h 390"/>
                    <a:gd name="T4" fmla="*/ 174 w 220"/>
                    <a:gd name="T5" fmla="*/ 23 h 390"/>
                    <a:gd name="T6" fmla="*/ 154 w 220"/>
                    <a:gd name="T7" fmla="*/ 30 h 390"/>
                    <a:gd name="T8" fmla="*/ 134 w 220"/>
                    <a:gd name="T9" fmla="*/ 34 h 390"/>
                    <a:gd name="T10" fmla="*/ 102 w 220"/>
                    <a:gd name="T11" fmla="*/ 28 h 390"/>
                    <a:gd name="T12" fmla="*/ 98 w 220"/>
                    <a:gd name="T13" fmla="*/ 77 h 390"/>
                    <a:gd name="T14" fmla="*/ 106 w 220"/>
                    <a:gd name="T15" fmla="*/ 85 h 390"/>
                    <a:gd name="T16" fmla="*/ 115 w 220"/>
                    <a:gd name="T17" fmla="*/ 133 h 390"/>
                    <a:gd name="T18" fmla="*/ 98 w 220"/>
                    <a:gd name="T19" fmla="*/ 154 h 390"/>
                    <a:gd name="T20" fmla="*/ 85 w 220"/>
                    <a:gd name="T21" fmla="*/ 122 h 390"/>
                    <a:gd name="T22" fmla="*/ 89 w 220"/>
                    <a:gd name="T23" fmla="*/ 102 h 390"/>
                    <a:gd name="T24" fmla="*/ 75 w 220"/>
                    <a:gd name="T25" fmla="*/ 98 h 390"/>
                    <a:gd name="T26" fmla="*/ 0 w 220"/>
                    <a:gd name="T27" fmla="*/ 106 h 390"/>
                    <a:gd name="T28" fmla="*/ 2 w 220"/>
                    <a:gd name="T29" fmla="*/ 133 h 390"/>
                    <a:gd name="T30" fmla="*/ 29 w 220"/>
                    <a:gd name="T31" fmla="*/ 137 h 390"/>
                    <a:gd name="T32" fmla="*/ 43 w 220"/>
                    <a:gd name="T33" fmla="*/ 145 h 390"/>
                    <a:gd name="T34" fmla="*/ 52 w 220"/>
                    <a:gd name="T35" fmla="*/ 182 h 390"/>
                    <a:gd name="T36" fmla="*/ 46 w 220"/>
                    <a:gd name="T37" fmla="*/ 217 h 390"/>
                    <a:gd name="T38" fmla="*/ 46 w 220"/>
                    <a:gd name="T39" fmla="*/ 237 h 390"/>
                    <a:gd name="T40" fmla="*/ 36 w 220"/>
                    <a:gd name="T41" fmla="*/ 257 h 390"/>
                    <a:gd name="T42" fmla="*/ 21 w 220"/>
                    <a:gd name="T43" fmla="*/ 317 h 390"/>
                    <a:gd name="T44" fmla="*/ 19 w 220"/>
                    <a:gd name="T45" fmla="*/ 360 h 390"/>
                    <a:gd name="T46" fmla="*/ 23 w 220"/>
                    <a:gd name="T47" fmla="*/ 380 h 390"/>
                    <a:gd name="T48" fmla="*/ 40 w 220"/>
                    <a:gd name="T49" fmla="*/ 390 h 390"/>
                    <a:gd name="T50" fmla="*/ 37 w 220"/>
                    <a:gd name="T51" fmla="*/ 376 h 390"/>
                    <a:gd name="T52" fmla="*/ 46 w 220"/>
                    <a:gd name="T53" fmla="*/ 358 h 390"/>
                    <a:gd name="T54" fmla="*/ 89 w 220"/>
                    <a:gd name="T55" fmla="*/ 337 h 390"/>
                    <a:gd name="T56" fmla="*/ 102 w 220"/>
                    <a:gd name="T57" fmla="*/ 318 h 390"/>
                    <a:gd name="T58" fmla="*/ 101 w 220"/>
                    <a:gd name="T59" fmla="*/ 303 h 390"/>
                    <a:gd name="T60" fmla="*/ 99 w 220"/>
                    <a:gd name="T61" fmla="*/ 281 h 390"/>
                    <a:gd name="T62" fmla="*/ 96 w 220"/>
                    <a:gd name="T63" fmla="*/ 260 h 390"/>
                    <a:gd name="T64" fmla="*/ 89 w 220"/>
                    <a:gd name="T65" fmla="*/ 225 h 390"/>
                    <a:gd name="T66" fmla="*/ 114 w 220"/>
                    <a:gd name="T67" fmla="*/ 203 h 390"/>
                    <a:gd name="T68" fmla="*/ 146 w 220"/>
                    <a:gd name="T69" fmla="*/ 173 h 390"/>
                    <a:gd name="T70" fmla="*/ 190 w 220"/>
                    <a:gd name="T71" fmla="*/ 152 h 390"/>
                    <a:gd name="T72" fmla="*/ 213 w 220"/>
                    <a:gd name="T73" fmla="*/ 121 h 390"/>
                    <a:gd name="T74" fmla="*/ 216 w 220"/>
                    <a:gd name="T75" fmla="*/ 92 h 390"/>
                    <a:gd name="T76" fmla="*/ 216 w 220"/>
                    <a:gd name="T77" fmla="*/ 34 h 390"/>
                    <a:gd name="T78" fmla="*/ 217 w 220"/>
                    <a:gd name="T79" fmla="*/ 11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0" h="390">
                      <a:moveTo>
                        <a:pt x="217" y="11"/>
                      </a:moveTo>
                      <a:lnTo>
                        <a:pt x="215" y="0"/>
                      </a:lnTo>
                      <a:lnTo>
                        <a:pt x="215" y="0"/>
                      </a:lnTo>
                      <a:lnTo>
                        <a:pt x="215" y="0"/>
                      </a:lnTo>
                      <a:lnTo>
                        <a:pt x="197" y="14"/>
                      </a:lnTo>
                      <a:lnTo>
                        <a:pt x="174" y="23"/>
                      </a:lnTo>
                      <a:lnTo>
                        <a:pt x="161" y="23"/>
                      </a:lnTo>
                      <a:lnTo>
                        <a:pt x="154" y="30"/>
                      </a:lnTo>
                      <a:lnTo>
                        <a:pt x="139" y="31"/>
                      </a:lnTo>
                      <a:lnTo>
                        <a:pt x="134" y="34"/>
                      </a:lnTo>
                      <a:lnTo>
                        <a:pt x="109" y="27"/>
                      </a:lnTo>
                      <a:lnTo>
                        <a:pt x="102" y="28"/>
                      </a:lnTo>
                      <a:lnTo>
                        <a:pt x="95" y="50"/>
                      </a:lnTo>
                      <a:lnTo>
                        <a:pt x="98" y="77"/>
                      </a:lnTo>
                      <a:lnTo>
                        <a:pt x="99" y="77"/>
                      </a:lnTo>
                      <a:lnTo>
                        <a:pt x="106" y="85"/>
                      </a:lnTo>
                      <a:lnTo>
                        <a:pt x="115" y="102"/>
                      </a:lnTo>
                      <a:lnTo>
                        <a:pt x="115" y="133"/>
                      </a:lnTo>
                      <a:lnTo>
                        <a:pt x="105" y="137"/>
                      </a:lnTo>
                      <a:lnTo>
                        <a:pt x="98" y="154"/>
                      </a:lnTo>
                      <a:lnTo>
                        <a:pt x="86" y="139"/>
                      </a:lnTo>
                      <a:lnTo>
                        <a:pt x="85" y="122"/>
                      </a:lnTo>
                      <a:lnTo>
                        <a:pt x="89" y="112"/>
                      </a:lnTo>
                      <a:lnTo>
                        <a:pt x="89" y="102"/>
                      </a:lnTo>
                      <a:lnTo>
                        <a:pt x="81" y="96"/>
                      </a:lnTo>
                      <a:lnTo>
                        <a:pt x="75" y="98"/>
                      </a:lnTo>
                      <a:lnTo>
                        <a:pt x="63" y="87"/>
                      </a:lnTo>
                      <a:lnTo>
                        <a:pt x="0" y="106"/>
                      </a:lnTo>
                      <a:lnTo>
                        <a:pt x="1" y="123"/>
                      </a:lnTo>
                      <a:lnTo>
                        <a:pt x="2" y="133"/>
                      </a:lnTo>
                      <a:lnTo>
                        <a:pt x="19" y="132"/>
                      </a:lnTo>
                      <a:lnTo>
                        <a:pt x="29" y="137"/>
                      </a:lnTo>
                      <a:lnTo>
                        <a:pt x="33" y="143"/>
                      </a:lnTo>
                      <a:lnTo>
                        <a:pt x="43" y="145"/>
                      </a:lnTo>
                      <a:lnTo>
                        <a:pt x="53" y="152"/>
                      </a:lnTo>
                      <a:lnTo>
                        <a:pt x="52" y="182"/>
                      </a:lnTo>
                      <a:lnTo>
                        <a:pt x="47" y="199"/>
                      </a:lnTo>
                      <a:lnTo>
                        <a:pt x="46" y="217"/>
                      </a:lnTo>
                      <a:lnTo>
                        <a:pt x="48" y="223"/>
                      </a:lnTo>
                      <a:lnTo>
                        <a:pt x="46" y="237"/>
                      </a:lnTo>
                      <a:lnTo>
                        <a:pt x="42" y="240"/>
                      </a:lnTo>
                      <a:lnTo>
                        <a:pt x="36" y="257"/>
                      </a:lnTo>
                      <a:lnTo>
                        <a:pt x="13" y="284"/>
                      </a:lnTo>
                      <a:lnTo>
                        <a:pt x="21" y="317"/>
                      </a:lnTo>
                      <a:lnTo>
                        <a:pt x="25" y="334"/>
                      </a:lnTo>
                      <a:lnTo>
                        <a:pt x="19" y="360"/>
                      </a:lnTo>
                      <a:lnTo>
                        <a:pt x="21" y="369"/>
                      </a:lnTo>
                      <a:lnTo>
                        <a:pt x="23" y="380"/>
                      </a:lnTo>
                      <a:lnTo>
                        <a:pt x="25" y="390"/>
                      </a:lnTo>
                      <a:lnTo>
                        <a:pt x="40" y="390"/>
                      </a:lnTo>
                      <a:lnTo>
                        <a:pt x="43" y="378"/>
                      </a:lnTo>
                      <a:lnTo>
                        <a:pt x="37" y="376"/>
                      </a:lnTo>
                      <a:lnTo>
                        <a:pt x="36" y="367"/>
                      </a:lnTo>
                      <a:lnTo>
                        <a:pt x="46" y="358"/>
                      </a:lnTo>
                      <a:lnTo>
                        <a:pt x="72" y="344"/>
                      </a:lnTo>
                      <a:lnTo>
                        <a:pt x="89" y="337"/>
                      </a:lnTo>
                      <a:lnTo>
                        <a:pt x="98" y="328"/>
                      </a:lnTo>
                      <a:lnTo>
                        <a:pt x="102" y="318"/>
                      </a:lnTo>
                      <a:lnTo>
                        <a:pt x="97" y="315"/>
                      </a:lnTo>
                      <a:lnTo>
                        <a:pt x="101" y="303"/>
                      </a:lnTo>
                      <a:lnTo>
                        <a:pt x="103" y="280"/>
                      </a:lnTo>
                      <a:lnTo>
                        <a:pt x="99" y="281"/>
                      </a:lnTo>
                      <a:lnTo>
                        <a:pt x="99" y="273"/>
                      </a:lnTo>
                      <a:lnTo>
                        <a:pt x="96" y="260"/>
                      </a:lnTo>
                      <a:lnTo>
                        <a:pt x="87" y="242"/>
                      </a:lnTo>
                      <a:lnTo>
                        <a:pt x="89" y="225"/>
                      </a:lnTo>
                      <a:lnTo>
                        <a:pt x="98" y="219"/>
                      </a:lnTo>
                      <a:lnTo>
                        <a:pt x="114" y="203"/>
                      </a:lnTo>
                      <a:lnTo>
                        <a:pt x="122" y="199"/>
                      </a:lnTo>
                      <a:lnTo>
                        <a:pt x="146" y="173"/>
                      </a:lnTo>
                      <a:lnTo>
                        <a:pt x="171" y="161"/>
                      </a:lnTo>
                      <a:lnTo>
                        <a:pt x="190" y="152"/>
                      </a:lnTo>
                      <a:lnTo>
                        <a:pt x="204" y="137"/>
                      </a:lnTo>
                      <a:lnTo>
                        <a:pt x="213" y="121"/>
                      </a:lnTo>
                      <a:lnTo>
                        <a:pt x="220" y="104"/>
                      </a:lnTo>
                      <a:lnTo>
                        <a:pt x="216" y="92"/>
                      </a:lnTo>
                      <a:lnTo>
                        <a:pt x="217" y="55"/>
                      </a:lnTo>
                      <a:lnTo>
                        <a:pt x="216" y="34"/>
                      </a:lnTo>
                      <a:lnTo>
                        <a:pt x="217" y="11"/>
                      </a:lnTo>
                      <a:lnTo>
                        <a:pt x="217" y="11"/>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45" name="Mauritania">
                  <a:extLst>
                    <a:ext uri="{FF2B5EF4-FFF2-40B4-BE49-F238E27FC236}">
                      <a16:creationId xmlns:a16="http://schemas.microsoft.com/office/drawing/2014/main" id="{CE0E3CD0-58E8-49F2-BA95-3A83222B23A7}"/>
                    </a:ext>
                  </a:extLst>
                </p:cNvPr>
                <p:cNvSpPr>
                  <a:spLocks/>
                </p:cNvSpPr>
                <p:nvPr/>
              </p:nvSpPr>
              <p:spPr bwMode="auto">
                <a:xfrm>
                  <a:off x="4269637" y="3699772"/>
                  <a:ext cx="352721" cy="427200"/>
                </a:xfrm>
                <a:custGeom>
                  <a:avLst/>
                  <a:gdLst>
                    <a:gd name="T0" fmla="*/ 251 w 251"/>
                    <a:gd name="T1" fmla="*/ 57 h 304"/>
                    <a:gd name="T2" fmla="*/ 175 w 251"/>
                    <a:gd name="T3" fmla="*/ 0 h 304"/>
                    <a:gd name="T4" fmla="*/ 174 w 251"/>
                    <a:gd name="T5" fmla="*/ 36 h 304"/>
                    <a:gd name="T6" fmla="*/ 108 w 251"/>
                    <a:gd name="T7" fmla="*/ 35 h 304"/>
                    <a:gd name="T8" fmla="*/ 107 w 251"/>
                    <a:gd name="T9" fmla="*/ 96 h 304"/>
                    <a:gd name="T10" fmla="*/ 87 w 251"/>
                    <a:gd name="T11" fmla="*/ 98 h 304"/>
                    <a:gd name="T12" fmla="*/ 82 w 251"/>
                    <a:gd name="T13" fmla="*/ 110 h 304"/>
                    <a:gd name="T14" fmla="*/ 85 w 251"/>
                    <a:gd name="T15" fmla="*/ 144 h 304"/>
                    <a:gd name="T16" fmla="*/ 5 w 251"/>
                    <a:gd name="T17" fmla="*/ 144 h 304"/>
                    <a:gd name="T18" fmla="*/ 0 w 251"/>
                    <a:gd name="T19" fmla="*/ 152 h 304"/>
                    <a:gd name="T20" fmla="*/ 11 w 251"/>
                    <a:gd name="T21" fmla="*/ 162 h 304"/>
                    <a:gd name="T22" fmla="*/ 16 w 251"/>
                    <a:gd name="T23" fmla="*/ 173 h 304"/>
                    <a:gd name="T24" fmla="*/ 13 w 251"/>
                    <a:gd name="T25" fmla="*/ 185 h 304"/>
                    <a:gd name="T26" fmla="*/ 15 w 251"/>
                    <a:gd name="T27" fmla="*/ 198 h 304"/>
                    <a:gd name="T28" fmla="*/ 17 w 251"/>
                    <a:gd name="T29" fmla="*/ 221 h 304"/>
                    <a:gd name="T30" fmla="*/ 14 w 251"/>
                    <a:gd name="T31" fmla="*/ 243 h 304"/>
                    <a:gd name="T32" fmla="*/ 8 w 251"/>
                    <a:gd name="T33" fmla="*/ 254 h 304"/>
                    <a:gd name="T34" fmla="*/ 10 w 251"/>
                    <a:gd name="T35" fmla="*/ 268 h 304"/>
                    <a:gd name="T36" fmla="*/ 17 w 251"/>
                    <a:gd name="T37" fmla="*/ 260 h 304"/>
                    <a:gd name="T38" fmla="*/ 27 w 251"/>
                    <a:gd name="T39" fmla="*/ 262 h 304"/>
                    <a:gd name="T40" fmla="*/ 38 w 251"/>
                    <a:gd name="T41" fmla="*/ 256 h 304"/>
                    <a:gd name="T42" fmla="*/ 49 w 251"/>
                    <a:gd name="T43" fmla="*/ 256 h 304"/>
                    <a:gd name="T44" fmla="*/ 59 w 251"/>
                    <a:gd name="T45" fmla="*/ 264 h 304"/>
                    <a:gd name="T46" fmla="*/ 72 w 251"/>
                    <a:gd name="T47" fmla="*/ 269 h 304"/>
                    <a:gd name="T48" fmla="*/ 84 w 251"/>
                    <a:gd name="T49" fmla="*/ 287 h 304"/>
                    <a:gd name="T50" fmla="*/ 98 w 251"/>
                    <a:gd name="T51" fmla="*/ 304 h 304"/>
                    <a:gd name="T52" fmla="*/ 105 w 251"/>
                    <a:gd name="T53" fmla="*/ 299 h 304"/>
                    <a:gd name="T54" fmla="*/ 109 w 251"/>
                    <a:gd name="T55" fmla="*/ 285 h 304"/>
                    <a:gd name="T56" fmla="*/ 115 w 251"/>
                    <a:gd name="T57" fmla="*/ 284 h 304"/>
                    <a:gd name="T58" fmla="*/ 130 w 251"/>
                    <a:gd name="T59" fmla="*/ 292 h 304"/>
                    <a:gd name="T60" fmla="*/ 141 w 251"/>
                    <a:gd name="T61" fmla="*/ 286 h 304"/>
                    <a:gd name="T62" fmla="*/ 150 w 251"/>
                    <a:gd name="T63" fmla="*/ 288 h 304"/>
                    <a:gd name="T64" fmla="*/ 153 w 251"/>
                    <a:gd name="T65" fmla="*/ 282 h 304"/>
                    <a:gd name="T66" fmla="*/ 237 w 251"/>
                    <a:gd name="T67" fmla="*/ 282 h 304"/>
                    <a:gd name="T68" fmla="*/ 241 w 251"/>
                    <a:gd name="T69" fmla="*/ 266 h 304"/>
                    <a:gd name="T70" fmla="*/ 238 w 251"/>
                    <a:gd name="T71" fmla="*/ 263 h 304"/>
                    <a:gd name="T72" fmla="*/ 228 w 251"/>
                    <a:gd name="T73" fmla="*/ 160 h 304"/>
                    <a:gd name="T74" fmla="*/ 220 w 251"/>
                    <a:gd name="T75" fmla="*/ 58 h 304"/>
                    <a:gd name="T76" fmla="*/ 251 w 251"/>
                    <a:gd name="T77" fmla="*/ 57 h 304"/>
                    <a:gd name="T78" fmla="*/ 251 w 251"/>
                    <a:gd name="T79" fmla="*/ 57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1" h="304">
                      <a:moveTo>
                        <a:pt x="251" y="57"/>
                      </a:moveTo>
                      <a:lnTo>
                        <a:pt x="175" y="0"/>
                      </a:lnTo>
                      <a:lnTo>
                        <a:pt x="174" y="36"/>
                      </a:lnTo>
                      <a:lnTo>
                        <a:pt x="108" y="35"/>
                      </a:lnTo>
                      <a:lnTo>
                        <a:pt x="107" y="96"/>
                      </a:lnTo>
                      <a:lnTo>
                        <a:pt x="87" y="98"/>
                      </a:lnTo>
                      <a:lnTo>
                        <a:pt x="82" y="110"/>
                      </a:lnTo>
                      <a:lnTo>
                        <a:pt x="85" y="144"/>
                      </a:lnTo>
                      <a:lnTo>
                        <a:pt x="5" y="144"/>
                      </a:lnTo>
                      <a:lnTo>
                        <a:pt x="0" y="152"/>
                      </a:lnTo>
                      <a:lnTo>
                        <a:pt x="11" y="162"/>
                      </a:lnTo>
                      <a:lnTo>
                        <a:pt x="16" y="173"/>
                      </a:lnTo>
                      <a:lnTo>
                        <a:pt x="13" y="185"/>
                      </a:lnTo>
                      <a:lnTo>
                        <a:pt x="15" y="198"/>
                      </a:lnTo>
                      <a:lnTo>
                        <a:pt x="17" y="221"/>
                      </a:lnTo>
                      <a:lnTo>
                        <a:pt x="14" y="243"/>
                      </a:lnTo>
                      <a:lnTo>
                        <a:pt x="8" y="254"/>
                      </a:lnTo>
                      <a:lnTo>
                        <a:pt x="10" y="268"/>
                      </a:lnTo>
                      <a:lnTo>
                        <a:pt x="17" y="260"/>
                      </a:lnTo>
                      <a:lnTo>
                        <a:pt x="27" y="262"/>
                      </a:lnTo>
                      <a:lnTo>
                        <a:pt x="38" y="256"/>
                      </a:lnTo>
                      <a:lnTo>
                        <a:pt x="49" y="256"/>
                      </a:lnTo>
                      <a:lnTo>
                        <a:pt x="59" y="264"/>
                      </a:lnTo>
                      <a:lnTo>
                        <a:pt x="72" y="269"/>
                      </a:lnTo>
                      <a:lnTo>
                        <a:pt x="84" y="287"/>
                      </a:lnTo>
                      <a:lnTo>
                        <a:pt x="98" y="304"/>
                      </a:lnTo>
                      <a:lnTo>
                        <a:pt x="105" y="299"/>
                      </a:lnTo>
                      <a:lnTo>
                        <a:pt x="109" y="285"/>
                      </a:lnTo>
                      <a:lnTo>
                        <a:pt x="115" y="284"/>
                      </a:lnTo>
                      <a:lnTo>
                        <a:pt x="130" y="292"/>
                      </a:lnTo>
                      <a:lnTo>
                        <a:pt x="141" y="286"/>
                      </a:lnTo>
                      <a:lnTo>
                        <a:pt x="150" y="288"/>
                      </a:lnTo>
                      <a:lnTo>
                        <a:pt x="153" y="282"/>
                      </a:lnTo>
                      <a:lnTo>
                        <a:pt x="237" y="282"/>
                      </a:lnTo>
                      <a:lnTo>
                        <a:pt x="241" y="266"/>
                      </a:lnTo>
                      <a:lnTo>
                        <a:pt x="238" y="263"/>
                      </a:lnTo>
                      <a:lnTo>
                        <a:pt x="228" y="160"/>
                      </a:lnTo>
                      <a:lnTo>
                        <a:pt x="220" y="58"/>
                      </a:lnTo>
                      <a:lnTo>
                        <a:pt x="251" y="57"/>
                      </a:lnTo>
                      <a:lnTo>
                        <a:pt x="251" y="57"/>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46" name="Malawi">
                  <a:extLst>
                    <a:ext uri="{FF2B5EF4-FFF2-40B4-BE49-F238E27FC236}">
                      <a16:creationId xmlns:a16="http://schemas.microsoft.com/office/drawing/2014/main" id="{E1335EA9-1049-4555-8E72-F4EDC0BAA8E5}"/>
                    </a:ext>
                  </a:extLst>
                </p:cNvPr>
                <p:cNvSpPr>
                  <a:spLocks/>
                </p:cNvSpPr>
                <p:nvPr/>
              </p:nvSpPr>
              <p:spPr bwMode="auto">
                <a:xfrm>
                  <a:off x="5719868" y="4923757"/>
                  <a:ext cx="87126" cy="251543"/>
                </a:xfrm>
                <a:custGeom>
                  <a:avLst/>
                  <a:gdLst>
                    <a:gd name="T0" fmla="*/ 38 w 62"/>
                    <a:gd name="T1" fmla="*/ 114 h 179"/>
                    <a:gd name="T2" fmla="*/ 38 w 62"/>
                    <a:gd name="T3" fmla="*/ 105 h 179"/>
                    <a:gd name="T4" fmla="*/ 34 w 62"/>
                    <a:gd name="T5" fmla="*/ 98 h 179"/>
                    <a:gd name="T6" fmla="*/ 35 w 62"/>
                    <a:gd name="T7" fmla="*/ 87 h 179"/>
                    <a:gd name="T8" fmla="*/ 29 w 62"/>
                    <a:gd name="T9" fmla="*/ 70 h 179"/>
                    <a:gd name="T10" fmla="*/ 36 w 62"/>
                    <a:gd name="T11" fmla="*/ 57 h 179"/>
                    <a:gd name="T12" fmla="*/ 35 w 62"/>
                    <a:gd name="T13" fmla="*/ 28 h 179"/>
                    <a:gd name="T14" fmla="*/ 28 w 62"/>
                    <a:gd name="T15" fmla="*/ 13 h 179"/>
                    <a:gd name="T16" fmla="*/ 28 w 62"/>
                    <a:gd name="T17" fmla="*/ 10 h 179"/>
                    <a:gd name="T18" fmla="*/ 28 w 62"/>
                    <a:gd name="T19" fmla="*/ 10 h 179"/>
                    <a:gd name="T20" fmla="*/ 24 w 62"/>
                    <a:gd name="T21" fmla="*/ 3 h 179"/>
                    <a:gd name="T22" fmla="*/ 4 w 62"/>
                    <a:gd name="T23" fmla="*/ 0 h 179"/>
                    <a:gd name="T24" fmla="*/ 14 w 62"/>
                    <a:gd name="T25" fmla="*/ 10 h 179"/>
                    <a:gd name="T26" fmla="*/ 19 w 62"/>
                    <a:gd name="T27" fmla="*/ 30 h 179"/>
                    <a:gd name="T28" fmla="*/ 15 w 62"/>
                    <a:gd name="T29" fmla="*/ 37 h 179"/>
                    <a:gd name="T30" fmla="*/ 10 w 62"/>
                    <a:gd name="T31" fmla="*/ 56 h 179"/>
                    <a:gd name="T32" fmla="*/ 13 w 62"/>
                    <a:gd name="T33" fmla="*/ 75 h 179"/>
                    <a:gd name="T34" fmla="*/ 7 w 62"/>
                    <a:gd name="T35" fmla="*/ 84 h 179"/>
                    <a:gd name="T36" fmla="*/ 0 w 62"/>
                    <a:gd name="T37" fmla="*/ 106 h 179"/>
                    <a:gd name="T38" fmla="*/ 10 w 62"/>
                    <a:gd name="T39" fmla="*/ 112 h 179"/>
                    <a:gd name="T40" fmla="*/ 22 w 62"/>
                    <a:gd name="T41" fmla="*/ 123 h 179"/>
                    <a:gd name="T42" fmla="*/ 28 w 62"/>
                    <a:gd name="T43" fmla="*/ 121 h 179"/>
                    <a:gd name="T44" fmla="*/ 36 w 62"/>
                    <a:gd name="T45" fmla="*/ 127 h 179"/>
                    <a:gd name="T46" fmla="*/ 36 w 62"/>
                    <a:gd name="T47" fmla="*/ 137 h 179"/>
                    <a:gd name="T48" fmla="*/ 32 w 62"/>
                    <a:gd name="T49" fmla="*/ 147 h 179"/>
                    <a:gd name="T50" fmla="*/ 33 w 62"/>
                    <a:gd name="T51" fmla="*/ 164 h 179"/>
                    <a:gd name="T52" fmla="*/ 45 w 62"/>
                    <a:gd name="T53" fmla="*/ 179 h 179"/>
                    <a:gd name="T54" fmla="*/ 52 w 62"/>
                    <a:gd name="T55" fmla="*/ 162 h 179"/>
                    <a:gd name="T56" fmla="*/ 62 w 62"/>
                    <a:gd name="T57" fmla="*/ 158 h 179"/>
                    <a:gd name="T58" fmla="*/ 62 w 62"/>
                    <a:gd name="T59" fmla="*/ 127 h 179"/>
                    <a:gd name="T60" fmla="*/ 53 w 62"/>
                    <a:gd name="T61" fmla="*/ 110 h 179"/>
                    <a:gd name="T62" fmla="*/ 46 w 62"/>
                    <a:gd name="T63" fmla="*/ 102 h 179"/>
                    <a:gd name="T64" fmla="*/ 45 w 62"/>
                    <a:gd name="T65" fmla="*/ 102 h 179"/>
                    <a:gd name="T66" fmla="*/ 45 w 62"/>
                    <a:gd name="T67" fmla="*/ 105 h 179"/>
                    <a:gd name="T68" fmla="*/ 49 w 62"/>
                    <a:gd name="T69" fmla="*/ 106 h 179"/>
                    <a:gd name="T70" fmla="*/ 52 w 62"/>
                    <a:gd name="T71" fmla="*/ 119 h 179"/>
                    <a:gd name="T72" fmla="*/ 52 w 62"/>
                    <a:gd name="T73" fmla="*/ 122 h 179"/>
                    <a:gd name="T74" fmla="*/ 45 w 62"/>
                    <a:gd name="T75" fmla="*/ 113 h 179"/>
                    <a:gd name="T76" fmla="*/ 41 w 62"/>
                    <a:gd name="T77" fmla="*/ 119 h 179"/>
                    <a:gd name="T78" fmla="*/ 38 w 62"/>
                    <a:gd name="T79" fmla="*/ 114 h 179"/>
                    <a:gd name="T80" fmla="*/ 38 w 62"/>
                    <a:gd name="T81" fmla="*/ 11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2" h="179">
                      <a:moveTo>
                        <a:pt x="38" y="114"/>
                      </a:moveTo>
                      <a:lnTo>
                        <a:pt x="38" y="105"/>
                      </a:lnTo>
                      <a:lnTo>
                        <a:pt x="34" y="98"/>
                      </a:lnTo>
                      <a:lnTo>
                        <a:pt x="35" y="87"/>
                      </a:lnTo>
                      <a:lnTo>
                        <a:pt x="29" y="70"/>
                      </a:lnTo>
                      <a:lnTo>
                        <a:pt x="36" y="57"/>
                      </a:lnTo>
                      <a:lnTo>
                        <a:pt x="35" y="28"/>
                      </a:lnTo>
                      <a:lnTo>
                        <a:pt x="28" y="13"/>
                      </a:lnTo>
                      <a:lnTo>
                        <a:pt x="28" y="10"/>
                      </a:lnTo>
                      <a:lnTo>
                        <a:pt x="28" y="10"/>
                      </a:lnTo>
                      <a:lnTo>
                        <a:pt x="24" y="3"/>
                      </a:lnTo>
                      <a:lnTo>
                        <a:pt x="4" y="0"/>
                      </a:lnTo>
                      <a:lnTo>
                        <a:pt x="14" y="10"/>
                      </a:lnTo>
                      <a:lnTo>
                        <a:pt x="19" y="30"/>
                      </a:lnTo>
                      <a:lnTo>
                        <a:pt x="15" y="37"/>
                      </a:lnTo>
                      <a:lnTo>
                        <a:pt x="10" y="56"/>
                      </a:lnTo>
                      <a:lnTo>
                        <a:pt x="13" y="75"/>
                      </a:lnTo>
                      <a:lnTo>
                        <a:pt x="7" y="84"/>
                      </a:lnTo>
                      <a:lnTo>
                        <a:pt x="0" y="106"/>
                      </a:lnTo>
                      <a:lnTo>
                        <a:pt x="10" y="112"/>
                      </a:lnTo>
                      <a:lnTo>
                        <a:pt x="22" y="123"/>
                      </a:lnTo>
                      <a:lnTo>
                        <a:pt x="28" y="121"/>
                      </a:lnTo>
                      <a:lnTo>
                        <a:pt x="36" y="127"/>
                      </a:lnTo>
                      <a:lnTo>
                        <a:pt x="36" y="137"/>
                      </a:lnTo>
                      <a:lnTo>
                        <a:pt x="32" y="147"/>
                      </a:lnTo>
                      <a:lnTo>
                        <a:pt x="33" y="164"/>
                      </a:lnTo>
                      <a:lnTo>
                        <a:pt x="45" y="179"/>
                      </a:lnTo>
                      <a:lnTo>
                        <a:pt x="52" y="162"/>
                      </a:lnTo>
                      <a:lnTo>
                        <a:pt x="62" y="158"/>
                      </a:lnTo>
                      <a:lnTo>
                        <a:pt x="62" y="127"/>
                      </a:lnTo>
                      <a:lnTo>
                        <a:pt x="53" y="110"/>
                      </a:lnTo>
                      <a:lnTo>
                        <a:pt x="46" y="102"/>
                      </a:lnTo>
                      <a:lnTo>
                        <a:pt x="45" y="102"/>
                      </a:lnTo>
                      <a:lnTo>
                        <a:pt x="45" y="105"/>
                      </a:lnTo>
                      <a:lnTo>
                        <a:pt x="49" y="106"/>
                      </a:lnTo>
                      <a:lnTo>
                        <a:pt x="52" y="119"/>
                      </a:lnTo>
                      <a:lnTo>
                        <a:pt x="52" y="122"/>
                      </a:lnTo>
                      <a:lnTo>
                        <a:pt x="45" y="113"/>
                      </a:lnTo>
                      <a:lnTo>
                        <a:pt x="41" y="119"/>
                      </a:lnTo>
                      <a:lnTo>
                        <a:pt x="38" y="114"/>
                      </a:lnTo>
                      <a:lnTo>
                        <a:pt x="38" y="114"/>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47" name="Namibia">
                  <a:extLst>
                    <a:ext uri="{FF2B5EF4-FFF2-40B4-BE49-F238E27FC236}">
                      <a16:creationId xmlns:a16="http://schemas.microsoft.com/office/drawing/2014/main" id="{B1BF0A66-478A-489E-8FC7-77C34A62338B}"/>
                    </a:ext>
                  </a:extLst>
                </p:cNvPr>
                <p:cNvSpPr>
                  <a:spLocks/>
                </p:cNvSpPr>
                <p:nvPr/>
              </p:nvSpPr>
              <p:spPr bwMode="auto">
                <a:xfrm>
                  <a:off x="5104363" y="5180920"/>
                  <a:ext cx="389257" cy="403311"/>
                </a:xfrm>
                <a:custGeom>
                  <a:avLst/>
                  <a:gdLst>
                    <a:gd name="T0" fmla="*/ 238 w 277"/>
                    <a:gd name="T1" fmla="*/ 14 h 287"/>
                    <a:gd name="T2" fmla="*/ 199 w 277"/>
                    <a:gd name="T3" fmla="*/ 23 h 287"/>
                    <a:gd name="T4" fmla="*/ 150 w 277"/>
                    <a:gd name="T5" fmla="*/ 19 h 287"/>
                    <a:gd name="T6" fmla="*/ 136 w 277"/>
                    <a:gd name="T7" fmla="*/ 8 h 287"/>
                    <a:gd name="T8" fmla="*/ 52 w 277"/>
                    <a:gd name="T9" fmla="*/ 9 h 287"/>
                    <a:gd name="T10" fmla="*/ 48 w 277"/>
                    <a:gd name="T11" fmla="*/ 11 h 287"/>
                    <a:gd name="T12" fmla="*/ 37 w 277"/>
                    <a:gd name="T13" fmla="*/ 0 h 287"/>
                    <a:gd name="T14" fmla="*/ 23 w 277"/>
                    <a:gd name="T15" fmla="*/ 0 h 287"/>
                    <a:gd name="T16" fmla="*/ 10 w 277"/>
                    <a:gd name="T17" fmla="*/ 3 h 287"/>
                    <a:gd name="T18" fmla="*/ 0 w 277"/>
                    <a:gd name="T19" fmla="*/ 8 h 287"/>
                    <a:gd name="T20" fmla="*/ 1 w 277"/>
                    <a:gd name="T21" fmla="*/ 26 h 287"/>
                    <a:gd name="T22" fmla="*/ 18 w 277"/>
                    <a:gd name="T23" fmla="*/ 49 h 287"/>
                    <a:gd name="T24" fmla="*/ 22 w 277"/>
                    <a:gd name="T25" fmla="*/ 64 h 287"/>
                    <a:gd name="T26" fmla="*/ 32 w 277"/>
                    <a:gd name="T27" fmla="*/ 93 h 287"/>
                    <a:gd name="T28" fmla="*/ 42 w 277"/>
                    <a:gd name="T29" fmla="*/ 113 h 287"/>
                    <a:gd name="T30" fmla="*/ 50 w 277"/>
                    <a:gd name="T31" fmla="*/ 122 h 287"/>
                    <a:gd name="T32" fmla="*/ 52 w 277"/>
                    <a:gd name="T33" fmla="*/ 135 h 287"/>
                    <a:gd name="T34" fmla="*/ 52 w 277"/>
                    <a:gd name="T35" fmla="*/ 164 h 287"/>
                    <a:gd name="T36" fmla="*/ 58 w 277"/>
                    <a:gd name="T37" fmla="*/ 200 h 287"/>
                    <a:gd name="T38" fmla="*/ 63 w 277"/>
                    <a:gd name="T39" fmla="*/ 217 h 287"/>
                    <a:gd name="T40" fmla="*/ 66 w 277"/>
                    <a:gd name="T41" fmla="*/ 241 h 287"/>
                    <a:gd name="T42" fmla="*/ 74 w 277"/>
                    <a:gd name="T43" fmla="*/ 258 h 287"/>
                    <a:gd name="T44" fmla="*/ 88 w 277"/>
                    <a:gd name="T45" fmla="*/ 276 h 287"/>
                    <a:gd name="T46" fmla="*/ 98 w 277"/>
                    <a:gd name="T47" fmla="*/ 264 h 287"/>
                    <a:gd name="T48" fmla="*/ 106 w 277"/>
                    <a:gd name="T49" fmla="*/ 270 h 287"/>
                    <a:gd name="T50" fmla="*/ 109 w 277"/>
                    <a:gd name="T51" fmla="*/ 281 h 287"/>
                    <a:gd name="T52" fmla="*/ 118 w 277"/>
                    <a:gd name="T53" fmla="*/ 283 h 287"/>
                    <a:gd name="T54" fmla="*/ 130 w 277"/>
                    <a:gd name="T55" fmla="*/ 287 h 287"/>
                    <a:gd name="T56" fmla="*/ 141 w 277"/>
                    <a:gd name="T57" fmla="*/ 285 h 287"/>
                    <a:gd name="T58" fmla="*/ 160 w 277"/>
                    <a:gd name="T59" fmla="*/ 273 h 287"/>
                    <a:gd name="T60" fmla="*/ 164 w 277"/>
                    <a:gd name="T61" fmla="*/ 186 h 287"/>
                    <a:gd name="T62" fmla="*/ 166 w 277"/>
                    <a:gd name="T63" fmla="*/ 116 h 287"/>
                    <a:gd name="T64" fmla="*/ 186 w 277"/>
                    <a:gd name="T65" fmla="*/ 115 h 287"/>
                    <a:gd name="T66" fmla="*/ 190 w 277"/>
                    <a:gd name="T67" fmla="*/ 31 h 287"/>
                    <a:gd name="T68" fmla="*/ 205 w 277"/>
                    <a:gd name="T69" fmla="*/ 30 h 287"/>
                    <a:gd name="T70" fmla="*/ 237 w 277"/>
                    <a:gd name="T71" fmla="*/ 22 h 287"/>
                    <a:gd name="T72" fmla="*/ 245 w 277"/>
                    <a:gd name="T73" fmla="*/ 31 h 287"/>
                    <a:gd name="T74" fmla="*/ 259 w 277"/>
                    <a:gd name="T75" fmla="*/ 22 h 287"/>
                    <a:gd name="T76" fmla="*/ 264 w 277"/>
                    <a:gd name="T77" fmla="*/ 22 h 287"/>
                    <a:gd name="T78" fmla="*/ 277 w 277"/>
                    <a:gd name="T79" fmla="*/ 17 h 287"/>
                    <a:gd name="T80" fmla="*/ 277 w 277"/>
                    <a:gd name="T81" fmla="*/ 15 h 287"/>
                    <a:gd name="T82" fmla="*/ 268 w 277"/>
                    <a:gd name="T83" fmla="*/ 9 h 287"/>
                    <a:gd name="T84" fmla="*/ 255 w 277"/>
                    <a:gd name="T85" fmla="*/ 8 h 287"/>
                    <a:gd name="T86" fmla="*/ 238 w 277"/>
                    <a:gd name="T87" fmla="*/ 14 h 287"/>
                    <a:gd name="T88" fmla="*/ 238 w 277"/>
                    <a:gd name="T89" fmla="*/ 1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7" h="287">
                      <a:moveTo>
                        <a:pt x="238" y="14"/>
                      </a:moveTo>
                      <a:lnTo>
                        <a:pt x="199" y="23"/>
                      </a:lnTo>
                      <a:lnTo>
                        <a:pt x="150" y="19"/>
                      </a:lnTo>
                      <a:lnTo>
                        <a:pt x="136" y="8"/>
                      </a:lnTo>
                      <a:lnTo>
                        <a:pt x="52" y="9"/>
                      </a:lnTo>
                      <a:lnTo>
                        <a:pt x="48" y="11"/>
                      </a:lnTo>
                      <a:lnTo>
                        <a:pt x="37" y="0"/>
                      </a:lnTo>
                      <a:lnTo>
                        <a:pt x="23" y="0"/>
                      </a:lnTo>
                      <a:lnTo>
                        <a:pt x="10" y="3"/>
                      </a:lnTo>
                      <a:lnTo>
                        <a:pt x="0" y="8"/>
                      </a:lnTo>
                      <a:lnTo>
                        <a:pt x="1" y="26"/>
                      </a:lnTo>
                      <a:lnTo>
                        <a:pt x="18" y="49"/>
                      </a:lnTo>
                      <a:lnTo>
                        <a:pt x="22" y="64"/>
                      </a:lnTo>
                      <a:lnTo>
                        <a:pt x="32" y="93"/>
                      </a:lnTo>
                      <a:lnTo>
                        <a:pt x="42" y="113"/>
                      </a:lnTo>
                      <a:lnTo>
                        <a:pt x="50" y="122"/>
                      </a:lnTo>
                      <a:lnTo>
                        <a:pt x="52" y="135"/>
                      </a:lnTo>
                      <a:lnTo>
                        <a:pt x="52" y="164"/>
                      </a:lnTo>
                      <a:lnTo>
                        <a:pt x="58" y="200"/>
                      </a:lnTo>
                      <a:lnTo>
                        <a:pt x="63" y="217"/>
                      </a:lnTo>
                      <a:lnTo>
                        <a:pt x="66" y="241"/>
                      </a:lnTo>
                      <a:lnTo>
                        <a:pt x="74" y="258"/>
                      </a:lnTo>
                      <a:lnTo>
                        <a:pt x="88" y="276"/>
                      </a:lnTo>
                      <a:lnTo>
                        <a:pt x="98" y="264"/>
                      </a:lnTo>
                      <a:lnTo>
                        <a:pt x="106" y="270"/>
                      </a:lnTo>
                      <a:lnTo>
                        <a:pt x="109" y="281"/>
                      </a:lnTo>
                      <a:lnTo>
                        <a:pt x="118" y="283"/>
                      </a:lnTo>
                      <a:lnTo>
                        <a:pt x="130" y="287"/>
                      </a:lnTo>
                      <a:lnTo>
                        <a:pt x="141" y="285"/>
                      </a:lnTo>
                      <a:lnTo>
                        <a:pt x="160" y="273"/>
                      </a:lnTo>
                      <a:lnTo>
                        <a:pt x="164" y="186"/>
                      </a:lnTo>
                      <a:lnTo>
                        <a:pt x="166" y="116"/>
                      </a:lnTo>
                      <a:lnTo>
                        <a:pt x="186" y="115"/>
                      </a:lnTo>
                      <a:lnTo>
                        <a:pt x="190" y="31"/>
                      </a:lnTo>
                      <a:lnTo>
                        <a:pt x="205" y="30"/>
                      </a:lnTo>
                      <a:lnTo>
                        <a:pt x="237" y="22"/>
                      </a:lnTo>
                      <a:lnTo>
                        <a:pt x="245" y="31"/>
                      </a:lnTo>
                      <a:lnTo>
                        <a:pt x="259" y="22"/>
                      </a:lnTo>
                      <a:lnTo>
                        <a:pt x="264" y="22"/>
                      </a:lnTo>
                      <a:lnTo>
                        <a:pt x="277" y="17"/>
                      </a:lnTo>
                      <a:lnTo>
                        <a:pt x="277" y="15"/>
                      </a:lnTo>
                      <a:lnTo>
                        <a:pt x="268" y="9"/>
                      </a:lnTo>
                      <a:lnTo>
                        <a:pt x="255" y="8"/>
                      </a:lnTo>
                      <a:lnTo>
                        <a:pt x="238" y="14"/>
                      </a:lnTo>
                      <a:lnTo>
                        <a:pt x="238" y="14"/>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48" name="Niger">
                  <a:extLst>
                    <a:ext uri="{FF2B5EF4-FFF2-40B4-BE49-F238E27FC236}">
                      <a16:creationId xmlns:a16="http://schemas.microsoft.com/office/drawing/2014/main" id="{793BEA14-32CA-4203-B80E-96A9C209011C}"/>
                    </a:ext>
                  </a:extLst>
                </p:cNvPr>
                <p:cNvSpPr>
                  <a:spLocks/>
                </p:cNvSpPr>
                <p:nvPr/>
              </p:nvSpPr>
              <p:spPr bwMode="auto">
                <a:xfrm>
                  <a:off x="4771316" y="3830462"/>
                  <a:ext cx="452495" cy="394879"/>
                </a:xfrm>
                <a:custGeom>
                  <a:avLst/>
                  <a:gdLst>
                    <a:gd name="T0" fmla="*/ 273 w 322"/>
                    <a:gd name="T1" fmla="*/ 10 h 281"/>
                    <a:gd name="T2" fmla="*/ 240 w 322"/>
                    <a:gd name="T3" fmla="*/ 0 h 281"/>
                    <a:gd name="T4" fmla="*/ 171 w 322"/>
                    <a:gd name="T5" fmla="*/ 46 h 281"/>
                    <a:gd name="T6" fmla="*/ 111 w 322"/>
                    <a:gd name="T7" fmla="*/ 92 h 281"/>
                    <a:gd name="T8" fmla="*/ 82 w 322"/>
                    <a:gd name="T9" fmla="*/ 103 h 281"/>
                    <a:gd name="T10" fmla="*/ 83 w 322"/>
                    <a:gd name="T11" fmla="*/ 158 h 281"/>
                    <a:gd name="T12" fmla="*/ 72 w 322"/>
                    <a:gd name="T13" fmla="*/ 174 h 281"/>
                    <a:gd name="T14" fmla="*/ 70 w 322"/>
                    <a:gd name="T15" fmla="*/ 188 h 281"/>
                    <a:gd name="T16" fmla="*/ 51 w 322"/>
                    <a:gd name="T17" fmla="*/ 191 h 281"/>
                    <a:gd name="T18" fmla="*/ 23 w 322"/>
                    <a:gd name="T19" fmla="*/ 194 h 281"/>
                    <a:gd name="T20" fmla="*/ 16 w 322"/>
                    <a:gd name="T21" fmla="*/ 203 h 281"/>
                    <a:gd name="T22" fmla="*/ 2 w 322"/>
                    <a:gd name="T23" fmla="*/ 204 h 281"/>
                    <a:gd name="T24" fmla="*/ 0 w 322"/>
                    <a:gd name="T25" fmla="*/ 215 h 281"/>
                    <a:gd name="T26" fmla="*/ 3 w 322"/>
                    <a:gd name="T27" fmla="*/ 226 h 281"/>
                    <a:gd name="T28" fmla="*/ 15 w 322"/>
                    <a:gd name="T29" fmla="*/ 241 h 281"/>
                    <a:gd name="T30" fmla="*/ 16 w 322"/>
                    <a:gd name="T31" fmla="*/ 253 h 281"/>
                    <a:gd name="T32" fmla="*/ 39 w 322"/>
                    <a:gd name="T33" fmla="*/ 258 h 281"/>
                    <a:gd name="T34" fmla="*/ 39 w 322"/>
                    <a:gd name="T35" fmla="*/ 274 h 281"/>
                    <a:gd name="T36" fmla="*/ 46 w 322"/>
                    <a:gd name="T37" fmla="*/ 267 h 281"/>
                    <a:gd name="T38" fmla="*/ 53 w 322"/>
                    <a:gd name="T39" fmla="*/ 267 h 281"/>
                    <a:gd name="T40" fmla="*/ 70 w 322"/>
                    <a:gd name="T41" fmla="*/ 281 h 281"/>
                    <a:gd name="T42" fmla="*/ 71 w 322"/>
                    <a:gd name="T43" fmla="*/ 260 h 281"/>
                    <a:gd name="T44" fmla="*/ 77 w 322"/>
                    <a:gd name="T45" fmla="*/ 250 h 281"/>
                    <a:gd name="T46" fmla="*/ 79 w 322"/>
                    <a:gd name="T47" fmla="*/ 236 h 281"/>
                    <a:gd name="T48" fmla="*/ 85 w 322"/>
                    <a:gd name="T49" fmla="*/ 232 h 281"/>
                    <a:gd name="T50" fmla="*/ 107 w 322"/>
                    <a:gd name="T51" fmla="*/ 229 h 281"/>
                    <a:gd name="T52" fmla="*/ 128 w 322"/>
                    <a:gd name="T53" fmla="*/ 237 h 281"/>
                    <a:gd name="T54" fmla="*/ 136 w 322"/>
                    <a:gd name="T55" fmla="*/ 246 h 281"/>
                    <a:gd name="T56" fmla="*/ 147 w 322"/>
                    <a:gd name="T57" fmla="*/ 246 h 281"/>
                    <a:gd name="T58" fmla="*/ 157 w 322"/>
                    <a:gd name="T59" fmla="*/ 241 h 281"/>
                    <a:gd name="T60" fmla="*/ 182 w 322"/>
                    <a:gd name="T61" fmla="*/ 253 h 281"/>
                    <a:gd name="T62" fmla="*/ 192 w 322"/>
                    <a:gd name="T63" fmla="*/ 253 h 281"/>
                    <a:gd name="T64" fmla="*/ 205 w 322"/>
                    <a:gd name="T65" fmla="*/ 243 h 281"/>
                    <a:gd name="T66" fmla="*/ 218 w 322"/>
                    <a:gd name="T67" fmla="*/ 244 h 281"/>
                    <a:gd name="T68" fmla="*/ 223 w 322"/>
                    <a:gd name="T69" fmla="*/ 240 h 281"/>
                    <a:gd name="T70" fmla="*/ 234 w 322"/>
                    <a:gd name="T71" fmla="*/ 242 h 281"/>
                    <a:gd name="T72" fmla="*/ 250 w 322"/>
                    <a:gd name="T73" fmla="*/ 248 h 281"/>
                    <a:gd name="T74" fmla="*/ 266 w 322"/>
                    <a:gd name="T75" fmla="*/ 235 h 281"/>
                    <a:gd name="T76" fmla="*/ 272 w 322"/>
                    <a:gd name="T77" fmla="*/ 236 h 281"/>
                    <a:gd name="T78" fmla="*/ 286 w 322"/>
                    <a:gd name="T79" fmla="*/ 262 h 281"/>
                    <a:gd name="T80" fmla="*/ 289 w 322"/>
                    <a:gd name="T81" fmla="*/ 261 h 281"/>
                    <a:gd name="T82" fmla="*/ 290 w 322"/>
                    <a:gd name="T83" fmla="*/ 254 h 281"/>
                    <a:gd name="T84" fmla="*/ 296 w 322"/>
                    <a:gd name="T85" fmla="*/ 252 h 281"/>
                    <a:gd name="T86" fmla="*/ 298 w 322"/>
                    <a:gd name="T87" fmla="*/ 242 h 281"/>
                    <a:gd name="T88" fmla="*/ 285 w 322"/>
                    <a:gd name="T89" fmla="*/ 241 h 281"/>
                    <a:gd name="T90" fmla="*/ 285 w 322"/>
                    <a:gd name="T91" fmla="*/ 225 h 281"/>
                    <a:gd name="T92" fmla="*/ 275 w 322"/>
                    <a:gd name="T93" fmla="*/ 217 h 281"/>
                    <a:gd name="T94" fmla="*/ 285 w 322"/>
                    <a:gd name="T95" fmla="*/ 186 h 281"/>
                    <a:gd name="T96" fmla="*/ 310 w 322"/>
                    <a:gd name="T97" fmla="*/ 163 h 281"/>
                    <a:gd name="T98" fmla="*/ 311 w 322"/>
                    <a:gd name="T99" fmla="*/ 132 h 281"/>
                    <a:gd name="T100" fmla="*/ 317 w 322"/>
                    <a:gd name="T101" fmla="*/ 84 h 281"/>
                    <a:gd name="T102" fmla="*/ 322 w 322"/>
                    <a:gd name="T103" fmla="*/ 74 h 281"/>
                    <a:gd name="T104" fmla="*/ 313 w 322"/>
                    <a:gd name="T105" fmla="*/ 65 h 281"/>
                    <a:gd name="T106" fmla="*/ 313 w 322"/>
                    <a:gd name="T107" fmla="*/ 58 h 281"/>
                    <a:gd name="T108" fmla="*/ 305 w 322"/>
                    <a:gd name="T109" fmla="*/ 51 h 281"/>
                    <a:gd name="T110" fmla="*/ 299 w 322"/>
                    <a:gd name="T111" fmla="*/ 15 h 281"/>
                    <a:gd name="T112" fmla="*/ 285 w 322"/>
                    <a:gd name="T113" fmla="*/ 23 h 281"/>
                    <a:gd name="T114" fmla="*/ 273 w 322"/>
                    <a:gd name="T115" fmla="*/ 10 h 281"/>
                    <a:gd name="T116" fmla="*/ 273 w 322"/>
                    <a:gd name="T117" fmla="*/ 1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2" h="281">
                      <a:moveTo>
                        <a:pt x="273" y="10"/>
                      </a:moveTo>
                      <a:lnTo>
                        <a:pt x="240" y="0"/>
                      </a:lnTo>
                      <a:lnTo>
                        <a:pt x="171" y="46"/>
                      </a:lnTo>
                      <a:lnTo>
                        <a:pt x="111" y="92"/>
                      </a:lnTo>
                      <a:lnTo>
                        <a:pt x="82" y="103"/>
                      </a:lnTo>
                      <a:lnTo>
                        <a:pt x="83" y="158"/>
                      </a:lnTo>
                      <a:lnTo>
                        <a:pt x="72" y="174"/>
                      </a:lnTo>
                      <a:lnTo>
                        <a:pt x="70" y="188"/>
                      </a:lnTo>
                      <a:lnTo>
                        <a:pt x="51" y="191"/>
                      </a:lnTo>
                      <a:lnTo>
                        <a:pt x="23" y="194"/>
                      </a:lnTo>
                      <a:lnTo>
                        <a:pt x="16" y="203"/>
                      </a:lnTo>
                      <a:lnTo>
                        <a:pt x="2" y="204"/>
                      </a:lnTo>
                      <a:lnTo>
                        <a:pt x="0" y="215"/>
                      </a:lnTo>
                      <a:lnTo>
                        <a:pt x="3" y="226"/>
                      </a:lnTo>
                      <a:lnTo>
                        <a:pt x="15" y="241"/>
                      </a:lnTo>
                      <a:lnTo>
                        <a:pt x="16" y="253"/>
                      </a:lnTo>
                      <a:lnTo>
                        <a:pt x="39" y="258"/>
                      </a:lnTo>
                      <a:lnTo>
                        <a:pt x="39" y="274"/>
                      </a:lnTo>
                      <a:lnTo>
                        <a:pt x="46" y="267"/>
                      </a:lnTo>
                      <a:lnTo>
                        <a:pt x="53" y="267"/>
                      </a:lnTo>
                      <a:lnTo>
                        <a:pt x="70" y="281"/>
                      </a:lnTo>
                      <a:lnTo>
                        <a:pt x="71" y="260"/>
                      </a:lnTo>
                      <a:lnTo>
                        <a:pt x="77" y="250"/>
                      </a:lnTo>
                      <a:lnTo>
                        <a:pt x="79" y="236"/>
                      </a:lnTo>
                      <a:lnTo>
                        <a:pt x="85" y="232"/>
                      </a:lnTo>
                      <a:lnTo>
                        <a:pt x="107" y="229"/>
                      </a:lnTo>
                      <a:lnTo>
                        <a:pt x="128" y="237"/>
                      </a:lnTo>
                      <a:lnTo>
                        <a:pt x="136" y="246"/>
                      </a:lnTo>
                      <a:lnTo>
                        <a:pt x="147" y="246"/>
                      </a:lnTo>
                      <a:lnTo>
                        <a:pt x="157" y="241"/>
                      </a:lnTo>
                      <a:lnTo>
                        <a:pt x="182" y="253"/>
                      </a:lnTo>
                      <a:lnTo>
                        <a:pt x="192" y="253"/>
                      </a:lnTo>
                      <a:lnTo>
                        <a:pt x="205" y="243"/>
                      </a:lnTo>
                      <a:lnTo>
                        <a:pt x="218" y="244"/>
                      </a:lnTo>
                      <a:lnTo>
                        <a:pt x="223" y="240"/>
                      </a:lnTo>
                      <a:lnTo>
                        <a:pt x="234" y="242"/>
                      </a:lnTo>
                      <a:lnTo>
                        <a:pt x="250" y="248"/>
                      </a:lnTo>
                      <a:lnTo>
                        <a:pt x="266" y="235"/>
                      </a:lnTo>
                      <a:lnTo>
                        <a:pt x="272" y="236"/>
                      </a:lnTo>
                      <a:lnTo>
                        <a:pt x="286" y="262"/>
                      </a:lnTo>
                      <a:lnTo>
                        <a:pt x="289" y="261"/>
                      </a:lnTo>
                      <a:lnTo>
                        <a:pt x="290" y="254"/>
                      </a:lnTo>
                      <a:lnTo>
                        <a:pt x="296" y="252"/>
                      </a:lnTo>
                      <a:lnTo>
                        <a:pt x="298" y="242"/>
                      </a:lnTo>
                      <a:lnTo>
                        <a:pt x="285" y="241"/>
                      </a:lnTo>
                      <a:lnTo>
                        <a:pt x="285" y="225"/>
                      </a:lnTo>
                      <a:lnTo>
                        <a:pt x="275" y="217"/>
                      </a:lnTo>
                      <a:lnTo>
                        <a:pt x="285" y="186"/>
                      </a:lnTo>
                      <a:lnTo>
                        <a:pt x="310" y="163"/>
                      </a:lnTo>
                      <a:lnTo>
                        <a:pt x="311" y="132"/>
                      </a:lnTo>
                      <a:lnTo>
                        <a:pt x="317" y="84"/>
                      </a:lnTo>
                      <a:lnTo>
                        <a:pt x="322" y="74"/>
                      </a:lnTo>
                      <a:lnTo>
                        <a:pt x="313" y="65"/>
                      </a:lnTo>
                      <a:lnTo>
                        <a:pt x="313" y="58"/>
                      </a:lnTo>
                      <a:lnTo>
                        <a:pt x="305" y="51"/>
                      </a:lnTo>
                      <a:lnTo>
                        <a:pt x="299" y="15"/>
                      </a:lnTo>
                      <a:lnTo>
                        <a:pt x="285" y="23"/>
                      </a:lnTo>
                      <a:lnTo>
                        <a:pt x="273" y="10"/>
                      </a:lnTo>
                      <a:lnTo>
                        <a:pt x="273" y="1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49" name="Nigeria">
                  <a:extLst>
                    <a:ext uri="{FF2B5EF4-FFF2-40B4-BE49-F238E27FC236}">
                      <a16:creationId xmlns:a16="http://schemas.microsoft.com/office/drawing/2014/main" id="{8B1AE471-1DD1-49EB-AAC2-141317AF0C2A}"/>
                    </a:ext>
                  </a:extLst>
                </p:cNvPr>
                <p:cNvSpPr>
                  <a:spLocks/>
                </p:cNvSpPr>
                <p:nvPr/>
              </p:nvSpPr>
              <p:spPr bwMode="auto">
                <a:xfrm>
                  <a:off x="4841580" y="4152267"/>
                  <a:ext cx="348505" cy="320400"/>
                </a:xfrm>
                <a:custGeom>
                  <a:avLst/>
                  <a:gdLst>
                    <a:gd name="T0" fmla="*/ 239 w 248"/>
                    <a:gd name="T1" fmla="*/ 32 h 228"/>
                    <a:gd name="T2" fmla="*/ 236 w 248"/>
                    <a:gd name="T3" fmla="*/ 33 h 228"/>
                    <a:gd name="T4" fmla="*/ 222 w 248"/>
                    <a:gd name="T5" fmla="*/ 7 h 228"/>
                    <a:gd name="T6" fmla="*/ 216 w 248"/>
                    <a:gd name="T7" fmla="*/ 6 h 228"/>
                    <a:gd name="T8" fmla="*/ 200 w 248"/>
                    <a:gd name="T9" fmla="*/ 19 h 228"/>
                    <a:gd name="T10" fmla="*/ 184 w 248"/>
                    <a:gd name="T11" fmla="*/ 13 h 228"/>
                    <a:gd name="T12" fmla="*/ 173 w 248"/>
                    <a:gd name="T13" fmla="*/ 11 h 228"/>
                    <a:gd name="T14" fmla="*/ 168 w 248"/>
                    <a:gd name="T15" fmla="*/ 15 h 228"/>
                    <a:gd name="T16" fmla="*/ 155 w 248"/>
                    <a:gd name="T17" fmla="*/ 14 h 228"/>
                    <a:gd name="T18" fmla="*/ 142 w 248"/>
                    <a:gd name="T19" fmla="*/ 24 h 228"/>
                    <a:gd name="T20" fmla="*/ 132 w 248"/>
                    <a:gd name="T21" fmla="*/ 24 h 228"/>
                    <a:gd name="T22" fmla="*/ 107 w 248"/>
                    <a:gd name="T23" fmla="*/ 12 h 228"/>
                    <a:gd name="T24" fmla="*/ 97 w 248"/>
                    <a:gd name="T25" fmla="*/ 17 h 228"/>
                    <a:gd name="T26" fmla="*/ 86 w 248"/>
                    <a:gd name="T27" fmla="*/ 17 h 228"/>
                    <a:gd name="T28" fmla="*/ 78 w 248"/>
                    <a:gd name="T29" fmla="*/ 8 h 228"/>
                    <a:gd name="T30" fmla="*/ 57 w 248"/>
                    <a:gd name="T31" fmla="*/ 0 h 228"/>
                    <a:gd name="T32" fmla="*/ 35 w 248"/>
                    <a:gd name="T33" fmla="*/ 3 h 228"/>
                    <a:gd name="T34" fmla="*/ 29 w 248"/>
                    <a:gd name="T35" fmla="*/ 7 h 228"/>
                    <a:gd name="T36" fmla="*/ 27 w 248"/>
                    <a:gd name="T37" fmla="*/ 21 h 228"/>
                    <a:gd name="T38" fmla="*/ 21 w 248"/>
                    <a:gd name="T39" fmla="*/ 31 h 228"/>
                    <a:gd name="T40" fmla="*/ 20 w 248"/>
                    <a:gd name="T41" fmla="*/ 52 h 228"/>
                    <a:gd name="T42" fmla="*/ 19 w 248"/>
                    <a:gd name="T43" fmla="*/ 59 h 228"/>
                    <a:gd name="T44" fmla="*/ 24 w 248"/>
                    <a:gd name="T45" fmla="*/ 74 h 228"/>
                    <a:gd name="T46" fmla="*/ 19 w 248"/>
                    <a:gd name="T47" fmla="*/ 84 h 228"/>
                    <a:gd name="T48" fmla="*/ 22 w 248"/>
                    <a:gd name="T49" fmla="*/ 89 h 228"/>
                    <a:gd name="T50" fmla="*/ 12 w 248"/>
                    <a:gd name="T51" fmla="*/ 104 h 228"/>
                    <a:gd name="T52" fmla="*/ 5 w 248"/>
                    <a:gd name="T53" fmla="*/ 112 h 228"/>
                    <a:gd name="T54" fmla="*/ 1 w 248"/>
                    <a:gd name="T55" fmla="*/ 127 h 228"/>
                    <a:gd name="T56" fmla="*/ 1 w 248"/>
                    <a:gd name="T57" fmla="*/ 142 h 228"/>
                    <a:gd name="T58" fmla="*/ 0 w 248"/>
                    <a:gd name="T59" fmla="*/ 180 h 228"/>
                    <a:gd name="T60" fmla="*/ 19 w 248"/>
                    <a:gd name="T61" fmla="*/ 180 h 228"/>
                    <a:gd name="T62" fmla="*/ 35 w 248"/>
                    <a:gd name="T63" fmla="*/ 180 h 228"/>
                    <a:gd name="T64" fmla="*/ 50 w 248"/>
                    <a:gd name="T65" fmla="*/ 196 h 228"/>
                    <a:gd name="T66" fmla="*/ 56 w 248"/>
                    <a:gd name="T67" fmla="*/ 213 h 228"/>
                    <a:gd name="T68" fmla="*/ 68 w 248"/>
                    <a:gd name="T69" fmla="*/ 228 h 228"/>
                    <a:gd name="T70" fmla="*/ 84 w 248"/>
                    <a:gd name="T71" fmla="*/ 228 h 228"/>
                    <a:gd name="T72" fmla="*/ 93 w 248"/>
                    <a:gd name="T73" fmla="*/ 223 h 228"/>
                    <a:gd name="T74" fmla="*/ 100 w 248"/>
                    <a:gd name="T75" fmla="*/ 224 h 228"/>
                    <a:gd name="T76" fmla="*/ 123 w 248"/>
                    <a:gd name="T77" fmla="*/ 215 h 228"/>
                    <a:gd name="T78" fmla="*/ 127 w 248"/>
                    <a:gd name="T79" fmla="*/ 199 h 228"/>
                    <a:gd name="T80" fmla="*/ 138 w 248"/>
                    <a:gd name="T81" fmla="*/ 176 h 228"/>
                    <a:gd name="T82" fmla="*/ 143 w 248"/>
                    <a:gd name="T83" fmla="*/ 175 h 228"/>
                    <a:gd name="T84" fmla="*/ 156 w 248"/>
                    <a:gd name="T85" fmla="*/ 162 h 228"/>
                    <a:gd name="T86" fmla="*/ 164 w 248"/>
                    <a:gd name="T87" fmla="*/ 161 h 228"/>
                    <a:gd name="T88" fmla="*/ 176 w 248"/>
                    <a:gd name="T89" fmla="*/ 172 h 228"/>
                    <a:gd name="T90" fmla="*/ 190 w 248"/>
                    <a:gd name="T91" fmla="*/ 163 h 228"/>
                    <a:gd name="T92" fmla="*/ 192 w 248"/>
                    <a:gd name="T93" fmla="*/ 153 h 228"/>
                    <a:gd name="T94" fmla="*/ 197 w 248"/>
                    <a:gd name="T95" fmla="*/ 143 h 228"/>
                    <a:gd name="T96" fmla="*/ 199 w 248"/>
                    <a:gd name="T97" fmla="*/ 131 h 228"/>
                    <a:gd name="T98" fmla="*/ 211 w 248"/>
                    <a:gd name="T99" fmla="*/ 122 h 228"/>
                    <a:gd name="T100" fmla="*/ 215 w 248"/>
                    <a:gd name="T101" fmla="*/ 105 h 228"/>
                    <a:gd name="T102" fmla="*/ 220 w 248"/>
                    <a:gd name="T103" fmla="*/ 100 h 228"/>
                    <a:gd name="T104" fmla="*/ 222 w 248"/>
                    <a:gd name="T105" fmla="*/ 87 h 228"/>
                    <a:gd name="T106" fmla="*/ 227 w 248"/>
                    <a:gd name="T107" fmla="*/ 73 h 228"/>
                    <a:gd name="T108" fmla="*/ 245 w 248"/>
                    <a:gd name="T109" fmla="*/ 54 h 228"/>
                    <a:gd name="T110" fmla="*/ 246 w 248"/>
                    <a:gd name="T111" fmla="*/ 46 h 228"/>
                    <a:gd name="T112" fmla="*/ 248 w 248"/>
                    <a:gd name="T113" fmla="*/ 42 h 228"/>
                    <a:gd name="T114" fmla="*/ 239 w 248"/>
                    <a:gd name="T115" fmla="*/ 32 h 228"/>
                    <a:gd name="T116" fmla="*/ 239 w 248"/>
                    <a:gd name="T117" fmla="*/ 3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 h="228">
                      <a:moveTo>
                        <a:pt x="239" y="32"/>
                      </a:moveTo>
                      <a:lnTo>
                        <a:pt x="236" y="33"/>
                      </a:lnTo>
                      <a:lnTo>
                        <a:pt x="222" y="7"/>
                      </a:lnTo>
                      <a:lnTo>
                        <a:pt x="216" y="6"/>
                      </a:lnTo>
                      <a:lnTo>
                        <a:pt x="200" y="19"/>
                      </a:lnTo>
                      <a:lnTo>
                        <a:pt x="184" y="13"/>
                      </a:lnTo>
                      <a:lnTo>
                        <a:pt x="173" y="11"/>
                      </a:lnTo>
                      <a:lnTo>
                        <a:pt x="168" y="15"/>
                      </a:lnTo>
                      <a:lnTo>
                        <a:pt x="155" y="14"/>
                      </a:lnTo>
                      <a:lnTo>
                        <a:pt x="142" y="24"/>
                      </a:lnTo>
                      <a:lnTo>
                        <a:pt x="132" y="24"/>
                      </a:lnTo>
                      <a:lnTo>
                        <a:pt x="107" y="12"/>
                      </a:lnTo>
                      <a:lnTo>
                        <a:pt x="97" y="17"/>
                      </a:lnTo>
                      <a:lnTo>
                        <a:pt x="86" y="17"/>
                      </a:lnTo>
                      <a:lnTo>
                        <a:pt x="78" y="8"/>
                      </a:lnTo>
                      <a:lnTo>
                        <a:pt x="57" y="0"/>
                      </a:lnTo>
                      <a:lnTo>
                        <a:pt x="35" y="3"/>
                      </a:lnTo>
                      <a:lnTo>
                        <a:pt x="29" y="7"/>
                      </a:lnTo>
                      <a:lnTo>
                        <a:pt x="27" y="21"/>
                      </a:lnTo>
                      <a:lnTo>
                        <a:pt x="21" y="31"/>
                      </a:lnTo>
                      <a:lnTo>
                        <a:pt x="20" y="52"/>
                      </a:lnTo>
                      <a:lnTo>
                        <a:pt x="19" y="59"/>
                      </a:lnTo>
                      <a:lnTo>
                        <a:pt x="24" y="74"/>
                      </a:lnTo>
                      <a:lnTo>
                        <a:pt x="19" y="84"/>
                      </a:lnTo>
                      <a:lnTo>
                        <a:pt x="22" y="89"/>
                      </a:lnTo>
                      <a:lnTo>
                        <a:pt x="12" y="104"/>
                      </a:lnTo>
                      <a:lnTo>
                        <a:pt x="5" y="112"/>
                      </a:lnTo>
                      <a:lnTo>
                        <a:pt x="1" y="127"/>
                      </a:lnTo>
                      <a:lnTo>
                        <a:pt x="1" y="142"/>
                      </a:lnTo>
                      <a:lnTo>
                        <a:pt x="0" y="180"/>
                      </a:lnTo>
                      <a:lnTo>
                        <a:pt x="19" y="180"/>
                      </a:lnTo>
                      <a:lnTo>
                        <a:pt x="35" y="180"/>
                      </a:lnTo>
                      <a:lnTo>
                        <a:pt x="50" y="196"/>
                      </a:lnTo>
                      <a:lnTo>
                        <a:pt x="56" y="213"/>
                      </a:lnTo>
                      <a:lnTo>
                        <a:pt x="68" y="228"/>
                      </a:lnTo>
                      <a:lnTo>
                        <a:pt x="84" y="228"/>
                      </a:lnTo>
                      <a:lnTo>
                        <a:pt x="93" y="223"/>
                      </a:lnTo>
                      <a:lnTo>
                        <a:pt x="100" y="224"/>
                      </a:lnTo>
                      <a:lnTo>
                        <a:pt x="123" y="215"/>
                      </a:lnTo>
                      <a:lnTo>
                        <a:pt x="127" y="199"/>
                      </a:lnTo>
                      <a:lnTo>
                        <a:pt x="138" y="176"/>
                      </a:lnTo>
                      <a:lnTo>
                        <a:pt x="143" y="175"/>
                      </a:lnTo>
                      <a:lnTo>
                        <a:pt x="156" y="162"/>
                      </a:lnTo>
                      <a:lnTo>
                        <a:pt x="164" y="161"/>
                      </a:lnTo>
                      <a:lnTo>
                        <a:pt x="176" y="172"/>
                      </a:lnTo>
                      <a:lnTo>
                        <a:pt x="190" y="163"/>
                      </a:lnTo>
                      <a:lnTo>
                        <a:pt x="192" y="153"/>
                      </a:lnTo>
                      <a:lnTo>
                        <a:pt x="197" y="143"/>
                      </a:lnTo>
                      <a:lnTo>
                        <a:pt x="199" y="131"/>
                      </a:lnTo>
                      <a:lnTo>
                        <a:pt x="211" y="122"/>
                      </a:lnTo>
                      <a:lnTo>
                        <a:pt x="215" y="105"/>
                      </a:lnTo>
                      <a:lnTo>
                        <a:pt x="220" y="100"/>
                      </a:lnTo>
                      <a:lnTo>
                        <a:pt x="222" y="87"/>
                      </a:lnTo>
                      <a:lnTo>
                        <a:pt x="227" y="73"/>
                      </a:lnTo>
                      <a:lnTo>
                        <a:pt x="245" y="54"/>
                      </a:lnTo>
                      <a:lnTo>
                        <a:pt x="246" y="46"/>
                      </a:lnTo>
                      <a:lnTo>
                        <a:pt x="248" y="42"/>
                      </a:lnTo>
                      <a:lnTo>
                        <a:pt x="239" y="32"/>
                      </a:lnTo>
                      <a:lnTo>
                        <a:pt x="239" y="32"/>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50" name="Netherlands">
                  <a:extLst>
                    <a:ext uri="{FF2B5EF4-FFF2-40B4-BE49-F238E27FC236}">
                      <a16:creationId xmlns:a16="http://schemas.microsoft.com/office/drawing/2014/main" id="{AF12399F-B3D5-4832-9A8C-1BD9038D42E6}"/>
                    </a:ext>
                  </a:extLst>
                </p:cNvPr>
                <p:cNvSpPr>
                  <a:spLocks/>
                </p:cNvSpPr>
                <p:nvPr/>
              </p:nvSpPr>
              <p:spPr bwMode="auto">
                <a:xfrm>
                  <a:off x="4847201" y="2838346"/>
                  <a:ext cx="92747" cy="87126"/>
                </a:xfrm>
                <a:custGeom>
                  <a:avLst/>
                  <a:gdLst>
                    <a:gd name="T0" fmla="*/ 48 w 66"/>
                    <a:gd name="T1" fmla="*/ 38 h 62"/>
                    <a:gd name="T2" fmla="*/ 59 w 66"/>
                    <a:gd name="T3" fmla="*/ 38 h 62"/>
                    <a:gd name="T4" fmla="*/ 63 w 66"/>
                    <a:gd name="T5" fmla="*/ 29 h 62"/>
                    <a:gd name="T6" fmla="*/ 66 w 66"/>
                    <a:gd name="T7" fmla="*/ 9 h 62"/>
                    <a:gd name="T8" fmla="*/ 63 w 66"/>
                    <a:gd name="T9" fmla="*/ 1 h 62"/>
                    <a:gd name="T10" fmla="*/ 48 w 66"/>
                    <a:gd name="T11" fmla="*/ 0 h 62"/>
                    <a:gd name="T12" fmla="*/ 24 w 66"/>
                    <a:gd name="T13" fmla="*/ 10 h 62"/>
                    <a:gd name="T14" fmla="*/ 10 w 66"/>
                    <a:gd name="T15" fmla="*/ 43 h 62"/>
                    <a:gd name="T16" fmla="*/ 0 w 66"/>
                    <a:gd name="T17" fmla="*/ 50 h 62"/>
                    <a:gd name="T18" fmla="*/ 0 w 66"/>
                    <a:gd name="T19" fmla="*/ 50 h 62"/>
                    <a:gd name="T20" fmla="*/ 13 w 66"/>
                    <a:gd name="T21" fmla="*/ 51 h 62"/>
                    <a:gd name="T22" fmla="*/ 30 w 66"/>
                    <a:gd name="T23" fmla="*/ 47 h 62"/>
                    <a:gd name="T24" fmla="*/ 41 w 66"/>
                    <a:gd name="T25" fmla="*/ 57 h 62"/>
                    <a:gd name="T26" fmla="*/ 52 w 66"/>
                    <a:gd name="T27" fmla="*/ 62 h 62"/>
                    <a:gd name="T28" fmla="*/ 48 w 66"/>
                    <a:gd name="T29" fmla="*/ 38 h 62"/>
                    <a:gd name="T30" fmla="*/ 48 w 66"/>
                    <a:gd name="T31" fmla="*/ 3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2">
                      <a:moveTo>
                        <a:pt x="48" y="38"/>
                      </a:moveTo>
                      <a:lnTo>
                        <a:pt x="59" y="38"/>
                      </a:lnTo>
                      <a:lnTo>
                        <a:pt x="63" y="29"/>
                      </a:lnTo>
                      <a:lnTo>
                        <a:pt x="66" y="9"/>
                      </a:lnTo>
                      <a:lnTo>
                        <a:pt x="63" y="1"/>
                      </a:lnTo>
                      <a:lnTo>
                        <a:pt x="48" y="0"/>
                      </a:lnTo>
                      <a:lnTo>
                        <a:pt x="24" y="10"/>
                      </a:lnTo>
                      <a:lnTo>
                        <a:pt x="10" y="43"/>
                      </a:lnTo>
                      <a:lnTo>
                        <a:pt x="0" y="50"/>
                      </a:lnTo>
                      <a:lnTo>
                        <a:pt x="0" y="50"/>
                      </a:lnTo>
                      <a:lnTo>
                        <a:pt x="13" y="51"/>
                      </a:lnTo>
                      <a:lnTo>
                        <a:pt x="30" y="47"/>
                      </a:lnTo>
                      <a:lnTo>
                        <a:pt x="41" y="57"/>
                      </a:lnTo>
                      <a:lnTo>
                        <a:pt x="52" y="62"/>
                      </a:lnTo>
                      <a:lnTo>
                        <a:pt x="48" y="38"/>
                      </a:lnTo>
                      <a:lnTo>
                        <a:pt x="48" y="38"/>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51" name="Norway">
                  <a:extLst>
                    <a:ext uri="{FF2B5EF4-FFF2-40B4-BE49-F238E27FC236}">
                      <a16:creationId xmlns:a16="http://schemas.microsoft.com/office/drawing/2014/main" id="{9F3C7830-125A-4250-AEA5-8F47AE50474E}"/>
                    </a:ext>
                  </a:extLst>
                </p:cNvPr>
                <p:cNvSpPr>
                  <a:spLocks noEditPoints="1"/>
                </p:cNvSpPr>
                <p:nvPr/>
              </p:nvSpPr>
              <p:spPr bwMode="auto">
                <a:xfrm>
                  <a:off x="4879521" y="2071073"/>
                  <a:ext cx="546647" cy="623937"/>
                </a:xfrm>
                <a:custGeom>
                  <a:avLst/>
                  <a:gdLst>
                    <a:gd name="T0" fmla="*/ 311 w 389"/>
                    <a:gd name="T1" fmla="*/ 174 h 444"/>
                    <a:gd name="T2" fmla="*/ 264 w 389"/>
                    <a:gd name="T3" fmla="*/ 189 h 444"/>
                    <a:gd name="T4" fmla="*/ 207 w 389"/>
                    <a:gd name="T5" fmla="*/ 197 h 444"/>
                    <a:gd name="T6" fmla="*/ 145 w 389"/>
                    <a:gd name="T7" fmla="*/ 237 h 444"/>
                    <a:gd name="T8" fmla="*/ 86 w 389"/>
                    <a:gd name="T9" fmla="*/ 306 h 444"/>
                    <a:gd name="T10" fmla="*/ 14 w 389"/>
                    <a:gd name="T11" fmla="*/ 346 h 444"/>
                    <a:gd name="T12" fmla="*/ 6 w 389"/>
                    <a:gd name="T13" fmla="*/ 410 h 444"/>
                    <a:gd name="T14" fmla="*/ 38 w 389"/>
                    <a:gd name="T15" fmla="*/ 444 h 444"/>
                    <a:gd name="T16" fmla="*/ 92 w 389"/>
                    <a:gd name="T17" fmla="*/ 414 h 444"/>
                    <a:gd name="T18" fmla="*/ 111 w 389"/>
                    <a:gd name="T19" fmla="*/ 414 h 444"/>
                    <a:gd name="T20" fmla="*/ 127 w 389"/>
                    <a:gd name="T21" fmla="*/ 374 h 444"/>
                    <a:gd name="T22" fmla="*/ 111 w 389"/>
                    <a:gd name="T23" fmla="*/ 335 h 444"/>
                    <a:gd name="T24" fmla="*/ 136 w 389"/>
                    <a:gd name="T25" fmla="*/ 315 h 444"/>
                    <a:gd name="T26" fmla="*/ 134 w 389"/>
                    <a:gd name="T27" fmla="*/ 301 h 444"/>
                    <a:gd name="T28" fmla="*/ 168 w 389"/>
                    <a:gd name="T29" fmla="*/ 248 h 444"/>
                    <a:gd name="T30" fmla="*/ 191 w 389"/>
                    <a:gd name="T31" fmla="*/ 233 h 444"/>
                    <a:gd name="T32" fmla="*/ 223 w 389"/>
                    <a:gd name="T33" fmla="*/ 226 h 444"/>
                    <a:gd name="T34" fmla="*/ 232 w 389"/>
                    <a:gd name="T35" fmla="*/ 211 h 444"/>
                    <a:gd name="T36" fmla="*/ 259 w 389"/>
                    <a:gd name="T37" fmla="*/ 217 h 444"/>
                    <a:gd name="T38" fmla="*/ 297 w 389"/>
                    <a:gd name="T39" fmla="*/ 220 h 444"/>
                    <a:gd name="T40" fmla="*/ 313 w 389"/>
                    <a:gd name="T41" fmla="*/ 197 h 444"/>
                    <a:gd name="T42" fmla="*/ 356 w 389"/>
                    <a:gd name="T43" fmla="*/ 198 h 444"/>
                    <a:gd name="T44" fmla="*/ 365 w 389"/>
                    <a:gd name="T45" fmla="*/ 211 h 444"/>
                    <a:gd name="T46" fmla="*/ 389 w 389"/>
                    <a:gd name="T47" fmla="*/ 203 h 444"/>
                    <a:gd name="T48" fmla="*/ 387 w 389"/>
                    <a:gd name="T49" fmla="*/ 185 h 444"/>
                    <a:gd name="T50" fmla="*/ 336 w 389"/>
                    <a:gd name="T51" fmla="*/ 170 h 444"/>
                    <a:gd name="T52" fmla="*/ 230 w 389"/>
                    <a:gd name="T53" fmla="*/ 42 h 444"/>
                    <a:gd name="T54" fmla="*/ 197 w 389"/>
                    <a:gd name="T55" fmla="*/ 39 h 444"/>
                    <a:gd name="T56" fmla="*/ 198 w 389"/>
                    <a:gd name="T57" fmla="*/ 49 h 444"/>
                    <a:gd name="T58" fmla="*/ 252 w 389"/>
                    <a:gd name="T59" fmla="*/ 46 h 444"/>
                    <a:gd name="T60" fmla="*/ 139 w 389"/>
                    <a:gd name="T61" fmla="*/ 9 h 444"/>
                    <a:gd name="T62" fmla="*/ 116 w 389"/>
                    <a:gd name="T63" fmla="*/ 15 h 444"/>
                    <a:gd name="T64" fmla="*/ 89 w 389"/>
                    <a:gd name="T65" fmla="*/ 9 h 444"/>
                    <a:gd name="T66" fmla="*/ 66 w 389"/>
                    <a:gd name="T67" fmla="*/ 29 h 444"/>
                    <a:gd name="T68" fmla="*/ 116 w 389"/>
                    <a:gd name="T69" fmla="*/ 48 h 444"/>
                    <a:gd name="T70" fmla="*/ 136 w 389"/>
                    <a:gd name="T71" fmla="*/ 65 h 444"/>
                    <a:gd name="T72" fmla="*/ 156 w 389"/>
                    <a:gd name="T73" fmla="*/ 50 h 444"/>
                    <a:gd name="T74" fmla="*/ 171 w 389"/>
                    <a:gd name="T75" fmla="*/ 34 h 444"/>
                    <a:gd name="T76" fmla="*/ 156 w 389"/>
                    <a:gd name="T77" fmla="*/ 15 h 444"/>
                    <a:gd name="T78" fmla="*/ 213 w 389"/>
                    <a:gd name="T79" fmla="*/ 0 h 444"/>
                    <a:gd name="T80" fmla="*/ 182 w 389"/>
                    <a:gd name="T81" fmla="*/ 0 h 444"/>
                    <a:gd name="T82" fmla="*/ 158 w 389"/>
                    <a:gd name="T83" fmla="*/ 12 h 444"/>
                    <a:gd name="T84" fmla="*/ 181 w 389"/>
                    <a:gd name="T85" fmla="*/ 17 h 444"/>
                    <a:gd name="T86" fmla="*/ 258 w 389"/>
                    <a:gd name="T87" fmla="*/ 18 h 444"/>
                    <a:gd name="T88" fmla="*/ 247 w 389"/>
                    <a:gd name="T89" fmla="*/ 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9" h="444">
                      <a:moveTo>
                        <a:pt x="336" y="170"/>
                      </a:moveTo>
                      <a:lnTo>
                        <a:pt x="311" y="174"/>
                      </a:lnTo>
                      <a:lnTo>
                        <a:pt x="282" y="174"/>
                      </a:lnTo>
                      <a:lnTo>
                        <a:pt x="264" y="189"/>
                      </a:lnTo>
                      <a:lnTo>
                        <a:pt x="239" y="188"/>
                      </a:lnTo>
                      <a:lnTo>
                        <a:pt x="207" y="197"/>
                      </a:lnTo>
                      <a:lnTo>
                        <a:pt x="170" y="222"/>
                      </a:lnTo>
                      <a:lnTo>
                        <a:pt x="145" y="237"/>
                      </a:lnTo>
                      <a:lnTo>
                        <a:pt x="113" y="277"/>
                      </a:lnTo>
                      <a:lnTo>
                        <a:pt x="86" y="306"/>
                      </a:lnTo>
                      <a:lnTo>
                        <a:pt x="56" y="329"/>
                      </a:lnTo>
                      <a:lnTo>
                        <a:pt x="14" y="346"/>
                      </a:lnTo>
                      <a:lnTo>
                        <a:pt x="0" y="359"/>
                      </a:lnTo>
                      <a:lnTo>
                        <a:pt x="6" y="410"/>
                      </a:lnTo>
                      <a:lnTo>
                        <a:pt x="14" y="433"/>
                      </a:lnTo>
                      <a:lnTo>
                        <a:pt x="38" y="444"/>
                      </a:lnTo>
                      <a:lnTo>
                        <a:pt x="60" y="439"/>
                      </a:lnTo>
                      <a:lnTo>
                        <a:pt x="92" y="414"/>
                      </a:lnTo>
                      <a:lnTo>
                        <a:pt x="104" y="428"/>
                      </a:lnTo>
                      <a:lnTo>
                        <a:pt x="111" y="414"/>
                      </a:lnTo>
                      <a:lnTo>
                        <a:pt x="123" y="400"/>
                      </a:lnTo>
                      <a:lnTo>
                        <a:pt x="127" y="374"/>
                      </a:lnTo>
                      <a:lnTo>
                        <a:pt x="114" y="363"/>
                      </a:lnTo>
                      <a:lnTo>
                        <a:pt x="111" y="335"/>
                      </a:lnTo>
                      <a:lnTo>
                        <a:pt x="120" y="315"/>
                      </a:lnTo>
                      <a:lnTo>
                        <a:pt x="136" y="315"/>
                      </a:lnTo>
                      <a:lnTo>
                        <a:pt x="141" y="307"/>
                      </a:lnTo>
                      <a:lnTo>
                        <a:pt x="134" y="301"/>
                      </a:lnTo>
                      <a:lnTo>
                        <a:pt x="156" y="271"/>
                      </a:lnTo>
                      <a:lnTo>
                        <a:pt x="168" y="248"/>
                      </a:lnTo>
                      <a:lnTo>
                        <a:pt x="176" y="233"/>
                      </a:lnTo>
                      <a:lnTo>
                        <a:pt x="191" y="233"/>
                      </a:lnTo>
                      <a:lnTo>
                        <a:pt x="193" y="222"/>
                      </a:lnTo>
                      <a:lnTo>
                        <a:pt x="223" y="226"/>
                      </a:lnTo>
                      <a:lnTo>
                        <a:pt x="223" y="213"/>
                      </a:lnTo>
                      <a:lnTo>
                        <a:pt x="232" y="211"/>
                      </a:lnTo>
                      <a:lnTo>
                        <a:pt x="240" y="206"/>
                      </a:lnTo>
                      <a:lnTo>
                        <a:pt x="259" y="217"/>
                      </a:lnTo>
                      <a:lnTo>
                        <a:pt x="279" y="216"/>
                      </a:lnTo>
                      <a:lnTo>
                        <a:pt x="297" y="220"/>
                      </a:lnTo>
                      <a:lnTo>
                        <a:pt x="309" y="212"/>
                      </a:lnTo>
                      <a:lnTo>
                        <a:pt x="313" y="197"/>
                      </a:lnTo>
                      <a:lnTo>
                        <a:pt x="335" y="190"/>
                      </a:lnTo>
                      <a:lnTo>
                        <a:pt x="356" y="198"/>
                      </a:lnTo>
                      <a:lnTo>
                        <a:pt x="353" y="213"/>
                      </a:lnTo>
                      <a:lnTo>
                        <a:pt x="365" y="211"/>
                      </a:lnTo>
                      <a:lnTo>
                        <a:pt x="389" y="203"/>
                      </a:lnTo>
                      <a:lnTo>
                        <a:pt x="389" y="203"/>
                      </a:lnTo>
                      <a:lnTo>
                        <a:pt x="368" y="190"/>
                      </a:lnTo>
                      <a:lnTo>
                        <a:pt x="387" y="185"/>
                      </a:lnTo>
                      <a:lnTo>
                        <a:pt x="336" y="170"/>
                      </a:lnTo>
                      <a:lnTo>
                        <a:pt x="336" y="170"/>
                      </a:lnTo>
                      <a:close/>
                      <a:moveTo>
                        <a:pt x="252" y="46"/>
                      </a:moveTo>
                      <a:lnTo>
                        <a:pt x="230" y="42"/>
                      </a:lnTo>
                      <a:lnTo>
                        <a:pt x="224" y="35"/>
                      </a:lnTo>
                      <a:lnTo>
                        <a:pt x="197" y="39"/>
                      </a:lnTo>
                      <a:lnTo>
                        <a:pt x="206" y="45"/>
                      </a:lnTo>
                      <a:lnTo>
                        <a:pt x="198" y="49"/>
                      </a:lnTo>
                      <a:lnTo>
                        <a:pt x="223" y="53"/>
                      </a:lnTo>
                      <a:lnTo>
                        <a:pt x="252" y="46"/>
                      </a:lnTo>
                      <a:close/>
                      <a:moveTo>
                        <a:pt x="156" y="15"/>
                      </a:moveTo>
                      <a:lnTo>
                        <a:pt x="139" y="9"/>
                      </a:lnTo>
                      <a:lnTo>
                        <a:pt x="120" y="9"/>
                      </a:lnTo>
                      <a:lnTo>
                        <a:pt x="116" y="15"/>
                      </a:lnTo>
                      <a:lnTo>
                        <a:pt x="98" y="15"/>
                      </a:lnTo>
                      <a:lnTo>
                        <a:pt x="89" y="9"/>
                      </a:lnTo>
                      <a:lnTo>
                        <a:pt x="55" y="16"/>
                      </a:lnTo>
                      <a:lnTo>
                        <a:pt x="66" y="29"/>
                      </a:lnTo>
                      <a:lnTo>
                        <a:pt x="95" y="43"/>
                      </a:lnTo>
                      <a:lnTo>
                        <a:pt x="116" y="48"/>
                      </a:lnTo>
                      <a:lnTo>
                        <a:pt x="105" y="54"/>
                      </a:lnTo>
                      <a:lnTo>
                        <a:pt x="136" y="65"/>
                      </a:lnTo>
                      <a:lnTo>
                        <a:pt x="153" y="64"/>
                      </a:lnTo>
                      <a:lnTo>
                        <a:pt x="156" y="50"/>
                      </a:lnTo>
                      <a:lnTo>
                        <a:pt x="167" y="47"/>
                      </a:lnTo>
                      <a:lnTo>
                        <a:pt x="171" y="34"/>
                      </a:lnTo>
                      <a:lnTo>
                        <a:pt x="203" y="27"/>
                      </a:lnTo>
                      <a:lnTo>
                        <a:pt x="156" y="15"/>
                      </a:lnTo>
                      <a:close/>
                      <a:moveTo>
                        <a:pt x="247" y="4"/>
                      </a:moveTo>
                      <a:lnTo>
                        <a:pt x="213" y="0"/>
                      </a:lnTo>
                      <a:lnTo>
                        <a:pt x="201" y="4"/>
                      </a:lnTo>
                      <a:lnTo>
                        <a:pt x="182" y="0"/>
                      </a:lnTo>
                      <a:lnTo>
                        <a:pt x="142" y="5"/>
                      </a:lnTo>
                      <a:lnTo>
                        <a:pt x="158" y="12"/>
                      </a:lnTo>
                      <a:lnTo>
                        <a:pt x="178" y="12"/>
                      </a:lnTo>
                      <a:lnTo>
                        <a:pt x="181" y="17"/>
                      </a:lnTo>
                      <a:lnTo>
                        <a:pt x="221" y="20"/>
                      </a:lnTo>
                      <a:lnTo>
                        <a:pt x="258" y="18"/>
                      </a:lnTo>
                      <a:lnTo>
                        <a:pt x="274" y="9"/>
                      </a:lnTo>
                      <a:lnTo>
                        <a:pt x="247" y="4"/>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52" name="Poland">
                  <a:extLst>
                    <a:ext uri="{FF2B5EF4-FFF2-40B4-BE49-F238E27FC236}">
                      <a16:creationId xmlns:a16="http://schemas.microsoft.com/office/drawing/2014/main" id="{741F59D3-F31F-44DC-AFAC-BD53C1F3C76A}"/>
                    </a:ext>
                  </a:extLst>
                </p:cNvPr>
                <p:cNvSpPr>
                  <a:spLocks/>
                </p:cNvSpPr>
                <p:nvPr/>
              </p:nvSpPr>
              <p:spPr bwMode="auto">
                <a:xfrm>
                  <a:off x="5114201" y="2796189"/>
                  <a:ext cx="261379" cy="186900"/>
                </a:xfrm>
                <a:custGeom>
                  <a:avLst/>
                  <a:gdLst>
                    <a:gd name="T0" fmla="*/ 97 w 186"/>
                    <a:gd name="T1" fmla="*/ 10 h 133"/>
                    <a:gd name="T2" fmla="*/ 79 w 186"/>
                    <a:gd name="T3" fmla="*/ 10 h 133"/>
                    <a:gd name="T4" fmla="*/ 77 w 186"/>
                    <a:gd name="T5" fmla="*/ 4 h 133"/>
                    <a:gd name="T6" fmla="*/ 59 w 186"/>
                    <a:gd name="T7" fmla="*/ 0 h 133"/>
                    <a:gd name="T8" fmla="*/ 38 w 186"/>
                    <a:gd name="T9" fmla="*/ 8 h 133"/>
                    <a:gd name="T10" fmla="*/ 12 w 186"/>
                    <a:gd name="T11" fmla="*/ 18 h 133"/>
                    <a:gd name="T12" fmla="*/ 0 w 186"/>
                    <a:gd name="T13" fmla="*/ 24 h 133"/>
                    <a:gd name="T14" fmla="*/ 5 w 186"/>
                    <a:gd name="T15" fmla="*/ 37 h 133"/>
                    <a:gd name="T16" fmla="*/ 1 w 186"/>
                    <a:gd name="T17" fmla="*/ 42 h 133"/>
                    <a:gd name="T18" fmla="*/ 8 w 186"/>
                    <a:gd name="T19" fmla="*/ 51 h 133"/>
                    <a:gd name="T20" fmla="*/ 14 w 186"/>
                    <a:gd name="T21" fmla="*/ 63 h 133"/>
                    <a:gd name="T22" fmla="*/ 13 w 186"/>
                    <a:gd name="T23" fmla="*/ 70 h 133"/>
                    <a:gd name="T24" fmla="*/ 22 w 186"/>
                    <a:gd name="T25" fmla="*/ 85 h 133"/>
                    <a:gd name="T26" fmla="*/ 31 w 186"/>
                    <a:gd name="T27" fmla="*/ 93 h 133"/>
                    <a:gd name="T28" fmla="*/ 45 w 186"/>
                    <a:gd name="T29" fmla="*/ 95 h 133"/>
                    <a:gd name="T30" fmla="*/ 45 w 186"/>
                    <a:gd name="T31" fmla="*/ 101 h 133"/>
                    <a:gd name="T32" fmla="*/ 54 w 186"/>
                    <a:gd name="T33" fmla="*/ 106 h 133"/>
                    <a:gd name="T34" fmla="*/ 57 w 186"/>
                    <a:gd name="T35" fmla="*/ 100 h 133"/>
                    <a:gd name="T36" fmla="*/ 69 w 186"/>
                    <a:gd name="T37" fmla="*/ 102 h 133"/>
                    <a:gd name="T38" fmla="*/ 72 w 186"/>
                    <a:gd name="T39" fmla="*/ 109 h 133"/>
                    <a:gd name="T40" fmla="*/ 86 w 186"/>
                    <a:gd name="T41" fmla="*/ 110 h 133"/>
                    <a:gd name="T42" fmla="*/ 95 w 186"/>
                    <a:gd name="T43" fmla="*/ 123 h 133"/>
                    <a:gd name="T44" fmla="*/ 96 w 186"/>
                    <a:gd name="T45" fmla="*/ 123 h 133"/>
                    <a:gd name="T46" fmla="*/ 103 w 186"/>
                    <a:gd name="T47" fmla="*/ 121 h 133"/>
                    <a:gd name="T48" fmla="*/ 114 w 186"/>
                    <a:gd name="T49" fmla="*/ 128 h 133"/>
                    <a:gd name="T50" fmla="*/ 124 w 186"/>
                    <a:gd name="T51" fmla="*/ 123 h 133"/>
                    <a:gd name="T52" fmla="*/ 132 w 186"/>
                    <a:gd name="T53" fmla="*/ 126 h 133"/>
                    <a:gd name="T54" fmla="*/ 145 w 186"/>
                    <a:gd name="T55" fmla="*/ 123 h 133"/>
                    <a:gd name="T56" fmla="*/ 164 w 186"/>
                    <a:gd name="T57" fmla="*/ 132 h 133"/>
                    <a:gd name="T58" fmla="*/ 168 w 186"/>
                    <a:gd name="T59" fmla="*/ 133 h 133"/>
                    <a:gd name="T60" fmla="*/ 162 w 186"/>
                    <a:gd name="T61" fmla="*/ 123 h 133"/>
                    <a:gd name="T62" fmla="*/ 176 w 186"/>
                    <a:gd name="T63" fmla="*/ 104 h 133"/>
                    <a:gd name="T64" fmla="*/ 185 w 186"/>
                    <a:gd name="T65" fmla="*/ 101 h 133"/>
                    <a:gd name="T66" fmla="*/ 186 w 186"/>
                    <a:gd name="T67" fmla="*/ 95 h 133"/>
                    <a:gd name="T68" fmla="*/ 174 w 186"/>
                    <a:gd name="T69" fmla="*/ 74 h 133"/>
                    <a:gd name="T70" fmla="*/ 172 w 186"/>
                    <a:gd name="T71" fmla="*/ 65 h 133"/>
                    <a:gd name="T72" fmla="*/ 165 w 186"/>
                    <a:gd name="T73" fmla="*/ 53 h 133"/>
                    <a:gd name="T74" fmla="*/ 175 w 186"/>
                    <a:gd name="T75" fmla="*/ 49 h 133"/>
                    <a:gd name="T76" fmla="*/ 174 w 186"/>
                    <a:gd name="T77" fmla="*/ 40 h 133"/>
                    <a:gd name="T78" fmla="*/ 168 w 186"/>
                    <a:gd name="T79" fmla="*/ 31 h 133"/>
                    <a:gd name="T80" fmla="*/ 166 w 186"/>
                    <a:gd name="T81" fmla="*/ 22 h 133"/>
                    <a:gd name="T82" fmla="*/ 160 w 186"/>
                    <a:gd name="T83" fmla="*/ 14 h 133"/>
                    <a:gd name="T84" fmla="*/ 151 w 186"/>
                    <a:gd name="T85" fmla="*/ 12 h 133"/>
                    <a:gd name="T86" fmla="*/ 118 w 186"/>
                    <a:gd name="T87" fmla="*/ 12 h 133"/>
                    <a:gd name="T88" fmla="*/ 97 w 186"/>
                    <a:gd name="T89" fmla="*/ 10 h 133"/>
                    <a:gd name="T90" fmla="*/ 97 w 186"/>
                    <a:gd name="T91" fmla="*/ 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133">
                      <a:moveTo>
                        <a:pt x="97" y="10"/>
                      </a:moveTo>
                      <a:lnTo>
                        <a:pt x="79" y="10"/>
                      </a:lnTo>
                      <a:lnTo>
                        <a:pt x="77" y="4"/>
                      </a:lnTo>
                      <a:lnTo>
                        <a:pt x="59" y="0"/>
                      </a:lnTo>
                      <a:lnTo>
                        <a:pt x="38" y="8"/>
                      </a:lnTo>
                      <a:lnTo>
                        <a:pt x="12" y="18"/>
                      </a:lnTo>
                      <a:lnTo>
                        <a:pt x="0" y="24"/>
                      </a:lnTo>
                      <a:lnTo>
                        <a:pt x="5" y="37"/>
                      </a:lnTo>
                      <a:lnTo>
                        <a:pt x="1" y="42"/>
                      </a:lnTo>
                      <a:lnTo>
                        <a:pt x="8" y="51"/>
                      </a:lnTo>
                      <a:lnTo>
                        <a:pt x="14" y="63"/>
                      </a:lnTo>
                      <a:lnTo>
                        <a:pt x="13" y="70"/>
                      </a:lnTo>
                      <a:lnTo>
                        <a:pt x="22" y="85"/>
                      </a:lnTo>
                      <a:lnTo>
                        <a:pt x="31" y="93"/>
                      </a:lnTo>
                      <a:lnTo>
                        <a:pt x="45" y="95"/>
                      </a:lnTo>
                      <a:lnTo>
                        <a:pt x="45" y="101"/>
                      </a:lnTo>
                      <a:lnTo>
                        <a:pt x="54" y="106"/>
                      </a:lnTo>
                      <a:lnTo>
                        <a:pt x="57" y="100"/>
                      </a:lnTo>
                      <a:lnTo>
                        <a:pt x="69" y="102"/>
                      </a:lnTo>
                      <a:lnTo>
                        <a:pt x="72" y="109"/>
                      </a:lnTo>
                      <a:lnTo>
                        <a:pt x="86" y="110"/>
                      </a:lnTo>
                      <a:lnTo>
                        <a:pt x="95" y="123"/>
                      </a:lnTo>
                      <a:lnTo>
                        <a:pt x="96" y="123"/>
                      </a:lnTo>
                      <a:lnTo>
                        <a:pt x="103" y="121"/>
                      </a:lnTo>
                      <a:lnTo>
                        <a:pt x="114" y="128"/>
                      </a:lnTo>
                      <a:lnTo>
                        <a:pt x="124" y="123"/>
                      </a:lnTo>
                      <a:lnTo>
                        <a:pt x="132" y="126"/>
                      </a:lnTo>
                      <a:lnTo>
                        <a:pt x="145" y="123"/>
                      </a:lnTo>
                      <a:lnTo>
                        <a:pt x="164" y="132"/>
                      </a:lnTo>
                      <a:lnTo>
                        <a:pt x="168" y="133"/>
                      </a:lnTo>
                      <a:lnTo>
                        <a:pt x="162" y="123"/>
                      </a:lnTo>
                      <a:lnTo>
                        <a:pt x="176" y="104"/>
                      </a:lnTo>
                      <a:lnTo>
                        <a:pt x="185" y="101"/>
                      </a:lnTo>
                      <a:lnTo>
                        <a:pt x="186" y="95"/>
                      </a:lnTo>
                      <a:lnTo>
                        <a:pt x="174" y="74"/>
                      </a:lnTo>
                      <a:lnTo>
                        <a:pt x="172" y="65"/>
                      </a:lnTo>
                      <a:lnTo>
                        <a:pt x="165" y="53"/>
                      </a:lnTo>
                      <a:lnTo>
                        <a:pt x="175" y="49"/>
                      </a:lnTo>
                      <a:lnTo>
                        <a:pt x="174" y="40"/>
                      </a:lnTo>
                      <a:lnTo>
                        <a:pt x="168" y="31"/>
                      </a:lnTo>
                      <a:lnTo>
                        <a:pt x="166" y="22"/>
                      </a:lnTo>
                      <a:lnTo>
                        <a:pt x="160" y="14"/>
                      </a:lnTo>
                      <a:lnTo>
                        <a:pt x="151" y="12"/>
                      </a:lnTo>
                      <a:lnTo>
                        <a:pt x="118" y="12"/>
                      </a:lnTo>
                      <a:lnTo>
                        <a:pt x="97" y="10"/>
                      </a:lnTo>
                      <a:lnTo>
                        <a:pt x="97" y="1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53" name="Portugal">
                  <a:extLst>
                    <a:ext uri="{FF2B5EF4-FFF2-40B4-BE49-F238E27FC236}">
                      <a16:creationId xmlns:a16="http://schemas.microsoft.com/office/drawing/2014/main" id="{9DE43734-2454-4373-BF87-8AB121C5104B}"/>
                    </a:ext>
                  </a:extLst>
                </p:cNvPr>
                <p:cNvSpPr>
                  <a:spLocks/>
                </p:cNvSpPr>
                <p:nvPr/>
              </p:nvSpPr>
              <p:spPr bwMode="auto">
                <a:xfrm>
                  <a:off x="4502911" y="3202309"/>
                  <a:ext cx="87126" cy="181279"/>
                </a:xfrm>
                <a:custGeom>
                  <a:avLst/>
                  <a:gdLst>
                    <a:gd name="T0" fmla="*/ 39 w 62"/>
                    <a:gd name="T1" fmla="*/ 123 h 129"/>
                    <a:gd name="T2" fmla="*/ 38 w 62"/>
                    <a:gd name="T3" fmla="*/ 115 h 129"/>
                    <a:gd name="T4" fmla="*/ 45 w 62"/>
                    <a:gd name="T5" fmla="*/ 105 h 129"/>
                    <a:gd name="T6" fmla="*/ 48 w 62"/>
                    <a:gd name="T7" fmla="*/ 99 h 129"/>
                    <a:gd name="T8" fmla="*/ 42 w 62"/>
                    <a:gd name="T9" fmla="*/ 92 h 129"/>
                    <a:gd name="T10" fmla="*/ 47 w 62"/>
                    <a:gd name="T11" fmla="*/ 76 h 129"/>
                    <a:gd name="T12" fmla="*/ 40 w 62"/>
                    <a:gd name="T13" fmla="*/ 61 h 129"/>
                    <a:gd name="T14" fmla="*/ 48 w 62"/>
                    <a:gd name="T15" fmla="*/ 59 h 129"/>
                    <a:gd name="T16" fmla="*/ 49 w 62"/>
                    <a:gd name="T17" fmla="*/ 48 h 129"/>
                    <a:gd name="T18" fmla="*/ 53 w 62"/>
                    <a:gd name="T19" fmla="*/ 45 h 129"/>
                    <a:gd name="T20" fmla="*/ 54 w 62"/>
                    <a:gd name="T21" fmla="*/ 27 h 129"/>
                    <a:gd name="T22" fmla="*/ 62 w 62"/>
                    <a:gd name="T23" fmla="*/ 20 h 129"/>
                    <a:gd name="T24" fmla="*/ 58 w 62"/>
                    <a:gd name="T25" fmla="*/ 9 h 129"/>
                    <a:gd name="T26" fmla="*/ 46 w 62"/>
                    <a:gd name="T27" fmla="*/ 8 h 129"/>
                    <a:gd name="T28" fmla="*/ 43 w 62"/>
                    <a:gd name="T29" fmla="*/ 11 h 129"/>
                    <a:gd name="T30" fmla="*/ 31 w 62"/>
                    <a:gd name="T31" fmla="*/ 11 h 129"/>
                    <a:gd name="T32" fmla="*/ 28 w 62"/>
                    <a:gd name="T33" fmla="*/ 0 h 129"/>
                    <a:gd name="T34" fmla="*/ 19 w 62"/>
                    <a:gd name="T35" fmla="*/ 3 h 129"/>
                    <a:gd name="T36" fmla="*/ 13 w 62"/>
                    <a:gd name="T37" fmla="*/ 9 h 129"/>
                    <a:gd name="T38" fmla="*/ 13 w 62"/>
                    <a:gd name="T39" fmla="*/ 17 h 129"/>
                    <a:gd name="T40" fmla="*/ 16 w 62"/>
                    <a:gd name="T41" fmla="*/ 25 h 129"/>
                    <a:gd name="T42" fmla="*/ 16 w 62"/>
                    <a:gd name="T43" fmla="*/ 35 h 129"/>
                    <a:gd name="T44" fmla="*/ 12 w 62"/>
                    <a:gd name="T45" fmla="*/ 49 h 129"/>
                    <a:gd name="T46" fmla="*/ 10 w 62"/>
                    <a:gd name="T47" fmla="*/ 59 h 129"/>
                    <a:gd name="T48" fmla="*/ 2 w 62"/>
                    <a:gd name="T49" fmla="*/ 67 h 129"/>
                    <a:gd name="T50" fmla="*/ 0 w 62"/>
                    <a:gd name="T51" fmla="*/ 83 h 129"/>
                    <a:gd name="T52" fmla="*/ 4 w 62"/>
                    <a:gd name="T53" fmla="*/ 92 h 129"/>
                    <a:gd name="T54" fmla="*/ 13 w 62"/>
                    <a:gd name="T55" fmla="*/ 94 h 129"/>
                    <a:gd name="T56" fmla="*/ 15 w 62"/>
                    <a:gd name="T57" fmla="*/ 109 h 129"/>
                    <a:gd name="T58" fmla="*/ 11 w 62"/>
                    <a:gd name="T59" fmla="*/ 129 h 129"/>
                    <a:gd name="T60" fmla="*/ 21 w 62"/>
                    <a:gd name="T61" fmla="*/ 126 h 129"/>
                    <a:gd name="T62" fmla="*/ 31 w 62"/>
                    <a:gd name="T63" fmla="*/ 129 h 129"/>
                    <a:gd name="T64" fmla="*/ 39 w 62"/>
                    <a:gd name="T65" fmla="*/ 123 h 129"/>
                    <a:gd name="T66" fmla="*/ 39 w 62"/>
                    <a:gd name="T67" fmla="*/ 1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 h="129">
                      <a:moveTo>
                        <a:pt x="39" y="123"/>
                      </a:moveTo>
                      <a:lnTo>
                        <a:pt x="38" y="115"/>
                      </a:lnTo>
                      <a:lnTo>
                        <a:pt x="45" y="105"/>
                      </a:lnTo>
                      <a:lnTo>
                        <a:pt x="48" y="99"/>
                      </a:lnTo>
                      <a:lnTo>
                        <a:pt x="42" y="92"/>
                      </a:lnTo>
                      <a:lnTo>
                        <a:pt x="47" y="76"/>
                      </a:lnTo>
                      <a:lnTo>
                        <a:pt x="40" y="61"/>
                      </a:lnTo>
                      <a:lnTo>
                        <a:pt x="48" y="59"/>
                      </a:lnTo>
                      <a:lnTo>
                        <a:pt x="49" y="48"/>
                      </a:lnTo>
                      <a:lnTo>
                        <a:pt x="53" y="45"/>
                      </a:lnTo>
                      <a:lnTo>
                        <a:pt x="54" y="27"/>
                      </a:lnTo>
                      <a:lnTo>
                        <a:pt x="62" y="20"/>
                      </a:lnTo>
                      <a:lnTo>
                        <a:pt x="58" y="9"/>
                      </a:lnTo>
                      <a:lnTo>
                        <a:pt x="46" y="8"/>
                      </a:lnTo>
                      <a:lnTo>
                        <a:pt x="43" y="11"/>
                      </a:lnTo>
                      <a:lnTo>
                        <a:pt x="31" y="11"/>
                      </a:lnTo>
                      <a:lnTo>
                        <a:pt x="28" y="0"/>
                      </a:lnTo>
                      <a:lnTo>
                        <a:pt x="19" y="3"/>
                      </a:lnTo>
                      <a:lnTo>
                        <a:pt x="13" y="9"/>
                      </a:lnTo>
                      <a:lnTo>
                        <a:pt x="13" y="17"/>
                      </a:lnTo>
                      <a:lnTo>
                        <a:pt x="16" y="25"/>
                      </a:lnTo>
                      <a:lnTo>
                        <a:pt x="16" y="35"/>
                      </a:lnTo>
                      <a:lnTo>
                        <a:pt x="12" y="49"/>
                      </a:lnTo>
                      <a:lnTo>
                        <a:pt x="10" y="59"/>
                      </a:lnTo>
                      <a:lnTo>
                        <a:pt x="2" y="67"/>
                      </a:lnTo>
                      <a:lnTo>
                        <a:pt x="0" y="83"/>
                      </a:lnTo>
                      <a:lnTo>
                        <a:pt x="4" y="92"/>
                      </a:lnTo>
                      <a:lnTo>
                        <a:pt x="13" y="94"/>
                      </a:lnTo>
                      <a:lnTo>
                        <a:pt x="15" y="109"/>
                      </a:lnTo>
                      <a:lnTo>
                        <a:pt x="11" y="129"/>
                      </a:lnTo>
                      <a:lnTo>
                        <a:pt x="21" y="126"/>
                      </a:lnTo>
                      <a:lnTo>
                        <a:pt x="31" y="129"/>
                      </a:lnTo>
                      <a:lnTo>
                        <a:pt x="39" y="123"/>
                      </a:lnTo>
                      <a:lnTo>
                        <a:pt x="39" y="123"/>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54" name="Cisjordania">
                  <a:extLst>
                    <a:ext uri="{FF2B5EF4-FFF2-40B4-BE49-F238E27FC236}">
                      <a16:creationId xmlns:a16="http://schemas.microsoft.com/office/drawing/2014/main" id="{B3E76735-C8E5-46A4-8C97-6D704B0AE5BA}"/>
                    </a:ext>
                  </a:extLst>
                </p:cNvPr>
                <p:cNvSpPr>
                  <a:spLocks/>
                </p:cNvSpPr>
                <p:nvPr/>
              </p:nvSpPr>
              <p:spPr bwMode="auto">
                <a:xfrm>
                  <a:off x="5747974" y="3528330"/>
                  <a:ext cx="15457" cy="39347"/>
                </a:xfrm>
                <a:custGeom>
                  <a:avLst/>
                  <a:gdLst>
                    <a:gd name="T0" fmla="*/ 10 w 11"/>
                    <a:gd name="T1" fmla="*/ 3 h 28"/>
                    <a:gd name="T2" fmla="*/ 2 w 11"/>
                    <a:gd name="T3" fmla="*/ 0 h 28"/>
                    <a:gd name="T4" fmla="*/ 0 w 11"/>
                    <a:gd name="T5" fmla="*/ 16 h 28"/>
                    <a:gd name="T6" fmla="*/ 4 w 11"/>
                    <a:gd name="T7" fmla="*/ 19 h 28"/>
                    <a:gd name="T8" fmla="*/ 1 w 11"/>
                    <a:gd name="T9" fmla="*/ 22 h 28"/>
                    <a:gd name="T10" fmla="*/ 0 w 11"/>
                    <a:gd name="T11" fmla="*/ 28 h 28"/>
                    <a:gd name="T12" fmla="*/ 9 w 11"/>
                    <a:gd name="T13" fmla="*/ 25 h 28"/>
                    <a:gd name="T14" fmla="*/ 11 w 11"/>
                    <a:gd name="T15" fmla="*/ 18 h 28"/>
                    <a:gd name="T16" fmla="*/ 10 w 11"/>
                    <a:gd name="T17" fmla="*/ 3 h 28"/>
                    <a:gd name="T18" fmla="*/ 10 w 11"/>
                    <a:gd name="T19"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10" y="3"/>
                      </a:moveTo>
                      <a:lnTo>
                        <a:pt x="2" y="0"/>
                      </a:lnTo>
                      <a:lnTo>
                        <a:pt x="0" y="16"/>
                      </a:lnTo>
                      <a:lnTo>
                        <a:pt x="4" y="19"/>
                      </a:lnTo>
                      <a:lnTo>
                        <a:pt x="1" y="22"/>
                      </a:lnTo>
                      <a:lnTo>
                        <a:pt x="0" y="28"/>
                      </a:lnTo>
                      <a:lnTo>
                        <a:pt x="9" y="25"/>
                      </a:lnTo>
                      <a:lnTo>
                        <a:pt x="11" y="18"/>
                      </a:lnTo>
                      <a:lnTo>
                        <a:pt x="10" y="3"/>
                      </a:lnTo>
                      <a:lnTo>
                        <a:pt x="10" y="3"/>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55" name="Romania">
                  <a:extLst>
                    <a:ext uri="{FF2B5EF4-FFF2-40B4-BE49-F238E27FC236}">
                      <a16:creationId xmlns:a16="http://schemas.microsoft.com/office/drawing/2014/main" id="{03E3352E-497E-4CA5-8B8C-FE030717F9CC}"/>
                    </a:ext>
                  </a:extLst>
                </p:cNvPr>
                <p:cNvSpPr>
                  <a:spLocks/>
                </p:cNvSpPr>
                <p:nvPr/>
              </p:nvSpPr>
              <p:spPr bwMode="auto">
                <a:xfrm>
                  <a:off x="5295479" y="3008383"/>
                  <a:ext cx="251542" cy="148958"/>
                </a:xfrm>
                <a:custGeom>
                  <a:avLst/>
                  <a:gdLst>
                    <a:gd name="T0" fmla="*/ 112 w 179"/>
                    <a:gd name="T1" fmla="*/ 0 h 106"/>
                    <a:gd name="T2" fmla="*/ 104 w 179"/>
                    <a:gd name="T3" fmla="*/ 0 h 106"/>
                    <a:gd name="T4" fmla="*/ 100 w 179"/>
                    <a:gd name="T5" fmla="*/ 6 h 106"/>
                    <a:gd name="T6" fmla="*/ 87 w 179"/>
                    <a:gd name="T7" fmla="*/ 9 h 106"/>
                    <a:gd name="T8" fmla="*/ 81 w 179"/>
                    <a:gd name="T9" fmla="*/ 12 h 106"/>
                    <a:gd name="T10" fmla="*/ 72 w 179"/>
                    <a:gd name="T11" fmla="*/ 6 h 106"/>
                    <a:gd name="T12" fmla="*/ 60 w 179"/>
                    <a:gd name="T13" fmla="*/ 6 h 106"/>
                    <a:gd name="T14" fmla="*/ 48 w 179"/>
                    <a:gd name="T15" fmla="*/ 3 h 106"/>
                    <a:gd name="T16" fmla="*/ 41 w 179"/>
                    <a:gd name="T17" fmla="*/ 9 h 106"/>
                    <a:gd name="T18" fmla="*/ 30 w 179"/>
                    <a:gd name="T19" fmla="*/ 14 h 106"/>
                    <a:gd name="T20" fmla="*/ 23 w 179"/>
                    <a:gd name="T21" fmla="*/ 29 h 106"/>
                    <a:gd name="T22" fmla="*/ 14 w 179"/>
                    <a:gd name="T23" fmla="*/ 45 h 106"/>
                    <a:gd name="T24" fmla="*/ 0 w 179"/>
                    <a:gd name="T25" fmla="*/ 49 h 106"/>
                    <a:gd name="T26" fmla="*/ 10 w 179"/>
                    <a:gd name="T27" fmla="*/ 58 h 106"/>
                    <a:gd name="T28" fmla="*/ 13 w 179"/>
                    <a:gd name="T29" fmla="*/ 66 h 106"/>
                    <a:gd name="T30" fmla="*/ 25 w 179"/>
                    <a:gd name="T31" fmla="*/ 71 h 106"/>
                    <a:gd name="T32" fmla="*/ 28 w 179"/>
                    <a:gd name="T33" fmla="*/ 81 h 106"/>
                    <a:gd name="T34" fmla="*/ 39 w 179"/>
                    <a:gd name="T35" fmla="*/ 87 h 106"/>
                    <a:gd name="T36" fmla="*/ 44 w 179"/>
                    <a:gd name="T37" fmla="*/ 83 h 106"/>
                    <a:gd name="T38" fmla="*/ 50 w 179"/>
                    <a:gd name="T39" fmla="*/ 85 h 106"/>
                    <a:gd name="T40" fmla="*/ 45 w 179"/>
                    <a:gd name="T41" fmla="*/ 89 h 106"/>
                    <a:gd name="T42" fmla="*/ 49 w 179"/>
                    <a:gd name="T43" fmla="*/ 93 h 106"/>
                    <a:gd name="T44" fmla="*/ 56 w 179"/>
                    <a:gd name="T45" fmla="*/ 102 h 106"/>
                    <a:gd name="T46" fmla="*/ 63 w 179"/>
                    <a:gd name="T47" fmla="*/ 100 h 106"/>
                    <a:gd name="T48" fmla="*/ 78 w 179"/>
                    <a:gd name="T49" fmla="*/ 104 h 106"/>
                    <a:gd name="T50" fmla="*/ 106 w 179"/>
                    <a:gd name="T51" fmla="*/ 106 h 106"/>
                    <a:gd name="T52" fmla="*/ 114 w 179"/>
                    <a:gd name="T53" fmla="*/ 99 h 106"/>
                    <a:gd name="T54" fmla="*/ 136 w 179"/>
                    <a:gd name="T55" fmla="*/ 95 h 106"/>
                    <a:gd name="T56" fmla="*/ 151 w 179"/>
                    <a:gd name="T57" fmla="*/ 102 h 106"/>
                    <a:gd name="T58" fmla="*/ 162 w 179"/>
                    <a:gd name="T59" fmla="*/ 105 h 106"/>
                    <a:gd name="T60" fmla="*/ 164 w 179"/>
                    <a:gd name="T61" fmla="*/ 78 h 106"/>
                    <a:gd name="T62" fmla="*/ 169 w 179"/>
                    <a:gd name="T63" fmla="*/ 80 h 106"/>
                    <a:gd name="T64" fmla="*/ 179 w 179"/>
                    <a:gd name="T65" fmla="*/ 74 h 106"/>
                    <a:gd name="T66" fmla="*/ 177 w 179"/>
                    <a:gd name="T67" fmla="*/ 69 h 106"/>
                    <a:gd name="T68" fmla="*/ 168 w 179"/>
                    <a:gd name="T69" fmla="*/ 65 h 106"/>
                    <a:gd name="T70" fmla="*/ 160 w 179"/>
                    <a:gd name="T71" fmla="*/ 69 h 106"/>
                    <a:gd name="T72" fmla="*/ 151 w 179"/>
                    <a:gd name="T73" fmla="*/ 64 h 106"/>
                    <a:gd name="T74" fmla="*/ 146 w 179"/>
                    <a:gd name="T75" fmla="*/ 54 h 106"/>
                    <a:gd name="T76" fmla="*/ 147 w 179"/>
                    <a:gd name="T77" fmla="*/ 43 h 106"/>
                    <a:gd name="T78" fmla="*/ 144 w 179"/>
                    <a:gd name="T79" fmla="*/ 33 h 106"/>
                    <a:gd name="T80" fmla="*/ 132 w 179"/>
                    <a:gd name="T81" fmla="*/ 20 h 106"/>
                    <a:gd name="T82" fmla="*/ 125 w 179"/>
                    <a:gd name="T83" fmla="*/ 10 h 106"/>
                    <a:gd name="T84" fmla="*/ 118 w 179"/>
                    <a:gd name="T85" fmla="*/ 3 h 106"/>
                    <a:gd name="T86" fmla="*/ 112 w 179"/>
                    <a:gd name="T87" fmla="*/ 0 h 106"/>
                    <a:gd name="T88" fmla="*/ 112 w 179"/>
                    <a:gd name="T8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9" h="106">
                      <a:moveTo>
                        <a:pt x="112" y="0"/>
                      </a:moveTo>
                      <a:lnTo>
                        <a:pt x="104" y="0"/>
                      </a:lnTo>
                      <a:lnTo>
                        <a:pt x="100" y="6"/>
                      </a:lnTo>
                      <a:lnTo>
                        <a:pt x="87" y="9"/>
                      </a:lnTo>
                      <a:lnTo>
                        <a:pt x="81" y="12"/>
                      </a:lnTo>
                      <a:lnTo>
                        <a:pt x="72" y="6"/>
                      </a:lnTo>
                      <a:lnTo>
                        <a:pt x="60" y="6"/>
                      </a:lnTo>
                      <a:lnTo>
                        <a:pt x="48" y="3"/>
                      </a:lnTo>
                      <a:lnTo>
                        <a:pt x="41" y="9"/>
                      </a:lnTo>
                      <a:lnTo>
                        <a:pt x="30" y="14"/>
                      </a:lnTo>
                      <a:lnTo>
                        <a:pt x="23" y="29"/>
                      </a:lnTo>
                      <a:lnTo>
                        <a:pt x="14" y="45"/>
                      </a:lnTo>
                      <a:lnTo>
                        <a:pt x="0" y="49"/>
                      </a:lnTo>
                      <a:lnTo>
                        <a:pt x="10" y="58"/>
                      </a:lnTo>
                      <a:lnTo>
                        <a:pt x="13" y="66"/>
                      </a:lnTo>
                      <a:lnTo>
                        <a:pt x="25" y="71"/>
                      </a:lnTo>
                      <a:lnTo>
                        <a:pt x="28" y="81"/>
                      </a:lnTo>
                      <a:lnTo>
                        <a:pt x="39" y="87"/>
                      </a:lnTo>
                      <a:lnTo>
                        <a:pt x="44" y="83"/>
                      </a:lnTo>
                      <a:lnTo>
                        <a:pt x="50" y="85"/>
                      </a:lnTo>
                      <a:lnTo>
                        <a:pt x="45" y="89"/>
                      </a:lnTo>
                      <a:lnTo>
                        <a:pt x="49" y="93"/>
                      </a:lnTo>
                      <a:lnTo>
                        <a:pt x="56" y="102"/>
                      </a:lnTo>
                      <a:lnTo>
                        <a:pt x="63" y="100"/>
                      </a:lnTo>
                      <a:lnTo>
                        <a:pt x="78" y="104"/>
                      </a:lnTo>
                      <a:lnTo>
                        <a:pt x="106" y="106"/>
                      </a:lnTo>
                      <a:lnTo>
                        <a:pt x="114" y="99"/>
                      </a:lnTo>
                      <a:lnTo>
                        <a:pt x="136" y="95"/>
                      </a:lnTo>
                      <a:lnTo>
                        <a:pt x="151" y="102"/>
                      </a:lnTo>
                      <a:lnTo>
                        <a:pt x="162" y="105"/>
                      </a:lnTo>
                      <a:lnTo>
                        <a:pt x="164" y="78"/>
                      </a:lnTo>
                      <a:lnTo>
                        <a:pt x="169" y="80"/>
                      </a:lnTo>
                      <a:lnTo>
                        <a:pt x="179" y="74"/>
                      </a:lnTo>
                      <a:lnTo>
                        <a:pt x="177" y="69"/>
                      </a:lnTo>
                      <a:lnTo>
                        <a:pt x="168" y="65"/>
                      </a:lnTo>
                      <a:lnTo>
                        <a:pt x="160" y="69"/>
                      </a:lnTo>
                      <a:lnTo>
                        <a:pt x="151" y="64"/>
                      </a:lnTo>
                      <a:lnTo>
                        <a:pt x="146" y="54"/>
                      </a:lnTo>
                      <a:lnTo>
                        <a:pt x="147" y="43"/>
                      </a:lnTo>
                      <a:lnTo>
                        <a:pt x="144" y="33"/>
                      </a:lnTo>
                      <a:lnTo>
                        <a:pt x="132" y="20"/>
                      </a:lnTo>
                      <a:lnTo>
                        <a:pt x="125" y="10"/>
                      </a:lnTo>
                      <a:lnTo>
                        <a:pt x="118" y="3"/>
                      </a:lnTo>
                      <a:lnTo>
                        <a:pt x="112" y="0"/>
                      </a:lnTo>
                      <a:lnTo>
                        <a:pt x="112" y="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56" name="Rwanda">
                  <a:extLst>
                    <a:ext uri="{FF2B5EF4-FFF2-40B4-BE49-F238E27FC236}">
                      <a16:creationId xmlns:a16="http://schemas.microsoft.com/office/drawing/2014/main" id="{56D776BE-4BF8-485E-8DC8-349A1C88AF29}"/>
                    </a:ext>
                  </a:extLst>
                </p:cNvPr>
                <p:cNvSpPr>
                  <a:spLocks/>
                </p:cNvSpPr>
                <p:nvPr/>
              </p:nvSpPr>
              <p:spPr bwMode="auto">
                <a:xfrm>
                  <a:off x="5618689" y="4652541"/>
                  <a:ext cx="53400" cy="59021"/>
                </a:xfrm>
                <a:custGeom>
                  <a:avLst/>
                  <a:gdLst>
                    <a:gd name="T0" fmla="*/ 29 w 38"/>
                    <a:gd name="T1" fmla="*/ 0 h 42"/>
                    <a:gd name="T2" fmla="*/ 17 w 38"/>
                    <a:gd name="T3" fmla="*/ 7 h 42"/>
                    <a:gd name="T4" fmla="*/ 12 w 38"/>
                    <a:gd name="T5" fmla="*/ 5 h 42"/>
                    <a:gd name="T6" fmla="*/ 6 w 38"/>
                    <a:gd name="T7" fmla="*/ 12 h 42"/>
                    <a:gd name="T8" fmla="*/ 5 w 38"/>
                    <a:gd name="T9" fmla="*/ 26 h 42"/>
                    <a:gd name="T10" fmla="*/ 2 w 38"/>
                    <a:gd name="T11" fmla="*/ 27 h 42"/>
                    <a:gd name="T12" fmla="*/ 0 w 38"/>
                    <a:gd name="T13" fmla="*/ 41 h 42"/>
                    <a:gd name="T14" fmla="*/ 13 w 38"/>
                    <a:gd name="T15" fmla="*/ 42 h 42"/>
                    <a:gd name="T16" fmla="*/ 20 w 38"/>
                    <a:gd name="T17" fmla="*/ 28 h 42"/>
                    <a:gd name="T18" fmla="*/ 31 w 38"/>
                    <a:gd name="T19" fmla="*/ 30 h 42"/>
                    <a:gd name="T20" fmla="*/ 31 w 38"/>
                    <a:gd name="T21" fmla="*/ 30 h 42"/>
                    <a:gd name="T22" fmla="*/ 37 w 38"/>
                    <a:gd name="T23" fmla="*/ 27 h 42"/>
                    <a:gd name="T24" fmla="*/ 38 w 38"/>
                    <a:gd name="T25" fmla="*/ 13 h 42"/>
                    <a:gd name="T26" fmla="*/ 29 w 38"/>
                    <a:gd name="T27" fmla="*/ 0 h 42"/>
                    <a:gd name="T28" fmla="*/ 29 w 38"/>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42">
                      <a:moveTo>
                        <a:pt x="29" y="0"/>
                      </a:moveTo>
                      <a:lnTo>
                        <a:pt x="17" y="7"/>
                      </a:lnTo>
                      <a:lnTo>
                        <a:pt x="12" y="5"/>
                      </a:lnTo>
                      <a:lnTo>
                        <a:pt x="6" y="12"/>
                      </a:lnTo>
                      <a:lnTo>
                        <a:pt x="5" y="26"/>
                      </a:lnTo>
                      <a:lnTo>
                        <a:pt x="2" y="27"/>
                      </a:lnTo>
                      <a:lnTo>
                        <a:pt x="0" y="41"/>
                      </a:lnTo>
                      <a:lnTo>
                        <a:pt x="13" y="42"/>
                      </a:lnTo>
                      <a:lnTo>
                        <a:pt x="20" y="28"/>
                      </a:lnTo>
                      <a:lnTo>
                        <a:pt x="31" y="30"/>
                      </a:lnTo>
                      <a:lnTo>
                        <a:pt x="31" y="30"/>
                      </a:lnTo>
                      <a:lnTo>
                        <a:pt x="37" y="27"/>
                      </a:lnTo>
                      <a:lnTo>
                        <a:pt x="38" y="13"/>
                      </a:lnTo>
                      <a:lnTo>
                        <a:pt x="29" y="0"/>
                      </a:lnTo>
                      <a:lnTo>
                        <a:pt x="29" y="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57" name="Western Sahara">
                  <a:extLst>
                    <a:ext uri="{FF2B5EF4-FFF2-40B4-BE49-F238E27FC236}">
                      <a16:creationId xmlns:a16="http://schemas.microsoft.com/office/drawing/2014/main" id="{0AF385E3-3930-43EC-B82F-65E2722FCBF6}"/>
                    </a:ext>
                  </a:extLst>
                </p:cNvPr>
                <p:cNvSpPr>
                  <a:spLocks/>
                </p:cNvSpPr>
                <p:nvPr/>
              </p:nvSpPr>
              <p:spPr bwMode="auto">
                <a:xfrm>
                  <a:off x="4269637" y="3691341"/>
                  <a:ext cx="245921" cy="222032"/>
                </a:xfrm>
                <a:custGeom>
                  <a:avLst/>
                  <a:gdLst>
                    <a:gd name="T0" fmla="*/ 175 w 175"/>
                    <a:gd name="T1" fmla="*/ 0 h 158"/>
                    <a:gd name="T2" fmla="*/ 172 w 175"/>
                    <a:gd name="T3" fmla="*/ 0 h 158"/>
                    <a:gd name="T4" fmla="*/ 172 w 175"/>
                    <a:gd name="T5" fmla="*/ 0 h 158"/>
                    <a:gd name="T6" fmla="*/ 173 w 175"/>
                    <a:gd name="T7" fmla="*/ 12 h 158"/>
                    <a:gd name="T8" fmla="*/ 160 w 175"/>
                    <a:gd name="T9" fmla="*/ 13 h 158"/>
                    <a:gd name="T10" fmla="*/ 154 w 175"/>
                    <a:gd name="T11" fmla="*/ 19 h 158"/>
                    <a:gd name="T12" fmla="*/ 144 w 175"/>
                    <a:gd name="T13" fmla="*/ 19 h 158"/>
                    <a:gd name="T14" fmla="*/ 137 w 175"/>
                    <a:gd name="T15" fmla="*/ 16 h 158"/>
                    <a:gd name="T16" fmla="*/ 120 w 175"/>
                    <a:gd name="T17" fmla="*/ 18 h 158"/>
                    <a:gd name="T18" fmla="*/ 112 w 175"/>
                    <a:gd name="T19" fmla="*/ 36 h 158"/>
                    <a:gd name="T20" fmla="*/ 106 w 175"/>
                    <a:gd name="T21" fmla="*/ 38 h 158"/>
                    <a:gd name="T22" fmla="*/ 96 w 175"/>
                    <a:gd name="T23" fmla="*/ 68 h 158"/>
                    <a:gd name="T24" fmla="*/ 67 w 175"/>
                    <a:gd name="T25" fmla="*/ 94 h 158"/>
                    <a:gd name="T26" fmla="*/ 59 w 175"/>
                    <a:gd name="T27" fmla="*/ 127 h 158"/>
                    <a:gd name="T28" fmla="*/ 51 w 175"/>
                    <a:gd name="T29" fmla="*/ 137 h 158"/>
                    <a:gd name="T30" fmla="*/ 48 w 175"/>
                    <a:gd name="T31" fmla="*/ 147 h 158"/>
                    <a:gd name="T32" fmla="*/ 1 w 175"/>
                    <a:gd name="T33" fmla="*/ 148 h 158"/>
                    <a:gd name="T34" fmla="*/ 1 w 175"/>
                    <a:gd name="T35" fmla="*/ 148 h 158"/>
                    <a:gd name="T36" fmla="*/ 0 w 175"/>
                    <a:gd name="T37" fmla="*/ 158 h 158"/>
                    <a:gd name="T38" fmla="*/ 5 w 175"/>
                    <a:gd name="T39" fmla="*/ 150 h 158"/>
                    <a:gd name="T40" fmla="*/ 85 w 175"/>
                    <a:gd name="T41" fmla="*/ 150 h 158"/>
                    <a:gd name="T42" fmla="*/ 82 w 175"/>
                    <a:gd name="T43" fmla="*/ 116 h 158"/>
                    <a:gd name="T44" fmla="*/ 87 w 175"/>
                    <a:gd name="T45" fmla="*/ 104 h 158"/>
                    <a:gd name="T46" fmla="*/ 107 w 175"/>
                    <a:gd name="T47" fmla="*/ 102 h 158"/>
                    <a:gd name="T48" fmla="*/ 108 w 175"/>
                    <a:gd name="T49" fmla="*/ 41 h 158"/>
                    <a:gd name="T50" fmla="*/ 174 w 175"/>
                    <a:gd name="T51" fmla="*/ 42 h 158"/>
                    <a:gd name="T52" fmla="*/ 175 w 175"/>
                    <a:gd name="T53" fmla="*/ 6 h 158"/>
                    <a:gd name="T54" fmla="*/ 175 w 175"/>
                    <a:gd name="T55" fmla="*/ 1 h 158"/>
                    <a:gd name="T56" fmla="*/ 175 w 175"/>
                    <a:gd name="T57" fmla="*/ 0 h 158"/>
                    <a:gd name="T58" fmla="*/ 175 w 175"/>
                    <a:gd name="T5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5" h="158">
                      <a:moveTo>
                        <a:pt x="175" y="0"/>
                      </a:moveTo>
                      <a:lnTo>
                        <a:pt x="172" y="0"/>
                      </a:lnTo>
                      <a:lnTo>
                        <a:pt x="172" y="0"/>
                      </a:lnTo>
                      <a:lnTo>
                        <a:pt x="173" y="12"/>
                      </a:lnTo>
                      <a:lnTo>
                        <a:pt x="160" y="13"/>
                      </a:lnTo>
                      <a:lnTo>
                        <a:pt x="154" y="19"/>
                      </a:lnTo>
                      <a:lnTo>
                        <a:pt x="144" y="19"/>
                      </a:lnTo>
                      <a:lnTo>
                        <a:pt x="137" y="16"/>
                      </a:lnTo>
                      <a:lnTo>
                        <a:pt x="120" y="18"/>
                      </a:lnTo>
                      <a:lnTo>
                        <a:pt x="112" y="36"/>
                      </a:lnTo>
                      <a:lnTo>
                        <a:pt x="106" y="38"/>
                      </a:lnTo>
                      <a:lnTo>
                        <a:pt x="96" y="68"/>
                      </a:lnTo>
                      <a:lnTo>
                        <a:pt x="67" y="94"/>
                      </a:lnTo>
                      <a:lnTo>
                        <a:pt x="59" y="127"/>
                      </a:lnTo>
                      <a:lnTo>
                        <a:pt x="51" y="137"/>
                      </a:lnTo>
                      <a:lnTo>
                        <a:pt x="48" y="147"/>
                      </a:lnTo>
                      <a:lnTo>
                        <a:pt x="1" y="148"/>
                      </a:lnTo>
                      <a:lnTo>
                        <a:pt x="1" y="148"/>
                      </a:lnTo>
                      <a:lnTo>
                        <a:pt x="0" y="158"/>
                      </a:lnTo>
                      <a:lnTo>
                        <a:pt x="5" y="150"/>
                      </a:lnTo>
                      <a:lnTo>
                        <a:pt x="85" y="150"/>
                      </a:lnTo>
                      <a:lnTo>
                        <a:pt x="82" y="116"/>
                      </a:lnTo>
                      <a:lnTo>
                        <a:pt x="87" y="104"/>
                      </a:lnTo>
                      <a:lnTo>
                        <a:pt x="107" y="102"/>
                      </a:lnTo>
                      <a:lnTo>
                        <a:pt x="108" y="41"/>
                      </a:lnTo>
                      <a:lnTo>
                        <a:pt x="174" y="42"/>
                      </a:lnTo>
                      <a:lnTo>
                        <a:pt x="175" y="6"/>
                      </a:lnTo>
                      <a:lnTo>
                        <a:pt x="175" y="1"/>
                      </a:lnTo>
                      <a:lnTo>
                        <a:pt x="175" y="0"/>
                      </a:lnTo>
                      <a:lnTo>
                        <a:pt x="175" y="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58" name="Saudi Arabia">
                  <a:extLst>
                    <a:ext uri="{FF2B5EF4-FFF2-40B4-BE49-F238E27FC236}">
                      <a16:creationId xmlns:a16="http://schemas.microsoft.com/office/drawing/2014/main" id="{EAD2D836-BA13-40F0-ACDC-BC92433701F5}"/>
                    </a:ext>
                  </a:extLst>
                </p:cNvPr>
                <p:cNvSpPr>
                  <a:spLocks/>
                </p:cNvSpPr>
                <p:nvPr/>
              </p:nvSpPr>
              <p:spPr bwMode="auto">
                <a:xfrm>
                  <a:off x="5749379" y="3540978"/>
                  <a:ext cx="621126" cy="528379"/>
                </a:xfrm>
                <a:custGeom>
                  <a:avLst/>
                  <a:gdLst>
                    <a:gd name="T0" fmla="*/ 201 w 442"/>
                    <a:gd name="T1" fmla="*/ 71 h 376"/>
                    <a:gd name="T2" fmla="*/ 107 w 442"/>
                    <a:gd name="T3" fmla="*/ 6 h 376"/>
                    <a:gd name="T4" fmla="*/ 79 w 442"/>
                    <a:gd name="T5" fmla="*/ 3 h 376"/>
                    <a:gd name="T6" fmla="*/ 63 w 442"/>
                    <a:gd name="T7" fmla="*/ 39 h 376"/>
                    <a:gd name="T8" fmla="*/ 54 w 442"/>
                    <a:gd name="T9" fmla="*/ 51 h 376"/>
                    <a:gd name="T10" fmla="*/ 35 w 442"/>
                    <a:gd name="T11" fmla="*/ 63 h 376"/>
                    <a:gd name="T12" fmla="*/ 4 w 442"/>
                    <a:gd name="T13" fmla="*/ 67 h 376"/>
                    <a:gd name="T14" fmla="*/ 2 w 442"/>
                    <a:gd name="T15" fmla="*/ 84 h 376"/>
                    <a:gd name="T16" fmla="*/ 10 w 442"/>
                    <a:gd name="T17" fmla="*/ 97 h 376"/>
                    <a:gd name="T18" fmla="*/ 36 w 442"/>
                    <a:gd name="T19" fmla="*/ 132 h 376"/>
                    <a:gd name="T20" fmla="*/ 52 w 442"/>
                    <a:gd name="T21" fmla="*/ 156 h 376"/>
                    <a:gd name="T22" fmla="*/ 58 w 442"/>
                    <a:gd name="T23" fmla="*/ 173 h 376"/>
                    <a:gd name="T24" fmla="*/ 76 w 442"/>
                    <a:gd name="T25" fmla="*/ 192 h 376"/>
                    <a:gd name="T26" fmla="*/ 100 w 442"/>
                    <a:gd name="T27" fmla="*/ 227 h 376"/>
                    <a:gd name="T28" fmla="*/ 103 w 442"/>
                    <a:gd name="T29" fmla="*/ 258 h 376"/>
                    <a:gd name="T30" fmla="*/ 128 w 442"/>
                    <a:gd name="T31" fmla="*/ 284 h 376"/>
                    <a:gd name="T32" fmla="*/ 150 w 442"/>
                    <a:gd name="T33" fmla="*/ 321 h 376"/>
                    <a:gd name="T34" fmla="*/ 173 w 442"/>
                    <a:gd name="T35" fmla="*/ 349 h 376"/>
                    <a:gd name="T36" fmla="*/ 183 w 442"/>
                    <a:gd name="T37" fmla="*/ 366 h 376"/>
                    <a:gd name="T38" fmla="*/ 194 w 442"/>
                    <a:gd name="T39" fmla="*/ 367 h 376"/>
                    <a:gd name="T40" fmla="*/ 196 w 442"/>
                    <a:gd name="T41" fmla="*/ 346 h 376"/>
                    <a:gd name="T42" fmla="*/ 211 w 442"/>
                    <a:gd name="T43" fmla="*/ 351 h 376"/>
                    <a:gd name="T44" fmla="*/ 239 w 442"/>
                    <a:gd name="T45" fmla="*/ 353 h 376"/>
                    <a:gd name="T46" fmla="*/ 267 w 442"/>
                    <a:gd name="T47" fmla="*/ 353 h 376"/>
                    <a:gd name="T48" fmla="*/ 282 w 442"/>
                    <a:gd name="T49" fmla="*/ 357 h 376"/>
                    <a:gd name="T50" fmla="*/ 313 w 442"/>
                    <a:gd name="T51" fmla="*/ 322 h 376"/>
                    <a:gd name="T52" fmla="*/ 432 w 442"/>
                    <a:gd name="T53" fmla="*/ 289 h 376"/>
                    <a:gd name="T54" fmla="*/ 431 w 442"/>
                    <a:gd name="T55" fmla="*/ 225 h 376"/>
                    <a:gd name="T56" fmla="*/ 365 w 442"/>
                    <a:gd name="T57" fmla="*/ 217 h 376"/>
                    <a:gd name="T58" fmla="*/ 353 w 442"/>
                    <a:gd name="T59" fmla="*/ 188 h 376"/>
                    <a:gd name="T60" fmla="*/ 343 w 442"/>
                    <a:gd name="T61" fmla="*/ 181 h 376"/>
                    <a:gd name="T62" fmla="*/ 333 w 442"/>
                    <a:gd name="T63" fmla="*/ 170 h 376"/>
                    <a:gd name="T64" fmla="*/ 323 w 442"/>
                    <a:gd name="T65" fmla="*/ 156 h 376"/>
                    <a:gd name="T66" fmla="*/ 321 w 442"/>
                    <a:gd name="T67" fmla="*/ 140 h 376"/>
                    <a:gd name="T68" fmla="*/ 304 w 442"/>
                    <a:gd name="T69" fmla="*/ 120 h 376"/>
                    <a:gd name="T70" fmla="*/ 288 w 442"/>
                    <a:gd name="T71" fmla="*/ 106 h 376"/>
                    <a:gd name="T72" fmla="*/ 264 w 442"/>
                    <a:gd name="T73" fmla="*/ 86 h 376"/>
                    <a:gd name="T74" fmla="*/ 240 w 442"/>
                    <a:gd name="T75" fmla="*/ 7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2" h="376">
                      <a:moveTo>
                        <a:pt x="240" y="72"/>
                      </a:moveTo>
                      <a:lnTo>
                        <a:pt x="201" y="71"/>
                      </a:lnTo>
                      <a:lnTo>
                        <a:pt x="139" y="23"/>
                      </a:lnTo>
                      <a:lnTo>
                        <a:pt x="107" y="6"/>
                      </a:lnTo>
                      <a:lnTo>
                        <a:pt x="82" y="0"/>
                      </a:lnTo>
                      <a:lnTo>
                        <a:pt x="79" y="3"/>
                      </a:lnTo>
                      <a:lnTo>
                        <a:pt x="40" y="15"/>
                      </a:lnTo>
                      <a:lnTo>
                        <a:pt x="63" y="39"/>
                      </a:lnTo>
                      <a:lnTo>
                        <a:pt x="57" y="43"/>
                      </a:lnTo>
                      <a:lnTo>
                        <a:pt x="54" y="51"/>
                      </a:lnTo>
                      <a:lnTo>
                        <a:pt x="39" y="54"/>
                      </a:lnTo>
                      <a:lnTo>
                        <a:pt x="35" y="63"/>
                      </a:lnTo>
                      <a:lnTo>
                        <a:pt x="27" y="71"/>
                      </a:lnTo>
                      <a:lnTo>
                        <a:pt x="4" y="67"/>
                      </a:lnTo>
                      <a:lnTo>
                        <a:pt x="2" y="76"/>
                      </a:lnTo>
                      <a:lnTo>
                        <a:pt x="2" y="84"/>
                      </a:lnTo>
                      <a:lnTo>
                        <a:pt x="0" y="97"/>
                      </a:lnTo>
                      <a:lnTo>
                        <a:pt x="10" y="97"/>
                      </a:lnTo>
                      <a:lnTo>
                        <a:pt x="22" y="114"/>
                      </a:lnTo>
                      <a:lnTo>
                        <a:pt x="36" y="132"/>
                      </a:lnTo>
                      <a:lnTo>
                        <a:pt x="45" y="150"/>
                      </a:lnTo>
                      <a:lnTo>
                        <a:pt x="52" y="156"/>
                      </a:lnTo>
                      <a:lnTo>
                        <a:pt x="58" y="168"/>
                      </a:lnTo>
                      <a:lnTo>
                        <a:pt x="58" y="173"/>
                      </a:lnTo>
                      <a:lnTo>
                        <a:pt x="65" y="187"/>
                      </a:lnTo>
                      <a:lnTo>
                        <a:pt x="76" y="192"/>
                      </a:lnTo>
                      <a:lnTo>
                        <a:pt x="86" y="201"/>
                      </a:lnTo>
                      <a:lnTo>
                        <a:pt x="100" y="227"/>
                      </a:lnTo>
                      <a:lnTo>
                        <a:pt x="100" y="241"/>
                      </a:lnTo>
                      <a:lnTo>
                        <a:pt x="103" y="258"/>
                      </a:lnTo>
                      <a:lnTo>
                        <a:pt x="118" y="281"/>
                      </a:lnTo>
                      <a:lnTo>
                        <a:pt x="128" y="284"/>
                      </a:lnTo>
                      <a:lnTo>
                        <a:pt x="143" y="301"/>
                      </a:lnTo>
                      <a:lnTo>
                        <a:pt x="150" y="321"/>
                      </a:lnTo>
                      <a:lnTo>
                        <a:pt x="162" y="340"/>
                      </a:lnTo>
                      <a:lnTo>
                        <a:pt x="173" y="349"/>
                      </a:lnTo>
                      <a:lnTo>
                        <a:pt x="175" y="358"/>
                      </a:lnTo>
                      <a:lnTo>
                        <a:pt x="183" y="366"/>
                      </a:lnTo>
                      <a:lnTo>
                        <a:pt x="185" y="376"/>
                      </a:lnTo>
                      <a:lnTo>
                        <a:pt x="194" y="367"/>
                      </a:lnTo>
                      <a:lnTo>
                        <a:pt x="192" y="358"/>
                      </a:lnTo>
                      <a:lnTo>
                        <a:pt x="196" y="346"/>
                      </a:lnTo>
                      <a:lnTo>
                        <a:pt x="205" y="353"/>
                      </a:lnTo>
                      <a:lnTo>
                        <a:pt x="211" y="351"/>
                      </a:lnTo>
                      <a:lnTo>
                        <a:pt x="235" y="350"/>
                      </a:lnTo>
                      <a:lnTo>
                        <a:pt x="239" y="353"/>
                      </a:lnTo>
                      <a:lnTo>
                        <a:pt x="258" y="354"/>
                      </a:lnTo>
                      <a:lnTo>
                        <a:pt x="267" y="353"/>
                      </a:lnTo>
                      <a:lnTo>
                        <a:pt x="272" y="361"/>
                      </a:lnTo>
                      <a:lnTo>
                        <a:pt x="282" y="357"/>
                      </a:lnTo>
                      <a:lnTo>
                        <a:pt x="295" y="332"/>
                      </a:lnTo>
                      <a:lnTo>
                        <a:pt x="313" y="322"/>
                      </a:lnTo>
                      <a:lnTo>
                        <a:pt x="372" y="312"/>
                      </a:lnTo>
                      <a:lnTo>
                        <a:pt x="432" y="289"/>
                      </a:lnTo>
                      <a:lnTo>
                        <a:pt x="442" y="241"/>
                      </a:lnTo>
                      <a:lnTo>
                        <a:pt x="431" y="225"/>
                      </a:lnTo>
                      <a:lnTo>
                        <a:pt x="427" y="229"/>
                      </a:lnTo>
                      <a:lnTo>
                        <a:pt x="365" y="217"/>
                      </a:lnTo>
                      <a:lnTo>
                        <a:pt x="354" y="194"/>
                      </a:lnTo>
                      <a:lnTo>
                        <a:pt x="353" y="188"/>
                      </a:lnTo>
                      <a:lnTo>
                        <a:pt x="349" y="179"/>
                      </a:lnTo>
                      <a:lnTo>
                        <a:pt x="343" y="181"/>
                      </a:lnTo>
                      <a:lnTo>
                        <a:pt x="337" y="176"/>
                      </a:lnTo>
                      <a:lnTo>
                        <a:pt x="333" y="170"/>
                      </a:lnTo>
                      <a:lnTo>
                        <a:pt x="329" y="162"/>
                      </a:lnTo>
                      <a:lnTo>
                        <a:pt x="323" y="156"/>
                      </a:lnTo>
                      <a:lnTo>
                        <a:pt x="319" y="147"/>
                      </a:lnTo>
                      <a:lnTo>
                        <a:pt x="321" y="140"/>
                      </a:lnTo>
                      <a:lnTo>
                        <a:pt x="319" y="129"/>
                      </a:lnTo>
                      <a:lnTo>
                        <a:pt x="304" y="120"/>
                      </a:lnTo>
                      <a:lnTo>
                        <a:pt x="299" y="112"/>
                      </a:lnTo>
                      <a:lnTo>
                        <a:pt x="288" y="106"/>
                      </a:lnTo>
                      <a:lnTo>
                        <a:pt x="278" y="86"/>
                      </a:lnTo>
                      <a:lnTo>
                        <a:pt x="264" y="86"/>
                      </a:lnTo>
                      <a:lnTo>
                        <a:pt x="257" y="74"/>
                      </a:lnTo>
                      <a:lnTo>
                        <a:pt x="240" y="72"/>
                      </a:lnTo>
                      <a:lnTo>
                        <a:pt x="240" y="72"/>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59" name="Sudan">
                  <a:extLst>
                    <a:ext uri="{FF2B5EF4-FFF2-40B4-BE49-F238E27FC236}">
                      <a16:creationId xmlns:a16="http://schemas.microsoft.com/office/drawing/2014/main" id="{5C352930-F8F4-4C3B-AB55-919528C6A9EC}"/>
                    </a:ext>
                  </a:extLst>
                </p:cNvPr>
                <p:cNvSpPr>
                  <a:spLocks/>
                </p:cNvSpPr>
                <p:nvPr/>
              </p:nvSpPr>
              <p:spPr bwMode="auto">
                <a:xfrm>
                  <a:off x="5405090" y="3879646"/>
                  <a:ext cx="474979" cy="446874"/>
                </a:xfrm>
                <a:custGeom>
                  <a:avLst/>
                  <a:gdLst>
                    <a:gd name="T0" fmla="*/ 307 w 338"/>
                    <a:gd name="T1" fmla="*/ 120 h 318"/>
                    <a:gd name="T2" fmla="*/ 328 w 338"/>
                    <a:gd name="T3" fmla="*/ 109 h 318"/>
                    <a:gd name="T4" fmla="*/ 326 w 338"/>
                    <a:gd name="T5" fmla="*/ 86 h 318"/>
                    <a:gd name="T6" fmla="*/ 308 w 338"/>
                    <a:gd name="T7" fmla="*/ 52 h 318"/>
                    <a:gd name="T8" fmla="*/ 308 w 338"/>
                    <a:gd name="T9" fmla="*/ 24 h 318"/>
                    <a:gd name="T10" fmla="*/ 219 w 338"/>
                    <a:gd name="T11" fmla="*/ 0 h 318"/>
                    <a:gd name="T12" fmla="*/ 57 w 338"/>
                    <a:gd name="T13" fmla="*/ 0 h 318"/>
                    <a:gd name="T14" fmla="*/ 35 w 338"/>
                    <a:gd name="T15" fmla="*/ 48 h 318"/>
                    <a:gd name="T16" fmla="*/ 39 w 338"/>
                    <a:gd name="T17" fmla="*/ 152 h 318"/>
                    <a:gd name="T18" fmla="*/ 12 w 338"/>
                    <a:gd name="T19" fmla="*/ 168 h 318"/>
                    <a:gd name="T20" fmla="*/ 11 w 338"/>
                    <a:gd name="T21" fmla="*/ 188 h 318"/>
                    <a:gd name="T22" fmla="*/ 7 w 338"/>
                    <a:gd name="T23" fmla="*/ 205 h 318"/>
                    <a:gd name="T24" fmla="*/ 0 w 338"/>
                    <a:gd name="T25" fmla="*/ 224 h 318"/>
                    <a:gd name="T26" fmla="*/ 12 w 338"/>
                    <a:gd name="T27" fmla="*/ 232 h 318"/>
                    <a:gd name="T28" fmla="*/ 21 w 338"/>
                    <a:gd name="T29" fmla="*/ 253 h 318"/>
                    <a:gd name="T30" fmla="*/ 23 w 338"/>
                    <a:gd name="T31" fmla="*/ 268 h 318"/>
                    <a:gd name="T32" fmla="*/ 35 w 338"/>
                    <a:gd name="T33" fmla="*/ 293 h 318"/>
                    <a:gd name="T34" fmla="*/ 34 w 338"/>
                    <a:gd name="T35" fmla="*/ 310 h 318"/>
                    <a:gd name="T36" fmla="*/ 43 w 338"/>
                    <a:gd name="T37" fmla="*/ 318 h 318"/>
                    <a:gd name="T38" fmla="*/ 56 w 338"/>
                    <a:gd name="T39" fmla="*/ 311 h 318"/>
                    <a:gd name="T40" fmla="*/ 67 w 338"/>
                    <a:gd name="T41" fmla="*/ 279 h 318"/>
                    <a:gd name="T42" fmla="*/ 86 w 338"/>
                    <a:gd name="T43" fmla="*/ 282 h 318"/>
                    <a:gd name="T44" fmla="*/ 103 w 338"/>
                    <a:gd name="T45" fmla="*/ 298 h 318"/>
                    <a:gd name="T46" fmla="*/ 125 w 338"/>
                    <a:gd name="T47" fmla="*/ 295 h 318"/>
                    <a:gd name="T48" fmla="*/ 148 w 338"/>
                    <a:gd name="T49" fmla="*/ 300 h 318"/>
                    <a:gd name="T50" fmla="*/ 161 w 338"/>
                    <a:gd name="T51" fmla="*/ 291 h 318"/>
                    <a:gd name="T52" fmla="*/ 170 w 338"/>
                    <a:gd name="T53" fmla="*/ 279 h 318"/>
                    <a:gd name="T54" fmla="*/ 198 w 338"/>
                    <a:gd name="T55" fmla="*/ 290 h 318"/>
                    <a:gd name="T56" fmla="*/ 219 w 338"/>
                    <a:gd name="T57" fmla="*/ 260 h 318"/>
                    <a:gd name="T58" fmla="*/ 212 w 338"/>
                    <a:gd name="T59" fmla="*/ 239 h 318"/>
                    <a:gd name="T60" fmla="*/ 226 w 338"/>
                    <a:gd name="T61" fmla="*/ 232 h 318"/>
                    <a:gd name="T62" fmla="*/ 233 w 338"/>
                    <a:gd name="T63" fmla="*/ 252 h 318"/>
                    <a:gd name="T64" fmla="*/ 247 w 338"/>
                    <a:gd name="T65" fmla="*/ 278 h 318"/>
                    <a:gd name="T66" fmla="*/ 250 w 338"/>
                    <a:gd name="T67" fmla="*/ 297 h 318"/>
                    <a:gd name="T68" fmla="*/ 253 w 338"/>
                    <a:gd name="T69" fmla="*/ 295 h 318"/>
                    <a:gd name="T70" fmla="*/ 268 w 338"/>
                    <a:gd name="T71" fmla="*/ 264 h 318"/>
                    <a:gd name="T72" fmla="*/ 278 w 338"/>
                    <a:gd name="T73" fmla="*/ 236 h 318"/>
                    <a:gd name="T74" fmla="*/ 299 w 338"/>
                    <a:gd name="T75" fmla="*/ 201 h 318"/>
                    <a:gd name="T76" fmla="*/ 299 w 338"/>
                    <a:gd name="T77" fmla="*/ 171 h 318"/>
                    <a:gd name="T78" fmla="*/ 305 w 338"/>
                    <a:gd name="T79" fmla="*/ 13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8" h="318">
                      <a:moveTo>
                        <a:pt x="305" y="136"/>
                      </a:moveTo>
                      <a:lnTo>
                        <a:pt x="307" y="120"/>
                      </a:lnTo>
                      <a:lnTo>
                        <a:pt x="313" y="112"/>
                      </a:lnTo>
                      <a:lnTo>
                        <a:pt x="328" y="109"/>
                      </a:lnTo>
                      <a:lnTo>
                        <a:pt x="338" y="96"/>
                      </a:lnTo>
                      <a:lnTo>
                        <a:pt x="326" y="86"/>
                      </a:lnTo>
                      <a:lnTo>
                        <a:pt x="317" y="81"/>
                      </a:lnTo>
                      <a:lnTo>
                        <a:pt x="308" y="52"/>
                      </a:lnTo>
                      <a:lnTo>
                        <a:pt x="304" y="28"/>
                      </a:lnTo>
                      <a:lnTo>
                        <a:pt x="308" y="24"/>
                      </a:lnTo>
                      <a:lnTo>
                        <a:pt x="301" y="0"/>
                      </a:lnTo>
                      <a:lnTo>
                        <a:pt x="219" y="0"/>
                      </a:lnTo>
                      <a:lnTo>
                        <a:pt x="139" y="0"/>
                      </a:lnTo>
                      <a:lnTo>
                        <a:pt x="57" y="0"/>
                      </a:lnTo>
                      <a:lnTo>
                        <a:pt x="59" y="48"/>
                      </a:lnTo>
                      <a:lnTo>
                        <a:pt x="35" y="48"/>
                      </a:lnTo>
                      <a:lnTo>
                        <a:pt x="35" y="57"/>
                      </a:lnTo>
                      <a:lnTo>
                        <a:pt x="39" y="152"/>
                      </a:lnTo>
                      <a:lnTo>
                        <a:pt x="21" y="151"/>
                      </a:lnTo>
                      <a:lnTo>
                        <a:pt x="12" y="168"/>
                      </a:lnTo>
                      <a:lnTo>
                        <a:pt x="7" y="183"/>
                      </a:lnTo>
                      <a:lnTo>
                        <a:pt x="11" y="188"/>
                      </a:lnTo>
                      <a:lnTo>
                        <a:pt x="5" y="196"/>
                      </a:lnTo>
                      <a:lnTo>
                        <a:pt x="7" y="205"/>
                      </a:lnTo>
                      <a:lnTo>
                        <a:pt x="2" y="215"/>
                      </a:lnTo>
                      <a:lnTo>
                        <a:pt x="0" y="224"/>
                      </a:lnTo>
                      <a:lnTo>
                        <a:pt x="7" y="223"/>
                      </a:lnTo>
                      <a:lnTo>
                        <a:pt x="12" y="232"/>
                      </a:lnTo>
                      <a:lnTo>
                        <a:pt x="13" y="246"/>
                      </a:lnTo>
                      <a:lnTo>
                        <a:pt x="21" y="253"/>
                      </a:lnTo>
                      <a:lnTo>
                        <a:pt x="21" y="258"/>
                      </a:lnTo>
                      <a:lnTo>
                        <a:pt x="23" y="268"/>
                      </a:lnTo>
                      <a:lnTo>
                        <a:pt x="35" y="283"/>
                      </a:lnTo>
                      <a:lnTo>
                        <a:pt x="35" y="293"/>
                      </a:lnTo>
                      <a:lnTo>
                        <a:pt x="33" y="303"/>
                      </a:lnTo>
                      <a:lnTo>
                        <a:pt x="34" y="310"/>
                      </a:lnTo>
                      <a:lnTo>
                        <a:pt x="41" y="317"/>
                      </a:lnTo>
                      <a:lnTo>
                        <a:pt x="43" y="318"/>
                      </a:lnTo>
                      <a:lnTo>
                        <a:pt x="49" y="315"/>
                      </a:lnTo>
                      <a:lnTo>
                        <a:pt x="56" y="311"/>
                      </a:lnTo>
                      <a:lnTo>
                        <a:pt x="62" y="290"/>
                      </a:lnTo>
                      <a:lnTo>
                        <a:pt x="67" y="279"/>
                      </a:lnTo>
                      <a:lnTo>
                        <a:pt x="82" y="276"/>
                      </a:lnTo>
                      <a:lnTo>
                        <a:pt x="86" y="282"/>
                      </a:lnTo>
                      <a:lnTo>
                        <a:pt x="97" y="296"/>
                      </a:lnTo>
                      <a:lnTo>
                        <a:pt x="103" y="298"/>
                      </a:lnTo>
                      <a:lnTo>
                        <a:pt x="110" y="294"/>
                      </a:lnTo>
                      <a:lnTo>
                        <a:pt x="125" y="295"/>
                      </a:lnTo>
                      <a:lnTo>
                        <a:pt x="128" y="300"/>
                      </a:lnTo>
                      <a:lnTo>
                        <a:pt x="148" y="300"/>
                      </a:lnTo>
                      <a:lnTo>
                        <a:pt x="149" y="295"/>
                      </a:lnTo>
                      <a:lnTo>
                        <a:pt x="161" y="291"/>
                      </a:lnTo>
                      <a:lnTo>
                        <a:pt x="162" y="283"/>
                      </a:lnTo>
                      <a:lnTo>
                        <a:pt x="170" y="279"/>
                      </a:lnTo>
                      <a:lnTo>
                        <a:pt x="188" y="293"/>
                      </a:lnTo>
                      <a:lnTo>
                        <a:pt x="198" y="290"/>
                      </a:lnTo>
                      <a:lnTo>
                        <a:pt x="208" y="273"/>
                      </a:lnTo>
                      <a:lnTo>
                        <a:pt x="219" y="260"/>
                      </a:lnTo>
                      <a:lnTo>
                        <a:pt x="218" y="245"/>
                      </a:lnTo>
                      <a:lnTo>
                        <a:pt x="212" y="239"/>
                      </a:lnTo>
                      <a:lnTo>
                        <a:pt x="225" y="238"/>
                      </a:lnTo>
                      <a:lnTo>
                        <a:pt x="226" y="232"/>
                      </a:lnTo>
                      <a:lnTo>
                        <a:pt x="235" y="234"/>
                      </a:lnTo>
                      <a:lnTo>
                        <a:pt x="233" y="252"/>
                      </a:lnTo>
                      <a:lnTo>
                        <a:pt x="237" y="268"/>
                      </a:lnTo>
                      <a:lnTo>
                        <a:pt x="247" y="278"/>
                      </a:lnTo>
                      <a:lnTo>
                        <a:pt x="250" y="286"/>
                      </a:lnTo>
                      <a:lnTo>
                        <a:pt x="250" y="297"/>
                      </a:lnTo>
                      <a:lnTo>
                        <a:pt x="253" y="298"/>
                      </a:lnTo>
                      <a:lnTo>
                        <a:pt x="253" y="295"/>
                      </a:lnTo>
                      <a:lnTo>
                        <a:pt x="259" y="270"/>
                      </a:lnTo>
                      <a:lnTo>
                        <a:pt x="268" y="264"/>
                      </a:lnTo>
                      <a:lnTo>
                        <a:pt x="270" y="253"/>
                      </a:lnTo>
                      <a:lnTo>
                        <a:pt x="278" y="236"/>
                      </a:lnTo>
                      <a:lnTo>
                        <a:pt x="290" y="224"/>
                      </a:lnTo>
                      <a:lnTo>
                        <a:pt x="299" y="201"/>
                      </a:lnTo>
                      <a:lnTo>
                        <a:pt x="301" y="181"/>
                      </a:lnTo>
                      <a:lnTo>
                        <a:pt x="299" y="171"/>
                      </a:lnTo>
                      <a:lnTo>
                        <a:pt x="305" y="136"/>
                      </a:lnTo>
                      <a:lnTo>
                        <a:pt x="305" y="136"/>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60" name="South Sudan">
                  <a:extLst>
                    <a:ext uri="{FF2B5EF4-FFF2-40B4-BE49-F238E27FC236}">
                      <a16:creationId xmlns:a16="http://schemas.microsoft.com/office/drawing/2014/main" id="{2F30DCCE-C379-4B94-94E2-2A28243C9C8D}"/>
                    </a:ext>
                  </a:extLst>
                </p:cNvPr>
                <p:cNvSpPr>
                  <a:spLocks/>
                </p:cNvSpPr>
                <p:nvPr/>
              </p:nvSpPr>
              <p:spPr bwMode="auto">
                <a:xfrm>
                  <a:off x="5465516" y="4205667"/>
                  <a:ext cx="337263" cy="290890"/>
                </a:xfrm>
                <a:custGeom>
                  <a:avLst/>
                  <a:gdLst>
                    <a:gd name="T0" fmla="*/ 204 w 240"/>
                    <a:gd name="T1" fmla="*/ 46 h 207"/>
                    <a:gd name="T2" fmla="*/ 190 w 240"/>
                    <a:gd name="T3" fmla="*/ 20 h 207"/>
                    <a:gd name="T4" fmla="*/ 183 w 240"/>
                    <a:gd name="T5" fmla="*/ 0 h 207"/>
                    <a:gd name="T6" fmla="*/ 169 w 240"/>
                    <a:gd name="T7" fmla="*/ 7 h 207"/>
                    <a:gd name="T8" fmla="*/ 176 w 240"/>
                    <a:gd name="T9" fmla="*/ 28 h 207"/>
                    <a:gd name="T10" fmla="*/ 155 w 240"/>
                    <a:gd name="T11" fmla="*/ 58 h 207"/>
                    <a:gd name="T12" fmla="*/ 127 w 240"/>
                    <a:gd name="T13" fmla="*/ 47 h 207"/>
                    <a:gd name="T14" fmla="*/ 118 w 240"/>
                    <a:gd name="T15" fmla="*/ 59 h 207"/>
                    <a:gd name="T16" fmla="*/ 105 w 240"/>
                    <a:gd name="T17" fmla="*/ 68 h 207"/>
                    <a:gd name="T18" fmla="*/ 82 w 240"/>
                    <a:gd name="T19" fmla="*/ 63 h 207"/>
                    <a:gd name="T20" fmla="*/ 60 w 240"/>
                    <a:gd name="T21" fmla="*/ 66 h 207"/>
                    <a:gd name="T22" fmla="*/ 43 w 240"/>
                    <a:gd name="T23" fmla="*/ 50 h 207"/>
                    <a:gd name="T24" fmla="*/ 24 w 240"/>
                    <a:gd name="T25" fmla="*/ 47 h 207"/>
                    <a:gd name="T26" fmla="*/ 13 w 240"/>
                    <a:gd name="T27" fmla="*/ 79 h 207"/>
                    <a:gd name="T28" fmla="*/ 0 w 240"/>
                    <a:gd name="T29" fmla="*/ 86 h 207"/>
                    <a:gd name="T30" fmla="*/ 26 w 240"/>
                    <a:gd name="T31" fmla="*/ 105 h 207"/>
                    <a:gd name="T32" fmla="*/ 40 w 240"/>
                    <a:gd name="T33" fmla="*/ 125 h 207"/>
                    <a:gd name="T34" fmla="*/ 55 w 240"/>
                    <a:gd name="T35" fmla="*/ 149 h 207"/>
                    <a:gd name="T36" fmla="*/ 74 w 240"/>
                    <a:gd name="T37" fmla="*/ 167 h 207"/>
                    <a:gd name="T38" fmla="*/ 96 w 240"/>
                    <a:gd name="T39" fmla="*/ 190 h 207"/>
                    <a:gd name="T40" fmla="*/ 112 w 240"/>
                    <a:gd name="T41" fmla="*/ 187 h 207"/>
                    <a:gd name="T42" fmla="*/ 129 w 240"/>
                    <a:gd name="T43" fmla="*/ 191 h 207"/>
                    <a:gd name="T44" fmla="*/ 147 w 240"/>
                    <a:gd name="T45" fmla="*/ 207 h 207"/>
                    <a:gd name="T46" fmla="*/ 169 w 240"/>
                    <a:gd name="T47" fmla="*/ 206 h 207"/>
                    <a:gd name="T48" fmla="*/ 201 w 240"/>
                    <a:gd name="T49" fmla="*/ 201 h 207"/>
                    <a:gd name="T50" fmla="*/ 226 w 240"/>
                    <a:gd name="T51" fmla="*/ 176 h 207"/>
                    <a:gd name="T52" fmla="*/ 227 w 240"/>
                    <a:gd name="T53" fmla="*/ 134 h 207"/>
                    <a:gd name="T54" fmla="*/ 214 w 240"/>
                    <a:gd name="T55" fmla="*/ 120 h 207"/>
                    <a:gd name="T56" fmla="*/ 190 w 240"/>
                    <a:gd name="T57" fmla="*/ 105 h 207"/>
                    <a:gd name="T58" fmla="*/ 208 w 240"/>
                    <a:gd name="T59" fmla="*/ 92 h 207"/>
                    <a:gd name="T60" fmla="*/ 210 w 240"/>
                    <a:gd name="T61" fmla="*/ 66 h 207"/>
                    <a:gd name="T62" fmla="*/ 207 w 240"/>
                    <a:gd name="T63" fmla="*/ 5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207">
                      <a:moveTo>
                        <a:pt x="207" y="54"/>
                      </a:moveTo>
                      <a:lnTo>
                        <a:pt x="204" y="46"/>
                      </a:lnTo>
                      <a:lnTo>
                        <a:pt x="194" y="36"/>
                      </a:lnTo>
                      <a:lnTo>
                        <a:pt x="190" y="20"/>
                      </a:lnTo>
                      <a:lnTo>
                        <a:pt x="192" y="2"/>
                      </a:lnTo>
                      <a:lnTo>
                        <a:pt x="183" y="0"/>
                      </a:lnTo>
                      <a:lnTo>
                        <a:pt x="182" y="6"/>
                      </a:lnTo>
                      <a:lnTo>
                        <a:pt x="169" y="7"/>
                      </a:lnTo>
                      <a:lnTo>
                        <a:pt x="175" y="13"/>
                      </a:lnTo>
                      <a:lnTo>
                        <a:pt x="176" y="28"/>
                      </a:lnTo>
                      <a:lnTo>
                        <a:pt x="165" y="41"/>
                      </a:lnTo>
                      <a:lnTo>
                        <a:pt x="155" y="58"/>
                      </a:lnTo>
                      <a:lnTo>
                        <a:pt x="145" y="61"/>
                      </a:lnTo>
                      <a:lnTo>
                        <a:pt x="127" y="47"/>
                      </a:lnTo>
                      <a:lnTo>
                        <a:pt x="119" y="51"/>
                      </a:lnTo>
                      <a:lnTo>
                        <a:pt x="118" y="59"/>
                      </a:lnTo>
                      <a:lnTo>
                        <a:pt x="106" y="63"/>
                      </a:lnTo>
                      <a:lnTo>
                        <a:pt x="105" y="68"/>
                      </a:lnTo>
                      <a:lnTo>
                        <a:pt x="85" y="68"/>
                      </a:lnTo>
                      <a:lnTo>
                        <a:pt x="82" y="63"/>
                      </a:lnTo>
                      <a:lnTo>
                        <a:pt x="67" y="62"/>
                      </a:lnTo>
                      <a:lnTo>
                        <a:pt x="60" y="66"/>
                      </a:lnTo>
                      <a:lnTo>
                        <a:pt x="54" y="64"/>
                      </a:lnTo>
                      <a:lnTo>
                        <a:pt x="43" y="50"/>
                      </a:lnTo>
                      <a:lnTo>
                        <a:pt x="39" y="44"/>
                      </a:lnTo>
                      <a:lnTo>
                        <a:pt x="24" y="47"/>
                      </a:lnTo>
                      <a:lnTo>
                        <a:pt x="19" y="58"/>
                      </a:lnTo>
                      <a:lnTo>
                        <a:pt x="13" y="79"/>
                      </a:lnTo>
                      <a:lnTo>
                        <a:pt x="6" y="83"/>
                      </a:lnTo>
                      <a:lnTo>
                        <a:pt x="0" y="86"/>
                      </a:lnTo>
                      <a:lnTo>
                        <a:pt x="14" y="95"/>
                      </a:lnTo>
                      <a:lnTo>
                        <a:pt x="26" y="105"/>
                      </a:lnTo>
                      <a:lnTo>
                        <a:pt x="26" y="113"/>
                      </a:lnTo>
                      <a:lnTo>
                        <a:pt x="40" y="125"/>
                      </a:lnTo>
                      <a:lnTo>
                        <a:pt x="49" y="135"/>
                      </a:lnTo>
                      <a:lnTo>
                        <a:pt x="55" y="149"/>
                      </a:lnTo>
                      <a:lnTo>
                        <a:pt x="71" y="159"/>
                      </a:lnTo>
                      <a:lnTo>
                        <a:pt x="74" y="167"/>
                      </a:lnTo>
                      <a:lnTo>
                        <a:pt x="87" y="186"/>
                      </a:lnTo>
                      <a:lnTo>
                        <a:pt x="96" y="190"/>
                      </a:lnTo>
                      <a:lnTo>
                        <a:pt x="102" y="185"/>
                      </a:lnTo>
                      <a:lnTo>
                        <a:pt x="112" y="187"/>
                      </a:lnTo>
                      <a:lnTo>
                        <a:pt x="123" y="182"/>
                      </a:lnTo>
                      <a:lnTo>
                        <a:pt x="129" y="191"/>
                      </a:lnTo>
                      <a:lnTo>
                        <a:pt x="147" y="207"/>
                      </a:lnTo>
                      <a:lnTo>
                        <a:pt x="147" y="207"/>
                      </a:lnTo>
                      <a:lnTo>
                        <a:pt x="156" y="201"/>
                      </a:lnTo>
                      <a:lnTo>
                        <a:pt x="169" y="206"/>
                      </a:lnTo>
                      <a:lnTo>
                        <a:pt x="186" y="201"/>
                      </a:lnTo>
                      <a:lnTo>
                        <a:pt x="201" y="201"/>
                      </a:lnTo>
                      <a:lnTo>
                        <a:pt x="213" y="190"/>
                      </a:lnTo>
                      <a:lnTo>
                        <a:pt x="226" y="176"/>
                      </a:lnTo>
                      <a:lnTo>
                        <a:pt x="240" y="160"/>
                      </a:lnTo>
                      <a:lnTo>
                        <a:pt x="227" y="134"/>
                      </a:lnTo>
                      <a:lnTo>
                        <a:pt x="217" y="129"/>
                      </a:lnTo>
                      <a:lnTo>
                        <a:pt x="214" y="120"/>
                      </a:lnTo>
                      <a:lnTo>
                        <a:pt x="203" y="107"/>
                      </a:lnTo>
                      <a:lnTo>
                        <a:pt x="190" y="105"/>
                      </a:lnTo>
                      <a:lnTo>
                        <a:pt x="197" y="92"/>
                      </a:lnTo>
                      <a:lnTo>
                        <a:pt x="208" y="92"/>
                      </a:lnTo>
                      <a:lnTo>
                        <a:pt x="211" y="85"/>
                      </a:lnTo>
                      <a:lnTo>
                        <a:pt x="210" y="66"/>
                      </a:lnTo>
                      <a:lnTo>
                        <a:pt x="207" y="65"/>
                      </a:lnTo>
                      <a:lnTo>
                        <a:pt x="207" y="54"/>
                      </a:lnTo>
                      <a:lnTo>
                        <a:pt x="207" y="54"/>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61" name="Senegal">
                  <a:extLst>
                    <a:ext uri="{FF2B5EF4-FFF2-40B4-BE49-F238E27FC236}">
                      <a16:creationId xmlns:a16="http://schemas.microsoft.com/office/drawing/2014/main" id="{2472B0FB-6698-4F68-8F4A-59128A982624}"/>
                    </a:ext>
                  </a:extLst>
                </p:cNvPr>
                <p:cNvSpPr>
                  <a:spLocks/>
                </p:cNvSpPr>
                <p:nvPr/>
              </p:nvSpPr>
              <p:spPr bwMode="auto">
                <a:xfrm>
                  <a:off x="4248559" y="4059520"/>
                  <a:ext cx="178468" cy="143337"/>
                </a:xfrm>
                <a:custGeom>
                  <a:avLst/>
                  <a:gdLst>
                    <a:gd name="T0" fmla="*/ 113 w 127"/>
                    <a:gd name="T1" fmla="*/ 48 h 102"/>
                    <a:gd name="T2" fmla="*/ 99 w 127"/>
                    <a:gd name="T3" fmla="*/ 31 h 102"/>
                    <a:gd name="T4" fmla="*/ 87 w 127"/>
                    <a:gd name="T5" fmla="*/ 13 h 102"/>
                    <a:gd name="T6" fmla="*/ 74 w 127"/>
                    <a:gd name="T7" fmla="*/ 8 h 102"/>
                    <a:gd name="T8" fmla="*/ 64 w 127"/>
                    <a:gd name="T9" fmla="*/ 0 h 102"/>
                    <a:gd name="T10" fmla="*/ 53 w 127"/>
                    <a:gd name="T11" fmla="*/ 0 h 102"/>
                    <a:gd name="T12" fmla="*/ 42 w 127"/>
                    <a:gd name="T13" fmla="*/ 6 h 102"/>
                    <a:gd name="T14" fmla="*/ 32 w 127"/>
                    <a:gd name="T15" fmla="*/ 4 h 102"/>
                    <a:gd name="T16" fmla="*/ 25 w 127"/>
                    <a:gd name="T17" fmla="*/ 12 h 102"/>
                    <a:gd name="T18" fmla="*/ 20 w 127"/>
                    <a:gd name="T19" fmla="*/ 24 h 102"/>
                    <a:gd name="T20" fmla="*/ 9 w 127"/>
                    <a:gd name="T21" fmla="*/ 41 h 102"/>
                    <a:gd name="T22" fmla="*/ 0 w 127"/>
                    <a:gd name="T23" fmla="*/ 45 h 102"/>
                    <a:gd name="T24" fmla="*/ 10 w 127"/>
                    <a:gd name="T25" fmla="*/ 54 h 102"/>
                    <a:gd name="T26" fmla="*/ 18 w 127"/>
                    <a:gd name="T27" fmla="*/ 72 h 102"/>
                    <a:gd name="T28" fmla="*/ 41 w 127"/>
                    <a:gd name="T29" fmla="*/ 71 h 102"/>
                    <a:gd name="T30" fmla="*/ 46 w 127"/>
                    <a:gd name="T31" fmla="*/ 66 h 102"/>
                    <a:gd name="T32" fmla="*/ 53 w 127"/>
                    <a:gd name="T33" fmla="*/ 66 h 102"/>
                    <a:gd name="T34" fmla="*/ 60 w 127"/>
                    <a:gd name="T35" fmla="*/ 71 h 102"/>
                    <a:gd name="T36" fmla="*/ 67 w 127"/>
                    <a:gd name="T37" fmla="*/ 71 h 102"/>
                    <a:gd name="T38" fmla="*/ 74 w 127"/>
                    <a:gd name="T39" fmla="*/ 68 h 102"/>
                    <a:gd name="T40" fmla="*/ 78 w 127"/>
                    <a:gd name="T41" fmla="*/ 74 h 102"/>
                    <a:gd name="T42" fmla="*/ 69 w 127"/>
                    <a:gd name="T43" fmla="*/ 80 h 102"/>
                    <a:gd name="T44" fmla="*/ 60 w 127"/>
                    <a:gd name="T45" fmla="*/ 79 h 102"/>
                    <a:gd name="T46" fmla="*/ 51 w 127"/>
                    <a:gd name="T47" fmla="*/ 74 h 102"/>
                    <a:gd name="T48" fmla="*/ 43 w 127"/>
                    <a:gd name="T49" fmla="*/ 80 h 102"/>
                    <a:gd name="T50" fmla="*/ 40 w 127"/>
                    <a:gd name="T51" fmla="*/ 80 h 102"/>
                    <a:gd name="T52" fmla="*/ 34 w 127"/>
                    <a:gd name="T53" fmla="*/ 83 h 102"/>
                    <a:gd name="T54" fmla="*/ 15 w 127"/>
                    <a:gd name="T55" fmla="*/ 83 h 102"/>
                    <a:gd name="T56" fmla="*/ 18 w 127"/>
                    <a:gd name="T57" fmla="*/ 101 h 102"/>
                    <a:gd name="T58" fmla="*/ 29 w 127"/>
                    <a:gd name="T59" fmla="*/ 97 h 102"/>
                    <a:gd name="T60" fmla="*/ 37 w 127"/>
                    <a:gd name="T61" fmla="*/ 97 h 102"/>
                    <a:gd name="T62" fmla="*/ 42 w 127"/>
                    <a:gd name="T63" fmla="*/ 95 h 102"/>
                    <a:gd name="T64" fmla="*/ 81 w 127"/>
                    <a:gd name="T65" fmla="*/ 96 h 102"/>
                    <a:gd name="T66" fmla="*/ 91 w 127"/>
                    <a:gd name="T67" fmla="*/ 97 h 102"/>
                    <a:gd name="T68" fmla="*/ 106 w 127"/>
                    <a:gd name="T69" fmla="*/ 102 h 102"/>
                    <a:gd name="T70" fmla="*/ 111 w 127"/>
                    <a:gd name="T71" fmla="*/ 101 h 102"/>
                    <a:gd name="T72" fmla="*/ 112 w 127"/>
                    <a:gd name="T73" fmla="*/ 99 h 102"/>
                    <a:gd name="T74" fmla="*/ 123 w 127"/>
                    <a:gd name="T75" fmla="*/ 101 h 102"/>
                    <a:gd name="T76" fmla="*/ 126 w 127"/>
                    <a:gd name="T77" fmla="*/ 99 h 102"/>
                    <a:gd name="T78" fmla="*/ 127 w 127"/>
                    <a:gd name="T79" fmla="*/ 92 h 102"/>
                    <a:gd name="T80" fmla="*/ 126 w 127"/>
                    <a:gd name="T81" fmla="*/ 83 h 102"/>
                    <a:gd name="T82" fmla="*/ 118 w 127"/>
                    <a:gd name="T83" fmla="*/ 76 h 102"/>
                    <a:gd name="T84" fmla="*/ 113 w 127"/>
                    <a:gd name="T85" fmla="*/ 62 h 102"/>
                    <a:gd name="T86" fmla="*/ 113 w 127"/>
                    <a:gd name="T87" fmla="*/ 48 h 102"/>
                    <a:gd name="T88" fmla="*/ 113 w 127"/>
                    <a:gd name="T89" fmla="*/ 4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7" h="102">
                      <a:moveTo>
                        <a:pt x="113" y="48"/>
                      </a:moveTo>
                      <a:lnTo>
                        <a:pt x="99" y="31"/>
                      </a:lnTo>
                      <a:lnTo>
                        <a:pt x="87" y="13"/>
                      </a:lnTo>
                      <a:lnTo>
                        <a:pt x="74" y="8"/>
                      </a:lnTo>
                      <a:lnTo>
                        <a:pt x="64" y="0"/>
                      </a:lnTo>
                      <a:lnTo>
                        <a:pt x="53" y="0"/>
                      </a:lnTo>
                      <a:lnTo>
                        <a:pt x="42" y="6"/>
                      </a:lnTo>
                      <a:lnTo>
                        <a:pt x="32" y="4"/>
                      </a:lnTo>
                      <a:lnTo>
                        <a:pt x="25" y="12"/>
                      </a:lnTo>
                      <a:lnTo>
                        <a:pt x="20" y="24"/>
                      </a:lnTo>
                      <a:lnTo>
                        <a:pt x="9" y="41"/>
                      </a:lnTo>
                      <a:lnTo>
                        <a:pt x="0" y="45"/>
                      </a:lnTo>
                      <a:lnTo>
                        <a:pt x="10" y="54"/>
                      </a:lnTo>
                      <a:lnTo>
                        <a:pt x="18" y="72"/>
                      </a:lnTo>
                      <a:lnTo>
                        <a:pt x="41" y="71"/>
                      </a:lnTo>
                      <a:lnTo>
                        <a:pt x="46" y="66"/>
                      </a:lnTo>
                      <a:lnTo>
                        <a:pt x="53" y="66"/>
                      </a:lnTo>
                      <a:lnTo>
                        <a:pt x="60" y="71"/>
                      </a:lnTo>
                      <a:lnTo>
                        <a:pt x="67" y="71"/>
                      </a:lnTo>
                      <a:lnTo>
                        <a:pt x="74" y="68"/>
                      </a:lnTo>
                      <a:lnTo>
                        <a:pt x="78" y="74"/>
                      </a:lnTo>
                      <a:lnTo>
                        <a:pt x="69" y="80"/>
                      </a:lnTo>
                      <a:lnTo>
                        <a:pt x="60" y="79"/>
                      </a:lnTo>
                      <a:lnTo>
                        <a:pt x="51" y="74"/>
                      </a:lnTo>
                      <a:lnTo>
                        <a:pt x="43" y="80"/>
                      </a:lnTo>
                      <a:lnTo>
                        <a:pt x="40" y="80"/>
                      </a:lnTo>
                      <a:lnTo>
                        <a:pt x="34" y="83"/>
                      </a:lnTo>
                      <a:lnTo>
                        <a:pt x="15" y="83"/>
                      </a:lnTo>
                      <a:lnTo>
                        <a:pt x="18" y="101"/>
                      </a:lnTo>
                      <a:lnTo>
                        <a:pt x="29" y="97"/>
                      </a:lnTo>
                      <a:lnTo>
                        <a:pt x="37" y="97"/>
                      </a:lnTo>
                      <a:lnTo>
                        <a:pt x="42" y="95"/>
                      </a:lnTo>
                      <a:lnTo>
                        <a:pt x="81" y="96"/>
                      </a:lnTo>
                      <a:lnTo>
                        <a:pt x="91" y="97"/>
                      </a:lnTo>
                      <a:lnTo>
                        <a:pt x="106" y="102"/>
                      </a:lnTo>
                      <a:lnTo>
                        <a:pt x="111" y="101"/>
                      </a:lnTo>
                      <a:lnTo>
                        <a:pt x="112" y="99"/>
                      </a:lnTo>
                      <a:lnTo>
                        <a:pt x="123" y="101"/>
                      </a:lnTo>
                      <a:lnTo>
                        <a:pt x="126" y="99"/>
                      </a:lnTo>
                      <a:lnTo>
                        <a:pt x="127" y="92"/>
                      </a:lnTo>
                      <a:lnTo>
                        <a:pt x="126" y="83"/>
                      </a:lnTo>
                      <a:lnTo>
                        <a:pt x="118" y="76"/>
                      </a:lnTo>
                      <a:lnTo>
                        <a:pt x="113" y="62"/>
                      </a:lnTo>
                      <a:lnTo>
                        <a:pt x="113" y="48"/>
                      </a:lnTo>
                      <a:lnTo>
                        <a:pt x="113" y="48"/>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62" name="Sierra Leone">
                  <a:extLst>
                    <a:ext uri="{FF2B5EF4-FFF2-40B4-BE49-F238E27FC236}">
                      <a16:creationId xmlns:a16="http://schemas.microsoft.com/office/drawing/2014/main" id="{9A245835-8EAB-4BB0-89C7-0374FB73D653}"/>
                    </a:ext>
                  </a:extLst>
                </p:cNvPr>
                <p:cNvSpPr>
                  <a:spLocks/>
                </p:cNvSpPr>
                <p:nvPr/>
              </p:nvSpPr>
              <p:spPr bwMode="auto">
                <a:xfrm>
                  <a:off x="4373627" y="4278741"/>
                  <a:ext cx="89937" cy="109611"/>
                </a:xfrm>
                <a:custGeom>
                  <a:avLst/>
                  <a:gdLst>
                    <a:gd name="T0" fmla="*/ 64 w 64"/>
                    <a:gd name="T1" fmla="*/ 39 h 78"/>
                    <a:gd name="T2" fmla="*/ 58 w 64"/>
                    <a:gd name="T3" fmla="*/ 40 h 78"/>
                    <a:gd name="T4" fmla="*/ 58 w 64"/>
                    <a:gd name="T5" fmla="*/ 32 h 78"/>
                    <a:gd name="T6" fmla="*/ 54 w 64"/>
                    <a:gd name="T7" fmla="*/ 25 h 78"/>
                    <a:gd name="T8" fmla="*/ 55 w 64"/>
                    <a:gd name="T9" fmla="*/ 19 h 78"/>
                    <a:gd name="T10" fmla="*/ 51 w 64"/>
                    <a:gd name="T11" fmla="*/ 9 h 78"/>
                    <a:gd name="T12" fmla="*/ 45 w 64"/>
                    <a:gd name="T13" fmla="*/ 0 h 78"/>
                    <a:gd name="T14" fmla="*/ 28 w 64"/>
                    <a:gd name="T15" fmla="*/ 0 h 78"/>
                    <a:gd name="T16" fmla="*/ 23 w 64"/>
                    <a:gd name="T17" fmla="*/ 5 h 78"/>
                    <a:gd name="T18" fmla="*/ 18 w 64"/>
                    <a:gd name="T19" fmla="*/ 5 h 78"/>
                    <a:gd name="T20" fmla="*/ 14 w 64"/>
                    <a:gd name="T21" fmla="*/ 11 h 78"/>
                    <a:gd name="T22" fmla="*/ 11 w 64"/>
                    <a:gd name="T23" fmla="*/ 17 h 78"/>
                    <a:gd name="T24" fmla="*/ 0 w 64"/>
                    <a:gd name="T25" fmla="*/ 27 h 78"/>
                    <a:gd name="T26" fmla="*/ 3 w 64"/>
                    <a:gd name="T27" fmla="*/ 45 h 78"/>
                    <a:gd name="T28" fmla="*/ 6 w 64"/>
                    <a:gd name="T29" fmla="*/ 53 h 78"/>
                    <a:gd name="T30" fmla="*/ 17 w 64"/>
                    <a:gd name="T31" fmla="*/ 67 h 78"/>
                    <a:gd name="T32" fmla="*/ 32 w 64"/>
                    <a:gd name="T33" fmla="*/ 76 h 78"/>
                    <a:gd name="T34" fmla="*/ 37 w 64"/>
                    <a:gd name="T35" fmla="*/ 78 h 78"/>
                    <a:gd name="T36" fmla="*/ 43 w 64"/>
                    <a:gd name="T37" fmla="*/ 70 h 78"/>
                    <a:gd name="T38" fmla="*/ 44 w 64"/>
                    <a:gd name="T39" fmla="*/ 63 h 78"/>
                    <a:gd name="T40" fmla="*/ 53 w 64"/>
                    <a:gd name="T41" fmla="*/ 51 h 78"/>
                    <a:gd name="T42" fmla="*/ 64 w 64"/>
                    <a:gd name="T43" fmla="*/ 39 h 78"/>
                    <a:gd name="T44" fmla="*/ 64 w 64"/>
                    <a:gd name="T45"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78">
                      <a:moveTo>
                        <a:pt x="64" y="39"/>
                      </a:moveTo>
                      <a:lnTo>
                        <a:pt x="58" y="40"/>
                      </a:lnTo>
                      <a:lnTo>
                        <a:pt x="58" y="32"/>
                      </a:lnTo>
                      <a:lnTo>
                        <a:pt x="54" y="25"/>
                      </a:lnTo>
                      <a:lnTo>
                        <a:pt x="55" y="19"/>
                      </a:lnTo>
                      <a:lnTo>
                        <a:pt x="51" y="9"/>
                      </a:lnTo>
                      <a:lnTo>
                        <a:pt x="45" y="0"/>
                      </a:lnTo>
                      <a:lnTo>
                        <a:pt x="28" y="0"/>
                      </a:lnTo>
                      <a:lnTo>
                        <a:pt x="23" y="5"/>
                      </a:lnTo>
                      <a:lnTo>
                        <a:pt x="18" y="5"/>
                      </a:lnTo>
                      <a:lnTo>
                        <a:pt x="14" y="11"/>
                      </a:lnTo>
                      <a:lnTo>
                        <a:pt x="11" y="17"/>
                      </a:lnTo>
                      <a:lnTo>
                        <a:pt x="0" y="27"/>
                      </a:lnTo>
                      <a:lnTo>
                        <a:pt x="3" y="45"/>
                      </a:lnTo>
                      <a:lnTo>
                        <a:pt x="6" y="53"/>
                      </a:lnTo>
                      <a:lnTo>
                        <a:pt x="17" y="67"/>
                      </a:lnTo>
                      <a:lnTo>
                        <a:pt x="32" y="76"/>
                      </a:lnTo>
                      <a:lnTo>
                        <a:pt x="37" y="78"/>
                      </a:lnTo>
                      <a:lnTo>
                        <a:pt x="43" y="70"/>
                      </a:lnTo>
                      <a:lnTo>
                        <a:pt x="44" y="63"/>
                      </a:lnTo>
                      <a:lnTo>
                        <a:pt x="53" y="51"/>
                      </a:lnTo>
                      <a:lnTo>
                        <a:pt x="64" y="39"/>
                      </a:lnTo>
                      <a:lnTo>
                        <a:pt x="64" y="39"/>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63" name="Serbia">
                  <a:extLst>
                    <a:ext uri="{FF2B5EF4-FFF2-40B4-BE49-F238E27FC236}">
                      <a16:creationId xmlns:a16="http://schemas.microsoft.com/office/drawing/2014/main" id="{FF74CD49-0496-4B58-868F-2B27FAAFB17A}"/>
                    </a:ext>
                  </a:extLst>
                </p:cNvPr>
                <p:cNvSpPr>
                  <a:spLocks/>
                </p:cNvSpPr>
                <p:nvPr/>
              </p:nvSpPr>
              <p:spPr bwMode="auto">
                <a:xfrm>
                  <a:off x="5257537" y="3075836"/>
                  <a:ext cx="119447" cy="127879"/>
                </a:xfrm>
                <a:custGeom>
                  <a:avLst/>
                  <a:gdLst>
                    <a:gd name="T0" fmla="*/ 52 w 85"/>
                    <a:gd name="T1" fmla="*/ 23 h 91"/>
                    <a:gd name="T2" fmla="*/ 40 w 85"/>
                    <a:gd name="T3" fmla="*/ 18 h 91"/>
                    <a:gd name="T4" fmla="*/ 37 w 85"/>
                    <a:gd name="T5" fmla="*/ 10 h 91"/>
                    <a:gd name="T6" fmla="*/ 27 w 85"/>
                    <a:gd name="T7" fmla="*/ 1 h 91"/>
                    <a:gd name="T8" fmla="*/ 14 w 85"/>
                    <a:gd name="T9" fmla="*/ 0 h 91"/>
                    <a:gd name="T10" fmla="*/ 0 w 85"/>
                    <a:gd name="T11" fmla="*/ 7 h 91"/>
                    <a:gd name="T12" fmla="*/ 0 w 85"/>
                    <a:gd name="T13" fmla="*/ 7 h 91"/>
                    <a:gd name="T14" fmla="*/ 6 w 85"/>
                    <a:gd name="T15" fmla="*/ 15 h 91"/>
                    <a:gd name="T16" fmla="*/ 13 w 85"/>
                    <a:gd name="T17" fmla="*/ 23 h 91"/>
                    <a:gd name="T18" fmla="*/ 6 w 85"/>
                    <a:gd name="T19" fmla="*/ 31 h 91"/>
                    <a:gd name="T20" fmla="*/ 6 w 85"/>
                    <a:gd name="T21" fmla="*/ 31 h 91"/>
                    <a:gd name="T22" fmla="*/ 13 w 85"/>
                    <a:gd name="T23" fmla="*/ 31 h 91"/>
                    <a:gd name="T24" fmla="*/ 9 w 85"/>
                    <a:gd name="T25" fmla="*/ 41 h 91"/>
                    <a:gd name="T26" fmla="*/ 19 w 85"/>
                    <a:gd name="T27" fmla="*/ 50 h 91"/>
                    <a:gd name="T28" fmla="*/ 17 w 85"/>
                    <a:gd name="T29" fmla="*/ 60 h 91"/>
                    <a:gd name="T30" fmla="*/ 13 w 85"/>
                    <a:gd name="T31" fmla="*/ 62 h 91"/>
                    <a:gd name="T32" fmla="*/ 18 w 85"/>
                    <a:gd name="T33" fmla="*/ 65 h 91"/>
                    <a:gd name="T34" fmla="*/ 21 w 85"/>
                    <a:gd name="T35" fmla="*/ 68 h 91"/>
                    <a:gd name="T36" fmla="*/ 28 w 85"/>
                    <a:gd name="T37" fmla="*/ 71 h 91"/>
                    <a:gd name="T38" fmla="*/ 36 w 85"/>
                    <a:gd name="T39" fmla="*/ 76 h 91"/>
                    <a:gd name="T40" fmla="*/ 34 w 85"/>
                    <a:gd name="T41" fmla="*/ 78 h 91"/>
                    <a:gd name="T42" fmla="*/ 39 w 85"/>
                    <a:gd name="T43" fmla="*/ 76 h 91"/>
                    <a:gd name="T44" fmla="*/ 41 w 85"/>
                    <a:gd name="T45" fmla="*/ 68 h 91"/>
                    <a:gd name="T46" fmla="*/ 43 w 85"/>
                    <a:gd name="T47" fmla="*/ 67 h 91"/>
                    <a:gd name="T48" fmla="*/ 47 w 85"/>
                    <a:gd name="T49" fmla="*/ 70 h 91"/>
                    <a:gd name="T50" fmla="*/ 51 w 85"/>
                    <a:gd name="T51" fmla="*/ 72 h 91"/>
                    <a:gd name="T52" fmla="*/ 54 w 85"/>
                    <a:gd name="T53" fmla="*/ 76 h 91"/>
                    <a:gd name="T54" fmla="*/ 56 w 85"/>
                    <a:gd name="T55" fmla="*/ 77 h 91"/>
                    <a:gd name="T56" fmla="*/ 60 w 85"/>
                    <a:gd name="T57" fmla="*/ 80 h 91"/>
                    <a:gd name="T58" fmla="*/ 64 w 85"/>
                    <a:gd name="T59" fmla="*/ 80 h 91"/>
                    <a:gd name="T60" fmla="*/ 62 w 85"/>
                    <a:gd name="T61" fmla="*/ 86 h 91"/>
                    <a:gd name="T62" fmla="*/ 60 w 85"/>
                    <a:gd name="T63" fmla="*/ 89 h 91"/>
                    <a:gd name="T64" fmla="*/ 60 w 85"/>
                    <a:gd name="T65" fmla="*/ 91 h 91"/>
                    <a:gd name="T66" fmla="*/ 67 w 85"/>
                    <a:gd name="T67" fmla="*/ 90 h 91"/>
                    <a:gd name="T68" fmla="*/ 76 w 85"/>
                    <a:gd name="T69" fmla="*/ 89 h 91"/>
                    <a:gd name="T70" fmla="*/ 79 w 85"/>
                    <a:gd name="T71" fmla="*/ 86 h 91"/>
                    <a:gd name="T72" fmla="*/ 76 w 85"/>
                    <a:gd name="T73" fmla="*/ 83 h 91"/>
                    <a:gd name="T74" fmla="*/ 79 w 85"/>
                    <a:gd name="T75" fmla="*/ 76 h 91"/>
                    <a:gd name="T76" fmla="*/ 85 w 85"/>
                    <a:gd name="T77" fmla="*/ 68 h 91"/>
                    <a:gd name="T78" fmla="*/ 75 w 85"/>
                    <a:gd name="T79" fmla="*/ 59 h 91"/>
                    <a:gd name="T80" fmla="*/ 72 w 85"/>
                    <a:gd name="T81" fmla="*/ 51 h 91"/>
                    <a:gd name="T82" fmla="*/ 76 w 85"/>
                    <a:gd name="T83" fmla="*/ 45 h 91"/>
                    <a:gd name="T84" fmla="*/ 72 w 85"/>
                    <a:gd name="T85" fmla="*/ 41 h 91"/>
                    <a:gd name="T86" fmla="*/ 77 w 85"/>
                    <a:gd name="T87" fmla="*/ 37 h 91"/>
                    <a:gd name="T88" fmla="*/ 71 w 85"/>
                    <a:gd name="T89" fmla="*/ 35 h 91"/>
                    <a:gd name="T90" fmla="*/ 66 w 85"/>
                    <a:gd name="T91" fmla="*/ 39 h 91"/>
                    <a:gd name="T92" fmla="*/ 55 w 85"/>
                    <a:gd name="T93" fmla="*/ 33 h 91"/>
                    <a:gd name="T94" fmla="*/ 52 w 85"/>
                    <a:gd name="T95" fmla="*/ 23 h 91"/>
                    <a:gd name="T96" fmla="*/ 52 w 85"/>
                    <a:gd name="T97" fmla="*/ 2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 h="91">
                      <a:moveTo>
                        <a:pt x="52" y="23"/>
                      </a:moveTo>
                      <a:lnTo>
                        <a:pt x="40" y="18"/>
                      </a:lnTo>
                      <a:lnTo>
                        <a:pt x="37" y="10"/>
                      </a:lnTo>
                      <a:lnTo>
                        <a:pt x="27" y="1"/>
                      </a:lnTo>
                      <a:lnTo>
                        <a:pt x="14" y="0"/>
                      </a:lnTo>
                      <a:lnTo>
                        <a:pt x="0" y="7"/>
                      </a:lnTo>
                      <a:lnTo>
                        <a:pt x="0" y="7"/>
                      </a:lnTo>
                      <a:lnTo>
                        <a:pt x="6" y="15"/>
                      </a:lnTo>
                      <a:lnTo>
                        <a:pt x="13" y="23"/>
                      </a:lnTo>
                      <a:lnTo>
                        <a:pt x="6" y="31"/>
                      </a:lnTo>
                      <a:lnTo>
                        <a:pt x="6" y="31"/>
                      </a:lnTo>
                      <a:lnTo>
                        <a:pt x="13" y="31"/>
                      </a:lnTo>
                      <a:lnTo>
                        <a:pt x="9" y="41"/>
                      </a:lnTo>
                      <a:lnTo>
                        <a:pt x="19" y="50"/>
                      </a:lnTo>
                      <a:lnTo>
                        <a:pt x="17" y="60"/>
                      </a:lnTo>
                      <a:lnTo>
                        <a:pt x="13" y="62"/>
                      </a:lnTo>
                      <a:lnTo>
                        <a:pt x="18" y="65"/>
                      </a:lnTo>
                      <a:lnTo>
                        <a:pt x="21" y="68"/>
                      </a:lnTo>
                      <a:lnTo>
                        <a:pt x="28" y="71"/>
                      </a:lnTo>
                      <a:lnTo>
                        <a:pt x="36" y="76"/>
                      </a:lnTo>
                      <a:lnTo>
                        <a:pt x="34" y="78"/>
                      </a:lnTo>
                      <a:lnTo>
                        <a:pt x="39" y="76"/>
                      </a:lnTo>
                      <a:lnTo>
                        <a:pt x="41" y="68"/>
                      </a:lnTo>
                      <a:lnTo>
                        <a:pt x="43" y="67"/>
                      </a:lnTo>
                      <a:lnTo>
                        <a:pt x="47" y="70"/>
                      </a:lnTo>
                      <a:lnTo>
                        <a:pt x="51" y="72"/>
                      </a:lnTo>
                      <a:lnTo>
                        <a:pt x="54" y="76"/>
                      </a:lnTo>
                      <a:lnTo>
                        <a:pt x="56" y="77"/>
                      </a:lnTo>
                      <a:lnTo>
                        <a:pt x="60" y="80"/>
                      </a:lnTo>
                      <a:lnTo>
                        <a:pt x="64" y="80"/>
                      </a:lnTo>
                      <a:lnTo>
                        <a:pt x="62" y="86"/>
                      </a:lnTo>
                      <a:lnTo>
                        <a:pt x="60" y="89"/>
                      </a:lnTo>
                      <a:lnTo>
                        <a:pt x="60" y="91"/>
                      </a:lnTo>
                      <a:lnTo>
                        <a:pt x="67" y="90"/>
                      </a:lnTo>
                      <a:lnTo>
                        <a:pt x="76" y="89"/>
                      </a:lnTo>
                      <a:lnTo>
                        <a:pt x="79" y="86"/>
                      </a:lnTo>
                      <a:lnTo>
                        <a:pt x="76" y="83"/>
                      </a:lnTo>
                      <a:lnTo>
                        <a:pt x="79" y="76"/>
                      </a:lnTo>
                      <a:lnTo>
                        <a:pt x="85" y="68"/>
                      </a:lnTo>
                      <a:lnTo>
                        <a:pt x="75" y="59"/>
                      </a:lnTo>
                      <a:lnTo>
                        <a:pt x="72" y="51"/>
                      </a:lnTo>
                      <a:lnTo>
                        <a:pt x="76" y="45"/>
                      </a:lnTo>
                      <a:lnTo>
                        <a:pt x="72" y="41"/>
                      </a:lnTo>
                      <a:lnTo>
                        <a:pt x="77" y="37"/>
                      </a:lnTo>
                      <a:lnTo>
                        <a:pt x="71" y="35"/>
                      </a:lnTo>
                      <a:lnTo>
                        <a:pt x="66" y="39"/>
                      </a:lnTo>
                      <a:lnTo>
                        <a:pt x="55" y="33"/>
                      </a:lnTo>
                      <a:lnTo>
                        <a:pt x="52" y="23"/>
                      </a:lnTo>
                      <a:lnTo>
                        <a:pt x="52" y="23"/>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64" name="Slovakia">
                  <a:extLst>
                    <a:ext uri="{FF2B5EF4-FFF2-40B4-BE49-F238E27FC236}">
                      <a16:creationId xmlns:a16="http://schemas.microsoft.com/office/drawing/2014/main" id="{61B6BDA0-5560-4FFF-ADB0-65C10A18D216}"/>
                    </a:ext>
                  </a:extLst>
                </p:cNvPr>
                <p:cNvSpPr>
                  <a:spLocks/>
                </p:cNvSpPr>
                <p:nvPr/>
              </p:nvSpPr>
              <p:spPr bwMode="auto">
                <a:xfrm>
                  <a:off x="5199921" y="2966225"/>
                  <a:ext cx="144742" cy="59021"/>
                </a:xfrm>
                <a:custGeom>
                  <a:avLst/>
                  <a:gdLst>
                    <a:gd name="T0" fmla="*/ 103 w 103"/>
                    <a:gd name="T1" fmla="*/ 11 h 42"/>
                    <a:gd name="T2" fmla="*/ 84 w 103"/>
                    <a:gd name="T3" fmla="*/ 2 h 42"/>
                    <a:gd name="T4" fmla="*/ 71 w 103"/>
                    <a:gd name="T5" fmla="*/ 5 h 42"/>
                    <a:gd name="T6" fmla="*/ 63 w 103"/>
                    <a:gd name="T7" fmla="*/ 2 h 42"/>
                    <a:gd name="T8" fmla="*/ 53 w 103"/>
                    <a:gd name="T9" fmla="*/ 7 h 42"/>
                    <a:gd name="T10" fmla="*/ 42 w 103"/>
                    <a:gd name="T11" fmla="*/ 0 h 42"/>
                    <a:gd name="T12" fmla="*/ 35 w 103"/>
                    <a:gd name="T13" fmla="*/ 2 h 42"/>
                    <a:gd name="T14" fmla="*/ 34 w 103"/>
                    <a:gd name="T15" fmla="*/ 2 h 42"/>
                    <a:gd name="T16" fmla="*/ 28 w 103"/>
                    <a:gd name="T17" fmla="*/ 2 h 42"/>
                    <a:gd name="T18" fmla="*/ 26 w 103"/>
                    <a:gd name="T19" fmla="*/ 5 h 42"/>
                    <a:gd name="T20" fmla="*/ 22 w 103"/>
                    <a:gd name="T21" fmla="*/ 6 h 42"/>
                    <a:gd name="T22" fmla="*/ 21 w 103"/>
                    <a:gd name="T23" fmla="*/ 12 h 42"/>
                    <a:gd name="T24" fmla="*/ 18 w 103"/>
                    <a:gd name="T25" fmla="*/ 13 h 42"/>
                    <a:gd name="T26" fmla="*/ 17 w 103"/>
                    <a:gd name="T27" fmla="*/ 15 h 42"/>
                    <a:gd name="T28" fmla="*/ 12 w 103"/>
                    <a:gd name="T29" fmla="*/ 17 h 42"/>
                    <a:gd name="T30" fmla="*/ 3 w 103"/>
                    <a:gd name="T31" fmla="*/ 16 h 42"/>
                    <a:gd name="T32" fmla="*/ 1 w 103"/>
                    <a:gd name="T33" fmla="*/ 22 h 42"/>
                    <a:gd name="T34" fmla="*/ 0 w 103"/>
                    <a:gd name="T35" fmla="*/ 25 h 42"/>
                    <a:gd name="T36" fmla="*/ 2 w 103"/>
                    <a:gd name="T37" fmla="*/ 33 h 42"/>
                    <a:gd name="T38" fmla="*/ 12 w 103"/>
                    <a:gd name="T39" fmla="*/ 39 h 42"/>
                    <a:gd name="T40" fmla="*/ 19 w 103"/>
                    <a:gd name="T41" fmla="*/ 42 h 42"/>
                    <a:gd name="T42" fmla="*/ 35 w 103"/>
                    <a:gd name="T43" fmla="*/ 39 h 42"/>
                    <a:gd name="T44" fmla="*/ 36 w 103"/>
                    <a:gd name="T45" fmla="*/ 34 h 42"/>
                    <a:gd name="T46" fmla="*/ 43 w 103"/>
                    <a:gd name="T47" fmla="*/ 33 h 42"/>
                    <a:gd name="T48" fmla="*/ 52 w 103"/>
                    <a:gd name="T49" fmla="*/ 30 h 42"/>
                    <a:gd name="T50" fmla="*/ 54 w 103"/>
                    <a:gd name="T51" fmla="*/ 31 h 42"/>
                    <a:gd name="T52" fmla="*/ 62 w 103"/>
                    <a:gd name="T53" fmla="*/ 29 h 42"/>
                    <a:gd name="T54" fmla="*/ 66 w 103"/>
                    <a:gd name="T55" fmla="*/ 23 h 42"/>
                    <a:gd name="T56" fmla="*/ 71 w 103"/>
                    <a:gd name="T57" fmla="*/ 21 h 42"/>
                    <a:gd name="T58" fmla="*/ 92 w 103"/>
                    <a:gd name="T59" fmla="*/ 29 h 42"/>
                    <a:gd name="T60" fmla="*/ 96 w 103"/>
                    <a:gd name="T61" fmla="*/ 26 h 42"/>
                    <a:gd name="T62" fmla="*/ 98 w 103"/>
                    <a:gd name="T63" fmla="*/ 16 h 42"/>
                    <a:gd name="T64" fmla="*/ 103 w 103"/>
                    <a:gd name="T65" fmla="*/ 11 h 42"/>
                    <a:gd name="T66" fmla="*/ 103 w 103"/>
                    <a:gd name="T67"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3" h="42">
                      <a:moveTo>
                        <a:pt x="103" y="11"/>
                      </a:moveTo>
                      <a:lnTo>
                        <a:pt x="84" y="2"/>
                      </a:lnTo>
                      <a:lnTo>
                        <a:pt x="71" y="5"/>
                      </a:lnTo>
                      <a:lnTo>
                        <a:pt x="63" y="2"/>
                      </a:lnTo>
                      <a:lnTo>
                        <a:pt x="53" y="7"/>
                      </a:lnTo>
                      <a:lnTo>
                        <a:pt x="42" y="0"/>
                      </a:lnTo>
                      <a:lnTo>
                        <a:pt x="35" y="2"/>
                      </a:lnTo>
                      <a:lnTo>
                        <a:pt x="34" y="2"/>
                      </a:lnTo>
                      <a:lnTo>
                        <a:pt x="28" y="2"/>
                      </a:lnTo>
                      <a:lnTo>
                        <a:pt x="26" y="5"/>
                      </a:lnTo>
                      <a:lnTo>
                        <a:pt x="22" y="6"/>
                      </a:lnTo>
                      <a:lnTo>
                        <a:pt x="21" y="12"/>
                      </a:lnTo>
                      <a:lnTo>
                        <a:pt x="18" y="13"/>
                      </a:lnTo>
                      <a:lnTo>
                        <a:pt x="17" y="15"/>
                      </a:lnTo>
                      <a:lnTo>
                        <a:pt x="12" y="17"/>
                      </a:lnTo>
                      <a:lnTo>
                        <a:pt x="3" y="16"/>
                      </a:lnTo>
                      <a:lnTo>
                        <a:pt x="1" y="22"/>
                      </a:lnTo>
                      <a:lnTo>
                        <a:pt x="0" y="25"/>
                      </a:lnTo>
                      <a:lnTo>
                        <a:pt x="2" y="33"/>
                      </a:lnTo>
                      <a:lnTo>
                        <a:pt x="12" y="39"/>
                      </a:lnTo>
                      <a:lnTo>
                        <a:pt x="19" y="42"/>
                      </a:lnTo>
                      <a:lnTo>
                        <a:pt x="35" y="39"/>
                      </a:lnTo>
                      <a:lnTo>
                        <a:pt x="36" y="34"/>
                      </a:lnTo>
                      <a:lnTo>
                        <a:pt x="43" y="33"/>
                      </a:lnTo>
                      <a:lnTo>
                        <a:pt x="52" y="30"/>
                      </a:lnTo>
                      <a:lnTo>
                        <a:pt x="54" y="31"/>
                      </a:lnTo>
                      <a:lnTo>
                        <a:pt x="62" y="29"/>
                      </a:lnTo>
                      <a:lnTo>
                        <a:pt x="66" y="23"/>
                      </a:lnTo>
                      <a:lnTo>
                        <a:pt x="71" y="21"/>
                      </a:lnTo>
                      <a:lnTo>
                        <a:pt x="92" y="29"/>
                      </a:lnTo>
                      <a:lnTo>
                        <a:pt x="96" y="26"/>
                      </a:lnTo>
                      <a:lnTo>
                        <a:pt x="98" y="16"/>
                      </a:lnTo>
                      <a:lnTo>
                        <a:pt x="103" y="11"/>
                      </a:lnTo>
                      <a:lnTo>
                        <a:pt x="103" y="11"/>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65" name="Slovenia">
                  <a:extLst>
                    <a:ext uri="{FF2B5EF4-FFF2-40B4-BE49-F238E27FC236}">
                      <a16:creationId xmlns:a16="http://schemas.microsoft.com/office/drawing/2014/main" id="{CA4D0915-C367-4AB6-95C5-B294A43BFA23}"/>
                    </a:ext>
                  </a:extLst>
                </p:cNvPr>
                <p:cNvSpPr>
                  <a:spLocks/>
                </p:cNvSpPr>
                <p:nvPr/>
              </p:nvSpPr>
              <p:spPr bwMode="auto">
                <a:xfrm>
                  <a:off x="5122632" y="3053351"/>
                  <a:ext cx="74478" cy="46374"/>
                </a:xfrm>
                <a:custGeom>
                  <a:avLst/>
                  <a:gdLst>
                    <a:gd name="T0" fmla="*/ 53 w 53"/>
                    <a:gd name="T1" fmla="*/ 9 h 33"/>
                    <a:gd name="T2" fmla="*/ 49 w 53"/>
                    <a:gd name="T3" fmla="*/ 1 h 33"/>
                    <a:gd name="T4" fmla="*/ 46 w 53"/>
                    <a:gd name="T5" fmla="*/ 0 h 33"/>
                    <a:gd name="T6" fmla="*/ 42 w 53"/>
                    <a:gd name="T7" fmla="*/ 5 h 33"/>
                    <a:gd name="T8" fmla="*/ 26 w 53"/>
                    <a:gd name="T9" fmla="*/ 5 h 33"/>
                    <a:gd name="T10" fmla="*/ 17 w 53"/>
                    <a:gd name="T11" fmla="*/ 10 h 33"/>
                    <a:gd name="T12" fmla="*/ 1 w 53"/>
                    <a:gd name="T13" fmla="*/ 9 h 33"/>
                    <a:gd name="T14" fmla="*/ 0 w 53"/>
                    <a:gd name="T15" fmla="*/ 20 h 33"/>
                    <a:gd name="T16" fmla="*/ 6 w 53"/>
                    <a:gd name="T17" fmla="*/ 30 h 33"/>
                    <a:gd name="T18" fmla="*/ 1 w 53"/>
                    <a:gd name="T19" fmla="*/ 32 h 33"/>
                    <a:gd name="T20" fmla="*/ 14 w 53"/>
                    <a:gd name="T21" fmla="*/ 33 h 33"/>
                    <a:gd name="T22" fmla="*/ 18 w 53"/>
                    <a:gd name="T23" fmla="*/ 29 h 33"/>
                    <a:gd name="T24" fmla="*/ 25 w 53"/>
                    <a:gd name="T25" fmla="*/ 33 h 33"/>
                    <a:gd name="T26" fmla="*/ 32 w 53"/>
                    <a:gd name="T27" fmla="*/ 33 h 33"/>
                    <a:gd name="T28" fmla="*/ 31 w 53"/>
                    <a:gd name="T29" fmla="*/ 26 h 33"/>
                    <a:gd name="T30" fmla="*/ 38 w 53"/>
                    <a:gd name="T31" fmla="*/ 24 h 33"/>
                    <a:gd name="T32" fmla="*/ 39 w 53"/>
                    <a:gd name="T33" fmla="*/ 15 h 33"/>
                    <a:gd name="T34" fmla="*/ 53 w 53"/>
                    <a:gd name="T35" fmla="*/ 9 h 33"/>
                    <a:gd name="T36" fmla="*/ 53 w 53"/>
                    <a:gd name="T37"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33">
                      <a:moveTo>
                        <a:pt x="53" y="9"/>
                      </a:moveTo>
                      <a:lnTo>
                        <a:pt x="49" y="1"/>
                      </a:lnTo>
                      <a:lnTo>
                        <a:pt x="46" y="0"/>
                      </a:lnTo>
                      <a:lnTo>
                        <a:pt x="42" y="5"/>
                      </a:lnTo>
                      <a:lnTo>
                        <a:pt x="26" y="5"/>
                      </a:lnTo>
                      <a:lnTo>
                        <a:pt x="17" y="10"/>
                      </a:lnTo>
                      <a:lnTo>
                        <a:pt x="1" y="9"/>
                      </a:lnTo>
                      <a:lnTo>
                        <a:pt x="0" y="20"/>
                      </a:lnTo>
                      <a:lnTo>
                        <a:pt x="6" y="30"/>
                      </a:lnTo>
                      <a:lnTo>
                        <a:pt x="1" y="32"/>
                      </a:lnTo>
                      <a:lnTo>
                        <a:pt x="14" y="33"/>
                      </a:lnTo>
                      <a:lnTo>
                        <a:pt x="18" y="29"/>
                      </a:lnTo>
                      <a:lnTo>
                        <a:pt x="25" y="33"/>
                      </a:lnTo>
                      <a:lnTo>
                        <a:pt x="32" y="33"/>
                      </a:lnTo>
                      <a:lnTo>
                        <a:pt x="31" y="26"/>
                      </a:lnTo>
                      <a:lnTo>
                        <a:pt x="38" y="24"/>
                      </a:lnTo>
                      <a:lnTo>
                        <a:pt x="39" y="15"/>
                      </a:lnTo>
                      <a:lnTo>
                        <a:pt x="53" y="9"/>
                      </a:lnTo>
                      <a:lnTo>
                        <a:pt x="53" y="9"/>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66" name="Sweden">
                  <a:extLst>
                    <a:ext uri="{FF2B5EF4-FFF2-40B4-BE49-F238E27FC236}">
                      <a16:creationId xmlns:a16="http://schemas.microsoft.com/office/drawing/2014/main" id="{53058291-1A58-432C-A586-27DC31FEED93}"/>
                    </a:ext>
                  </a:extLst>
                </p:cNvPr>
                <p:cNvSpPr>
                  <a:spLocks/>
                </p:cNvSpPr>
                <p:nvPr/>
              </p:nvSpPr>
              <p:spPr bwMode="auto">
                <a:xfrm>
                  <a:off x="5025669" y="2367583"/>
                  <a:ext cx="268405" cy="413147"/>
                </a:xfrm>
                <a:custGeom>
                  <a:avLst/>
                  <a:gdLst>
                    <a:gd name="T0" fmla="*/ 191 w 191"/>
                    <a:gd name="T1" fmla="*/ 63 h 294"/>
                    <a:gd name="T2" fmla="*/ 183 w 191"/>
                    <a:gd name="T3" fmla="*/ 56 h 294"/>
                    <a:gd name="T4" fmla="*/ 177 w 191"/>
                    <a:gd name="T5" fmla="*/ 24 h 294"/>
                    <a:gd name="T6" fmla="*/ 150 w 191"/>
                    <a:gd name="T7" fmla="*/ 10 h 294"/>
                    <a:gd name="T8" fmla="*/ 128 w 191"/>
                    <a:gd name="T9" fmla="*/ 0 h 294"/>
                    <a:gd name="T10" fmla="*/ 119 w 191"/>
                    <a:gd name="T11" fmla="*/ 2 h 294"/>
                    <a:gd name="T12" fmla="*/ 119 w 191"/>
                    <a:gd name="T13" fmla="*/ 15 h 294"/>
                    <a:gd name="T14" fmla="*/ 89 w 191"/>
                    <a:gd name="T15" fmla="*/ 11 h 294"/>
                    <a:gd name="T16" fmla="*/ 87 w 191"/>
                    <a:gd name="T17" fmla="*/ 22 h 294"/>
                    <a:gd name="T18" fmla="*/ 72 w 191"/>
                    <a:gd name="T19" fmla="*/ 22 h 294"/>
                    <a:gd name="T20" fmla="*/ 64 w 191"/>
                    <a:gd name="T21" fmla="*/ 37 h 294"/>
                    <a:gd name="T22" fmla="*/ 52 w 191"/>
                    <a:gd name="T23" fmla="*/ 60 h 294"/>
                    <a:gd name="T24" fmla="*/ 30 w 191"/>
                    <a:gd name="T25" fmla="*/ 90 h 294"/>
                    <a:gd name="T26" fmla="*/ 37 w 191"/>
                    <a:gd name="T27" fmla="*/ 96 h 294"/>
                    <a:gd name="T28" fmla="*/ 32 w 191"/>
                    <a:gd name="T29" fmla="*/ 104 h 294"/>
                    <a:gd name="T30" fmla="*/ 16 w 191"/>
                    <a:gd name="T31" fmla="*/ 104 h 294"/>
                    <a:gd name="T32" fmla="*/ 7 w 191"/>
                    <a:gd name="T33" fmla="*/ 124 h 294"/>
                    <a:gd name="T34" fmla="*/ 10 w 191"/>
                    <a:gd name="T35" fmla="*/ 152 h 294"/>
                    <a:gd name="T36" fmla="*/ 23 w 191"/>
                    <a:gd name="T37" fmla="*/ 163 h 294"/>
                    <a:gd name="T38" fmla="*/ 19 w 191"/>
                    <a:gd name="T39" fmla="*/ 189 h 294"/>
                    <a:gd name="T40" fmla="*/ 7 w 191"/>
                    <a:gd name="T41" fmla="*/ 203 h 294"/>
                    <a:gd name="T42" fmla="*/ 0 w 191"/>
                    <a:gd name="T43" fmla="*/ 217 h 294"/>
                    <a:gd name="T44" fmla="*/ 16 w 191"/>
                    <a:gd name="T45" fmla="*/ 247 h 294"/>
                    <a:gd name="T46" fmla="*/ 32 w 191"/>
                    <a:gd name="T47" fmla="*/ 273 h 294"/>
                    <a:gd name="T48" fmla="*/ 39 w 191"/>
                    <a:gd name="T49" fmla="*/ 294 h 294"/>
                    <a:gd name="T50" fmla="*/ 59 w 191"/>
                    <a:gd name="T51" fmla="*/ 293 h 294"/>
                    <a:gd name="T52" fmla="*/ 67 w 191"/>
                    <a:gd name="T53" fmla="*/ 275 h 294"/>
                    <a:gd name="T54" fmla="*/ 89 w 191"/>
                    <a:gd name="T55" fmla="*/ 277 h 294"/>
                    <a:gd name="T56" fmla="*/ 96 w 191"/>
                    <a:gd name="T57" fmla="*/ 257 h 294"/>
                    <a:gd name="T58" fmla="*/ 98 w 191"/>
                    <a:gd name="T59" fmla="*/ 219 h 294"/>
                    <a:gd name="T60" fmla="*/ 116 w 191"/>
                    <a:gd name="T61" fmla="*/ 215 h 294"/>
                    <a:gd name="T62" fmla="*/ 128 w 191"/>
                    <a:gd name="T63" fmla="*/ 189 h 294"/>
                    <a:gd name="T64" fmla="*/ 110 w 191"/>
                    <a:gd name="T65" fmla="*/ 177 h 294"/>
                    <a:gd name="T66" fmla="*/ 96 w 191"/>
                    <a:gd name="T67" fmla="*/ 162 h 294"/>
                    <a:gd name="T68" fmla="*/ 105 w 191"/>
                    <a:gd name="T69" fmla="*/ 132 h 294"/>
                    <a:gd name="T70" fmla="*/ 134 w 191"/>
                    <a:gd name="T71" fmla="*/ 114 h 294"/>
                    <a:gd name="T72" fmla="*/ 156 w 191"/>
                    <a:gd name="T73" fmla="*/ 97 h 294"/>
                    <a:gd name="T74" fmla="*/ 151 w 191"/>
                    <a:gd name="T75" fmla="*/ 84 h 294"/>
                    <a:gd name="T76" fmla="*/ 164 w 191"/>
                    <a:gd name="T77" fmla="*/ 69 h 294"/>
                    <a:gd name="T78" fmla="*/ 191 w 191"/>
                    <a:gd name="T79" fmla="*/ 63 h 294"/>
                    <a:gd name="T80" fmla="*/ 191 w 191"/>
                    <a:gd name="T81" fmla="*/ 63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1" h="294">
                      <a:moveTo>
                        <a:pt x="191" y="63"/>
                      </a:moveTo>
                      <a:lnTo>
                        <a:pt x="183" y="56"/>
                      </a:lnTo>
                      <a:lnTo>
                        <a:pt x="177" y="24"/>
                      </a:lnTo>
                      <a:lnTo>
                        <a:pt x="150" y="10"/>
                      </a:lnTo>
                      <a:lnTo>
                        <a:pt x="128" y="0"/>
                      </a:lnTo>
                      <a:lnTo>
                        <a:pt x="119" y="2"/>
                      </a:lnTo>
                      <a:lnTo>
                        <a:pt x="119" y="15"/>
                      </a:lnTo>
                      <a:lnTo>
                        <a:pt x="89" y="11"/>
                      </a:lnTo>
                      <a:lnTo>
                        <a:pt x="87" y="22"/>
                      </a:lnTo>
                      <a:lnTo>
                        <a:pt x="72" y="22"/>
                      </a:lnTo>
                      <a:lnTo>
                        <a:pt x="64" y="37"/>
                      </a:lnTo>
                      <a:lnTo>
                        <a:pt x="52" y="60"/>
                      </a:lnTo>
                      <a:lnTo>
                        <a:pt x="30" y="90"/>
                      </a:lnTo>
                      <a:lnTo>
                        <a:pt x="37" y="96"/>
                      </a:lnTo>
                      <a:lnTo>
                        <a:pt x="32" y="104"/>
                      </a:lnTo>
                      <a:lnTo>
                        <a:pt x="16" y="104"/>
                      </a:lnTo>
                      <a:lnTo>
                        <a:pt x="7" y="124"/>
                      </a:lnTo>
                      <a:lnTo>
                        <a:pt x="10" y="152"/>
                      </a:lnTo>
                      <a:lnTo>
                        <a:pt x="23" y="163"/>
                      </a:lnTo>
                      <a:lnTo>
                        <a:pt x="19" y="189"/>
                      </a:lnTo>
                      <a:lnTo>
                        <a:pt x="7" y="203"/>
                      </a:lnTo>
                      <a:lnTo>
                        <a:pt x="0" y="217"/>
                      </a:lnTo>
                      <a:lnTo>
                        <a:pt x="16" y="247"/>
                      </a:lnTo>
                      <a:lnTo>
                        <a:pt x="32" y="273"/>
                      </a:lnTo>
                      <a:lnTo>
                        <a:pt x="39" y="294"/>
                      </a:lnTo>
                      <a:lnTo>
                        <a:pt x="59" y="293"/>
                      </a:lnTo>
                      <a:lnTo>
                        <a:pt x="67" y="275"/>
                      </a:lnTo>
                      <a:lnTo>
                        <a:pt x="89" y="277"/>
                      </a:lnTo>
                      <a:lnTo>
                        <a:pt x="96" y="257"/>
                      </a:lnTo>
                      <a:lnTo>
                        <a:pt x="98" y="219"/>
                      </a:lnTo>
                      <a:lnTo>
                        <a:pt x="116" y="215"/>
                      </a:lnTo>
                      <a:lnTo>
                        <a:pt x="128" y="189"/>
                      </a:lnTo>
                      <a:lnTo>
                        <a:pt x="110" y="177"/>
                      </a:lnTo>
                      <a:lnTo>
                        <a:pt x="96" y="162"/>
                      </a:lnTo>
                      <a:lnTo>
                        <a:pt x="105" y="132"/>
                      </a:lnTo>
                      <a:lnTo>
                        <a:pt x="134" y="114"/>
                      </a:lnTo>
                      <a:lnTo>
                        <a:pt x="156" y="97"/>
                      </a:lnTo>
                      <a:lnTo>
                        <a:pt x="151" y="84"/>
                      </a:lnTo>
                      <a:lnTo>
                        <a:pt x="164" y="69"/>
                      </a:lnTo>
                      <a:lnTo>
                        <a:pt x="191" y="63"/>
                      </a:lnTo>
                      <a:lnTo>
                        <a:pt x="191" y="63"/>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67" name="Swaziland">
                  <a:extLst>
                    <a:ext uri="{FF2B5EF4-FFF2-40B4-BE49-F238E27FC236}">
                      <a16:creationId xmlns:a16="http://schemas.microsoft.com/office/drawing/2014/main" id="{DB9DDA0F-27DC-4FF7-8B0D-736BF11D1D28}"/>
                    </a:ext>
                  </a:extLst>
                </p:cNvPr>
                <p:cNvSpPr>
                  <a:spLocks/>
                </p:cNvSpPr>
                <p:nvPr/>
              </p:nvSpPr>
              <p:spPr bwMode="auto">
                <a:xfrm>
                  <a:off x="5639769" y="5471810"/>
                  <a:ext cx="40752" cy="53400"/>
                </a:xfrm>
                <a:custGeom>
                  <a:avLst/>
                  <a:gdLst>
                    <a:gd name="T0" fmla="*/ 25 w 29"/>
                    <a:gd name="T1" fmla="*/ 4 h 38"/>
                    <a:gd name="T2" fmla="*/ 15 w 29"/>
                    <a:gd name="T3" fmla="*/ 0 h 38"/>
                    <a:gd name="T4" fmla="*/ 9 w 29"/>
                    <a:gd name="T5" fmla="*/ 2 h 38"/>
                    <a:gd name="T6" fmla="*/ 7 w 29"/>
                    <a:gd name="T7" fmla="*/ 8 h 38"/>
                    <a:gd name="T8" fmla="*/ 1 w 29"/>
                    <a:gd name="T9" fmla="*/ 17 h 38"/>
                    <a:gd name="T10" fmla="*/ 0 w 29"/>
                    <a:gd name="T11" fmla="*/ 25 h 38"/>
                    <a:gd name="T12" fmla="*/ 11 w 29"/>
                    <a:gd name="T13" fmla="*/ 38 h 38"/>
                    <a:gd name="T14" fmla="*/ 23 w 29"/>
                    <a:gd name="T15" fmla="*/ 35 h 38"/>
                    <a:gd name="T16" fmla="*/ 29 w 29"/>
                    <a:gd name="T17" fmla="*/ 25 h 38"/>
                    <a:gd name="T18" fmla="*/ 27 w 29"/>
                    <a:gd name="T19" fmla="*/ 15 h 38"/>
                    <a:gd name="T20" fmla="*/ 25 w 29"/>
                    <a:gd name="T21" fmla="*/ 4 h 38"/>
                    <a:gd name="T22" fmla="*/ 25 w 29"/>
                    <a:gd name="T23"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38">
                      <a:moveTo>
                        <a:pt x="25" y="4"/>
                      </a:moveTo>
                      <a:lnTo>
                        <a:pt x="15" y="0"/>
                      </a:lnTo>
                      <a:lnTo>
                        <a:pt x="9" y="2"/>
                      </a:lnTo>
                      <a:lnTo>
                        <a:pt x="7" y="8"/>
                      </a:lnTo>
                      <a:lnTo>
                        <a:pt x="1" y="17"/>
                      </a:lnTo>
                      <a:lnTo>
                        <a:pt x="0" y="25"/>
                      </a:lnTo>
                      <a:lnTo>
                        <a:pt x="11" y="38"/>
                      </a:lnTo>
                      <a:lnTo>
                        <a:pt x="23" y="35"/>
                      </a:lnTo>
                      <a:lnTo>
                        <a:pt x="29" y="25"/>
                      </a:lnTo>
                      <a:lnTo>
                        <a:pt x="27" y="15"/>
                      </a:lnTo>
                      <a:lnTo>
                        <a:pt x="25" y="4"/>
                      </a:lnTo>
                      <a:lnTo>
                        <a:pt x="25" y="4"/>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68" name="Syria">
                  <a:extLst>
                    <a:ext uri="{FF2B5EF4-FFF2-40B4-BE49-F238E27FC236}">
                      <a16:creationId xmlns:a16="http://schemas.microsoft.com/office/drawing/2014/main" id="{C4BB8C88-79BE-4C01-B1E8-54541B65D09E}"/>
                    </a:ext>
                  </a:extLst>
                </p:cNvPr>
                <p:cNvSpPr>
                  <a:spLocks/>
                </p:cNvSpPr>
                <p:nvPr/>
              </p:nvSpPr>
              <p:spPr bwMode="auto">
                <a:xfrm>
                  <a:off x="5759216" y="3369536"/>
                  <a:ext cx="170036" cy="165821"/>
                </a:xfrm>
                <a:custGeom>
                  <a:avLst/>
                  <a:gdLst>
                    <a:gd name="T0" fmla="*/ 64 w 121"/>
                    <a:gd name="T1" fmla="*/ 94 h 118"/>
                    <a:gd name="T2" fmla="*/ 105 w 121"/>
                    <a:gd name="T3" fmla="*/ 68 h 118"/>
                    <a:gd name="T4" fmla="*/ 108 w 121"/>
                    <a:gd name="T5" fmla="*/ 39 h 118"/>
                    <a:gd name="T6" fmla="*/ 104 w 121"/>
                    <a:gd name="T7" fmla="*/ 22 h 118"/>
                    <a:gd name="T8" fmla="*/ 114 w 121"/>
                    <a:gd name="T9" fmla="*/ 15 h 118"/>
                    <a:gd name="T10" fmla="*/ 121 w 121"/>
                    <a:gd name="T11" fmla="*/ 0 h 118"/>
                    <a:gd name="T12" fmla="*/ 99 w 121"/>
                    <a:gd name="T13" fmla="*/ 4 h 118"/>
                    <a:gd name="T14" fmla="*/ 89 w 121"/>
                    <a:gd name="T15" fmla="*/ 4 h 118"/>
                    <a:gd name="T16" fmla="*/ 67 w 121"/>
                    <a:gd name="T17" fmla="*/ 13 h 118"/>
                    <a:gd name="T18" fmla="*/ 51 w 121"/>
                    <a:gd name="T19" fmla="*/ 13 h 118"/>
                    <a:gd name="T20" fmla="*/ 40 w 121"/>
                    <a:gd name="T21" fmla="*/ 9 h 118"/>
                    <a:gd name="T22" fmla="*/ 20 w 121"/>
                    <a:gd name="T23" fmla="*/ 15 h 118"/>
                    <a:gd name="T24" fmla="*/ 13 w 121"/>
                    <a:gd name="T25" fmla="*/ 11 h 118"/>
                    <a:gd name="T26" fmla="*/ 13 w 121"/>
                    <a:gd name="T27" fmla="*/ 24 h 118"/>
                    <a:gd name="T28" fmla="*/ 8 w 121"/>
                    <a:gd name="T29" fmla="*/ 29 h 118"/>
                    <a:gd name="T30" fmla="*/ 4 w 121"/>
                    <a:gd name="T31" fmla="*/ 35 h 118"/>
                    <a:gd name="T32" fmla="*/ 0 w 121"/>
                    <a:gd name="T33" fmla="*/ 44 h 118"/>
                    <a:gd name="T34" fmla="*/ 5 w 121"/>
                    <a:gd name="T35" fmla="*/ 63 h 118"/>
                    <a:gd name="T36" fmla="*/ 13 w 121"/>
                    <a:gd name="T37" fmla="*/ 64 h 118"/>
                    <a:gd name="T38" fmla="*/ 18 w 121"/>
                    <a:gd name="T39" fmla="*/ 73 h 118"/>
                    <a:gd name="T40" fmla="*/ 8 w 121"/>
                    <a:gd name="T41" fmla="*/ 82 h 118"/>
                    <a:gd name="T42" fmla="*/ 5 w 121"/>
                    <a:gd name="T43" fmla="*/ 95 h 118"/>
                    <a:gd name="T44" fmla="*/ 6 w 121"/>
                    <a:gd name="T45" fmla="*/ 105 h 118"/>
                    <a:gd name="T46" fmla="*/ 4 w 121"/>
                    <a:gd name="T47" fmla="*/ 109 h 118"/>
                    <a:gd name="T48" fmla="*/ 4 w 121"/>
                    <a:gd name="T49" fmla="*/ 109 h 118"/>
                    <a:gd name="T50" fmla="*/ 28 w 121"/>
                    <a:gd name="T51" fmla="*/ 118 h 118"/>
                    <a:gd name="T52" fmla="*/ 64 w 121"/>
                    <a:gd name="T53" fmla="*/ 94 h 118"/>
                    <a:gd name="T54" fmla="*/ 64 w 121"/>
                    <a:gd name="T55" fmla="*/ 9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1" h="118">
                      <a:moveTo>
                        <a:pt x="64" y="94"/>
                      </a:moveTo>
                      <a:lnTo>
                        <a:pt x="105" y="68"/>
                      </a:lnTo>
                      <a:lnTo>
                        <a:pt x="108" y="39"/>
                      </a:lnTo>
                      <a:lnTo>
                        <a:pt x="104" y="22"/>
                      </a:lnTo>
                      <a:lnTo>
                        <a:pt x="114" y="15"/>
                      </a:lnTo>
                      <a:lnTo>
                        <a:pt x="121" y="0"/>
                      </a:lnTo>
                      <a:lnTo>
                        <a:pt x="99" y="4"/>
                      </a:lnTo>
                      <a:lnTo>
                        <a:pt x="89" y="4"/>
                      </a:lnTo>
                      <a:lnTo>
                        <a:pt x="67" y="13"/>
                      </a:lnTo>
                      <a:lnTo>
                        <a:pt x="51" y="13"/>
                      </a:lnTo>
                      <a:lnTo>
                        <a:pt x="40" y="9"/>
                      </a:lnTo>
                      <a:lnTo>
                        <a:pt x="20" y="15"/>
                      </a:lnTo>
                      <a:lnTo>
                        <a:pt x="13" y="11"/>
                      </a:lnTo>
                      <a:lnTo>
                        <a:pt x="13" y="24"/>
                      </a:lnTo>
                      <a:lnTo>
                        <a:pt x="8" y="29"/>
                      </a:lnTo>
                      <a:lnTo>
                        <a:pt x="4" y="35"/>
                      </a:lnTo>
                      <a:lnTo>
                        <a:pt x="0" y="44"/>
                      </a:lnTo>
                      <a:lnTo>
                        <a:pt x="5" y="63"/>
                      </a:lnTo>
                      <a:lnTo>
                        <a:pt x="13" y="64"/>
                      </a:lnTo>
                      <a:lnTo>
                        <a:pt x="18" y="73"/>
                      </a:lnTo>
                      <a:lnTo>
                        <a:pt x="8" y="82"/>
                      </a:lnTo>
                      <a:lnTo>
                        <a:pt x="5" y="95"/>
                      </a:lnTo>
                      <a:lnTo>
                        <a:pt x="6" y="105"/>
                      </a:lnTo>
                      <a:lnTo>
                        <a:pt x="4" y="109"/>
                      </a:lnTo>
                      <a:lnTo>
                        <a:pt x="4" y="109"/>
                      </a:lnTo>
                      <a:lnTo>
                        <a:pt x="28" y="118"/>
                      </a:lnTo>
                      <a:lnTo>
                        <a:pt x="64" y="94"/>
                      </a:lnTo>
                      <a:lnTo>
                        <a:pt x="64" y="94"/>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69" name="Chad">
                  <a:extLst>
                    <a:ext uri="{FF2B5EF4-FFF2-40B4-BE49-F238E27FC236}">
                      <a16:creationId xmlns:a16="http://schemas.microsoft.com/office/drawing/2014/main" id="{95B1BA11-3D20-4394-88C7-1015A036888A}"/>
                    </a:ext>
                  </a:extLst>
                </p:cNvPr>
                <p:cNvSpPr>
                  <a:spLocks/>
                </p:cNvSpPr>
                <p:nvPr/>
              </p:nvSpPr>
              <p:spPr bwMode="auto">
                <a:xfrm>
                  <a:off x="5157763" y="3833273"/>
                  <a:ext cx="302131" cy="534000"/>
                </a:xfrm>
                <a:custGeom>
                  <a:avLst/>
                  <a:gdLst>
                    <a:gd name="T0" fmla="*/ 211 w 215"/>
                    <a:gd name="T1" fmla="*/ 90 h 380"/>
                    <a:gd name="T2" fmla="*/ 127 w 215"/>
                    <a:gd name="T3" fmla="*/ 46 h 380"/>
                    <a:gd name="T4" fmla="*/ 44 w 215"/>
                    <a:gd name="T5" fmla="*/ 0 h 380"/>
                    <a:gd name="T6" fmla="*/ 24 w 215"/>
                    <a:gd name="T7" fmla="*/ 13 h 380"/>
                    <a:gd name="T8" fmla="*/ 30 w 215"/>
                    <a:gd name="T9" fmla="*/ 49 h 380"/>
                    <a:gd name="T10" fmla="*/ 38 w 215"/>
                    <a:gd name="T11" fmla="*/ 56 h 380"/>
                    <a:gd name="T12" fmla="*/ 38 w 215"/>
                    <a:gd name="T13" fmla="*/ 63 h 380"/>
                    <a:gd name="T14" fmla="*/ 47 w 215"/>
                    <a:gd name="T15" fmla="*/ 72 h 380"/>
                    <a:gd name="T16" fmla="*/ 42 w 215"/>
                    <a:gd name="T17" fmla="*/ 82 h 380"/>
                    <a:gd name="T18" fmla="*/ 36 w 215"/>
                    <a:gd name="T19" fmla="*/ 130 h 380"/>
                    <a:gd name="T20" fmla="*/ 35 w 215"/>
                    <a:gd name="T21" fmla="*/ 161 h 380"/>
                    <a:gd name="T22" fmla="*/ 10 w 215"/>
                    <a:gd name="T23" fmla="*/ 184 h 380"/>
                    <a:gd name="T24" fmla="*/ 0 w 215"/>
                    <a:gd name="T25" fmla="*/ 215 h 380"/>
                    <a:gd name="T26" fmla="*/ 10 w 215"/>
                    <a:gd name="T27" fmla="*/ 223 h 380"/>
                    <a:gd name="T28" fmla="*/ 10 w 215"/>
                    <a:gd name="T29" fmla="*/ 239 h 380"/>
                    <a:gd name="T30" fmla="*/ 23 w 215"/>
                    <a:gd name="T31" fmla="*/ 240 h 380"/>
                    <a:gd name="T32" fmla="*/ 21 w 215"/>
                    <a:gd name="T33" fmla="*/ 250 h 380"/>
                    <a:gd name="T34" fmla="*/ 29 w 215"/>
                    <a:gd name="T35" fmla="*/ 266 h 380"/>
                    <a:gd name="T36" fmla="*/ 31 w 215"/>
                    <a:gd name="T37" fmla="*/ 281 h 380"/>
                    <a:gd name="T38" fmla="*/ 30 w 215"/>
                    <a:gd name="T39" fmla="*/ 298 h 380"/>
                    <a:gd name="T40" fmla="*/ 42 w 215"/>
                    <a:gd name="T41" fmla="*/ 319 h 380"/>
                    <a:gd name="T42" fmla="*/ 30 w 215"/>
                    <a:gd name="T43" fmla="*/ 318 h 380"/>
                    <a:gd name="T44" fmla="*/ 25 w 215"/>
                    <a:gd name="T45" fmla="*/ 320 h 380"/>
                    <a:gd name="T46" fmla="*/ 15 w 215"/>
                    <a:gd name="T47" fmla="*/ 318 h 380"/>
                    <a:gd name="T48" fmla="*/ 11 w 215"/>
                    <a:gd name="T49" fmla="*/ 329 h 380"/>
                    <a:gd name="T50" fmla="*/ 23 w 215"/>
                    <a:gd name="T51" fmla="*/ 342 h 380"/>
                    <a:gd name="T52" fmla="*/ 32 w 215"/>
                    <a:gd name="T53" fmla="*/ 347 h 380"/>
                    <a:gd name="T54" fmla="*/ 36 w 215"/>
                    <a:gd name="T55" fmla="*/ 356 h 380"/>
                    <a:gd name="T56" fmla="*/ 42 w 215"/>
                    <a:gd name="T57" fmla="*/ 373 h 380"/>
                    <a:gd name="T58" fmla="*/ 39 w 215"/>
                    <a:gd name="T59" fmla="*/ 380 h 380"/>
                    <a:gd name="T60" fmla="*/ 56 w 215"/>
                    <a:gd name="T61" fmla="*/ 378 h 380"/>
                    <a:gd name="T62" fmla="*/ 60 w 215"/>
                    <a:gd name="T63" fmla="*/ 371 h 380"/>
                    <a:gd name="T64" fmla="*/ 64 w 215"/>
                    <a:gd name="T65" fmla="*/ 372 h 380"/>
                    <a:gd name="T66" fmla="*/ 69 w 215"/>
                    <a:gd name="T67" fmla="*/ 378 h 380"/>
                    <a:gd name="T68" fmla="*/ 96 w 215"/>
                    <a:gd name="T69" fmla="*/ 369 h 380"/>
                    <a:gd name="T70" fmla="*/ 104 w 215"/>
                    <a:gd name="T71" fmla="*/ 359 h 380"/>
                    <a:gd name="T72" fmla="*/ 114 w 215"/>
                    <a:gd name="T73" fmla="*/ 351 h 380"/>
                    <a:gd name="T74" fmla="*/ 113 w 215"/>
                    <a:gd name="T75" fmla="*/ 342 h 380"/>
                    <a:gd name="T76" fmla="*/ 118 w 215"/>
                    <a:gd name="T77" fmla="*/ 341 h 380"/>
                    <a:gd name="T78" fmla="*/ 139 w 215"/>
                    <a:gd name="T79" fmla="*/ 342 h 380"/>
                    <a:gd name="T80" fmla="*/ 158 w 215"/>
                    <a:gd name="T81" fmla="*/ 331 h 380"/>
                    <a:gd name="T82" fmla="*/ 173 w 215"/>
                    <a:gd name="T83" fmla="*/ 305 h 380"/>
                    <a:gd name="T84" fmla="*/ 183 w 215"/>
                    <a:gd name="T85" fmla="*/ 296 h 380"/>
                    <a:gd name="T86" fmla="*/ 197 w 215"/>
                    <a:gd name="T87" fmla="*/ 291 h 380"/>
                    <a:gd name="T88" fmla="*/ 197 w 215"/>
                    <a:gd name="T89" fmla="*/ 286 h 380"/>
                    <a:gd name="T90" fmla="*/ 189 w 215"/>
                    <a:gd name="T91" fmla="*/ 279 h 380"/>
                    <a:gd name="T92" fmla="*/ 188 w 215"/>
                    <a:gd name="T93" fmla="*/ 265 h 380"/>
                    <a:gd name="T94" fmla="*/ 183 w 215"/>
                    <a:gd name="T95" fmla="*/ 256 h 380"/>
                    <a:gd name="T96" fmla="*/ 176 w 215"/>
                    <a:gd name="T97" fmla="*/ 257 h 380"/>
                    <a:gd name="T98" fmla="*/ 178 w 215"/>
                    <a:gd name="T99" fmla="*/ 248 h 380"/>
                    <a:gd name="T100" fmla="*/ 183 w 215"/>
                    <a:gd name="T101" fmla="*/ 238 h 380"/>
                    <a:gd name="T102" fmla="*/ 181 w 215"/>
                    <a:gd name="T103" fmla="*/ 229 h 380"/>
                    <a:gd name="T104" fmla="*/ 187 w 215"/>
                    <a:gd name="T105" fmla="*/ 221 h 380"/>
                    <a:gd name="T106" fmla="*/ 183 w 215"/>
                    <a:gd name="T107" fmla="*/ 216 h 380"/>
                    <a:gd name="T108" fmla="*/ 188 w 215"/>
                    <a:gd name="T109" fmla="*/ 201 h 380"/>
                    <a:gd name="T110" fmla="*/ 197 w 215"/>
                    <a:gd name="T111" fmla="*/ 184 h 380"/>
                    <a:gd name="T112" fmla="*/ 215 w 215"/>
                    <a:gd name="T113" fmla="*/ 185 h 380"/>
                    <a:gd name="T114" fmla="*/ 211 w 215"/>
                    <a:gd name="T115" fmla="*/ 90 h 380"/>
                    <a:gd name="T116" fmla="*/ 211 w 215"/>
                    <a:gd name="T117" fmla="*/ 9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5" h="380">
                      <a:moveTo>
                        <a:pt x="211" y="90"/>
                      </a:moveTo>
                      <a:lnTo>
                        <a:pt x="127" y="46"/>
                      </a:lnTo>
                      <a:lnTo>
                        <a:pt x="44" y="0"/>
                      </a:lnTo>
                      <a:lnTo>
                        <a:pt x="24" y="13"/>
                      </a:lnTo>
                      <a:lnTo>
                        <a:pt x="30" y="49"/>
                      </a:lnTo>
                      <a:lnTo>
                        <a:pt x="38" y="56"/>
                      </a:lnTo>
                      <a:lnTo>
                        <a:pt x="38" y="63"/>
                      </a:lnTo>
                      <a:lnTo>
                        <a:pt x="47" y="72"/>
                      </a:lnTo>
                      <a:lnTo>
                        <a:pt x="42" y="82"/>
                      </a:lnTo>
                      <a:lnTo>
                        <a:pt x="36" y="130"/>
                      </a:lnTo>
                      <a:lnTo>
                        <a:pt x="35" y="161"/>
                      </a:lnTo>
                      <a:lnTo>
                        <a:pt x="10" y="184"/>
                      </a:lnTo>
                      <a:lnTo>
                        <a:pt x="0" y="215"/>
                      </a:lnTo>
                      <a:lnTo>
                        <a:pt x="10" y="223"/>
                      </a:lnTo>
                      <a:lnTo>
                        <a:pt x="10" y="239"/>
                      </a:lnTo>
                      <a:lnTo>
                        <a:pt x="23" y="240"/>
                      </a:lnTo>
                      <a:lnTo>
                        <a:pt x="21" y="250"/>
                      </a:lnTo>
                      <a:lnTo>
                        <a:pt x="29" y="266"/>
                      </a:lnTo>
                      <a:lnTo>
                        <a:pt x="31" y="281"/>
                      </a:lnTo>
                      <a:lnTo>
                        <a:pt x="30" y="298"/>
                      </a:lnTo>
                      <a:lnTo>
                        <a:pt x="42" y="319"/>
                      </a:lnTo>
                      <a:lnTo>
                        <a:pt x="30" y="318"/>
                      </a:lnTo>
                      <a:lnTo>
                        <a:pt x="25" y="320"/>
                      </a:lnTo>
                      <a:lnTo>
                        <a:pt x="15" y="318"/>
                      </a:lnTo>
                      <a:lnTo>
                        <a:pt x="11" y="329"/>
                      </a:lnTo>
                      <a:lnTo>
                        <a:pt x="23" y="342"/>
                      </a:lnTo>
                      <a:lnTo>
                        <a:pt x="32" y="347"/>
                      </a:lnTo>
                      <a:lnTo>
                        <a:pt x="36" y="356"/>
                      </a:lnTo>
                      <a:lnTo>
                        <a:pt x="42" y="373"/>
                      </a:lnTo>
                      <a:lnTo>
                        <a:pt x="39" y="380"/>
                      </a:lnTo>
                      <a:lnTo>
                        <a:pt x="56" y="378"/>
                      </a:lnTo>
                      <a:lnTo>
                        <a:pt x="60" y="371"/>
                      </a:lnTo>
                      <a:lnTo>
                        <a:pt x="64" y="372"/>
                      </a:lnTo>
                      <a:lnTo>
                        <a:pt x="69" y="378"/>
                      </a:lnTo>
                      <a:lnTo>
                        <a:pt x="96" y="369"/>
                      </a:lnTo>
                      <a:lnTo>
                        <a:pt x="104" y="359"/>
                      </a:lnTo>
                      <a:lnTo>
                        <a:pt x="114" y="351"/>
                      </a:lnTo>
                      <a:lnTo>
                        <a:pt x="113" y="342"/>
                      </a:lnTo>
                      <a:lnTo>
                        <a:pt x="118" y="341"/>
                      </a:lnTo>
                      <a:lnTo>
                        <a:pt x="139" y="342"/>
                      </a:lnTo>
                      <a:lnTo>
                        <a:pt x="158" y="331"/>
                      </a:lnTo>
                      <a:lnTo>
                        <a:pt x="173" y="305"/>
                      </a:lnTo>
                      <a:lnTo>
                        <a:pt x="183" y="296"/>
                      </a:lnTo>
                      <a:lnTo>
                        <a:pt x="197" y="291"/>
                      </a:lnTo>
                      <a:lnTo>
                        <a:pt x="197" y="286"/>
                      </a:lnTo>
                      <a:lnTo>
                        <a:pt x="189" y="279"/>
                      </a:lnTo>
                      <a:lnTo>
                        <a:pt x="188" y="265"/>
                      </a:lnTo>
                      <a:lnTo>
                        <a:pt x="183" y="256"/>
                      </a:lnTo>
                      <a:lnTo>
                        <a:pt x="176" y="257"/>
                      </a:lnTo>
                      <a:lnTo>
                        <a:pt x="178" y="248"/>
                      </a:lnTo>
                      <a:lnTo>
                        <a:pt x="183" y="238"/>
                      </a:lnTo>
                      <a:lnTo>
                        <a:pt x="181" y="229"/>
                      </a:lnTo>
                      <a:lnTo>
                        <a:pt x="187" y="221"/>
                      </a:lnTo>
                      <a:lnTo>
                        <a:pt x="183" y="216"/>
                      </a:lnTo>
                      <a:lnTo>
                        <a:pt x="188" y="201"/>
                      </a:lnTo>
                      <a:lnTo>
                        <a:pt x="197" y="184"/>
                      </a:lnTo>
                      <a:lnTo>
                        <a:pt x="215" y="185"/>
                      </a:lnTo>
                      <a:lnTo>
                        <a:pt x="211" y="90"/>
                      </a:lnTo>
                      <a:lnTo>
                        <a:pt x="211" y="9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70" name="Togo">
                  <a:extLst>
                    <a:ext uri="{FF2B5EF4-FFF2-40B4-BE49-F238E27FC236}">
                      <a16:creationId xmlns:a16="http://schemas.microsoft.com/office/drawing/2014/main" id="{75866B07-CC0A-4681-8C2F-DF715F78C890}"/>
                    </a:ext>
                  </a:extLst>
                </p:cNvPr>
                <p:cNvSpPr>
                  <a:spLocks/>
                </p:cNvSpPr>
                <p:nvPr/>
              </p:nvSpPr>
              <p:spPr bwMode="auto">
                <a:xfrm>
                  <a:off x="4762885" y="4246420"/>
                  <a:ext cx="56211" cy="170037"/>
                </a:xfrm>
                <a:custGeom>
                  <a:avLst/>
                  <a:gdLst>
                    <a:gd name="T0" fmla="*/ 19 w 40"/>
                    <a:gd name="T1" fmla="*/ 1 h 121"/>
                    <a:gd name="T2" fmla="*/ 0 w 40"/>
                    <a:gd name="T3" fmla="*/ 0 h 121"/>
                    <a:gd name="T4" fmla="*/ 0 w 40"/>
                    <a:gd name="T5" fmla="*/ 7 h 121"/>
                    <a:gd name="T6" fmla="*/ 8 w 40"/>
                    <a:gd name="T7" fmla="*/ 20 h 121"/>
                    <a:gd name="T8" fmla="*/ 8 w 40"/>
                    <a:gd name="T9" fmla="*/ 37 h 121"/>
                    <a:gd name="T10" fmla="*/ 10 w 40"/>
                    <a:gd name="T11" fmla="*/ 56 h 121"/>
                    <a:gd name="T12" fmla="*/ 15 w 40"/>
                    <a:gd name="T13" fmla="*/ 64 h 121"/>
                    <a:gd name="T14" fmla="*/ 11 w 40"/>
                    <a:gd name="T15" fmla="*/ 86 h 121"/>
                    <a:gd name="T16" fmla="*/ 13 w 40"/>
                    <a:gd name="T17" fmla="*/ 98 h 121"/>
                    <a:gd name="T18" fmla="*/ 18 w 40"/>
                    <a:gd name="T19" fmla="*/ 113 h 121"/>
                    <a:gd name="T20" fmla="*/ 22 w 40"/>
                    <a:gd name="T21" fmla="*/ 121 h 121"/>
                    <a:gd name="T22" fmla="*/ 40 w 40"/>
                    <a:gd name="T23" fmla="*/ 116 h 121"/>
                    <a:gd name="T24" fmla="*/ 34 w 40"/>
                    <a:gd name="T25" fmla="*/ 100 h 121"/>
                    <a:gd name="T26" fmla="*/ 35 w 40"/>
                    <a:gd name="T27" fmla="*/ 45 h 121"/>
                    <a:gd name="T28" fmla="*/ 31 w 40"/>
                    <a:gd name="T29" fmla="*/ 40 h 121"/>
                    <a:gd name="T30" fmla="*/ 30 w 40"/>
                    <a:gd name="T31" fmla="*/ 29 h 121"/>
                    <a:gd name="T32" fmla="*/ 23 w 40"/>
                    <a:gd name="T33" fmla="*/ 20 h 121"/>
                    <a:gd name="T34" fmla="*/ 16 w 40"/>
                    <a:gd name="T35" fmla="*/ 13 h 121"/>
                    <a:gd name="T36" fmla="*/ 19 w 40"/>
                    <a:gd name="T37" fmla="*/ 1 h 121"/>
                    <a:gd name="T38" fmla="*/ 19 w 40"/>
                    <a:gd name="T39" fmla="*/ 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121">
                      <a:moveTo>
                        <a:pt x="19" y="1"/>
                      </a:moveTo>
                      <a:lnTo>
                        <a:pt x="0" y="0"/>
                      </a:lnTo>
                      <a:lnTo>
                        <a:pt x="0" y="7"/>
                      </a:lnTo>
                      <a:lnTo>
                        <a:pt x="8" y="20"/>
                      </a:lnTo>
                      <a:lnTo>
                        <a:pt x="8" y="37"/>
                      </a:lnTo>
                      <a:lnTo>
                        <a:pt x="10" y="56"/>
                      </a:lnTo>
                      <a:lnTo>
                        <a:pt x="15" y="64"/>
                      </a:lnTo>
                      <a:lnTo>
                        <a:pt x="11" y="86"/>
                      </a:lnTo>
                      <a:lnTo>
                        <a:pt x="13" y="98"/>
                      </a:lnTo>
                      <a:lnTo>
                        <a:pt x="18" y="113"/>
                      </a:lnTo>
                      <a:lnTo>
                        <a:pt x="22" y="121"/>
                      </a:lnTo>
                      <a:lnTo>
                        <a:pt x="40" y="116"/>
                      </a:lnTo>
                      <a:lnTo>
                        <a:pt x="34" y="100"/>
                      </a:lnTo>
                      <a:lnTo>
                        <a:pt x="35" y="45"/>
                      </a:lnTo>
                      <a:lnTo>
                        <a:pt x="31" y="40"/>
                      </a:lnTo>
                      <a:lnTo>
                        <a:pt x="30" y="29"/>
                      </a:lnTo>
                      <a:lnTo>
                        <a:pt x="23" y="20"/>
                      </a:lnTo>
                      <a:lnTo>
                        <a:pt x="16" y="13"/>
                      </a:lnTo>
                      <a:lnTo>
                        <a:pt x="19" y="1"/>
                      </a:lnTo>
                      <a:lnTo>
                        <a:pt x="19" y="1"/>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71" name="Tunisia">
                  <a:extLst>
                    <a:ext uri="{FF2B5EF4-FFF2-40B4-BE49-F238E27FC236}">
                      <a16:creationId xmlns:a16="http://schemas.microsoft.com/office/drawing/2014/main" id="{57B33C56-71AE-4EF7-AEF0-D4B90341571C}"/>
                    </a:ext>
                  </a:extLst>
                </p:cNvPr>
                <p:cNvSpPr>
                  <a:spLocks/>
                </p:cNvSpPr>
                <p:nvPr/>
              </p:nvSpPr>
              <p:spPr bwMode="auto">
                <a:xfrm>
                  <a:off x="4973674" y="3366489"/>
                  <a:ext cx="111015" cy="233746"/>
                </a:xfrm>
                <a:custGeom>
                  <a:avLst/>
                  <a:gdLst>
                    <a:gd name="T0" fmla="*/ 79 w 79"/>
                    <a:gd name="T1" fmla="*/ 102 h 168"/>
                    <a:gd name="T2" fmla="*/ 72 w 79"/>
                    <a:gd name="T3" fmla="*/ 98 h 168"/>
                    <a:gd name="T4" fmla="*/ 66 w 79"/>
                    <a:gd name="T5" fmla="*/ 87 h 168"/>
                    <a:gd name="T6" fmla="*/ 56 w 79"/>
                    <a:gd name="T7" fmla="*/ 86 h 168"/>
                    <a:gd name="T8" fmla="*/ 51 w 79"/>
                    <a:gd name="T9" fmla="*/ 73 h 168"/>
                    <a:gd name="T10" fmla="*/ 64 w 79"/>
                    <a:gd name="T11" fmla="*/ 61 h 168"/>
                    <a:gd name="T12" fmla="*/ 66 w 79"/>
                    <a:gd name="T13" fmla="*/ 41 h 168"/>
                    <a:gd name="T14" fmla="*/ 59 w 79"/>
                    <a:gd name="T15" fmla="*/ 35 h 168"/>
                    <a:gd name="T16" fmla="*/ 59 w 79"/>
                    <a:gd name="T17" fmla="*/ 24 h 168"/>
                    <a:gd name="T18" fmla="*/ 68 w 79"/>
                    <a:gd name="T19" fmla="*/ 12 h 168"/>
                    <a:gd name="T20" fmla="*/ 66 w 79"/>
                    <a:gd name="T21" fmla="*/ 7 h 168"/>
                    <a:gd name="T22" fmla="*/ 50 w 79"/>
                    <a:gd name="T23" fmla="*/ 15 h 168"/>
                    <a:gd name="T24" fmla="*/ 50 w 79"/>
                    <a:gd name="T25" fmla="*/ 3 h 168"/>
                    <a:gd name="T26" fmla="*/ 36 w 79"/>
                    <a:gd name="T27" fmla="*/ 0 h 168"/>
                    <a:gd name="T28" fmla="*/ 16 w 79"/>
                    <a:gd name="T29" fmla="*/ 11 h 168"/>
                    <a:gd name="T30" fmla="*/ 12 w 79"/>
                    <a:gd name="T31" fmla="*/ 23 h 168"/>
                    <a:gd name="T32" fmla="*/ 16 w 79"/>
                    <a:gd name="T33" fmla="*/ 46 h 168"/>
                    <a:gd name="T34" fmla="*/ 12 w 79"/>
                    <a:gd name="T35" fmla="*/ 66 h 168"/>
                    <a:gd name="T36" fmla="*/ 0 w 79"/>
                    <a:gd name="T37" fmla="*/ 79 h 168"/>
                    <a:gd name="T38" fmla="*/ 2 w 79"/>
                    <a:gd name="T39" fmla="*/ 97 h 168"/>
                    <a:gd name="T40" fmla="*/ 18 w 79"/>
                    <a:gd name="T41" fmla="*/ 112 h 168"/>
                    <a:gd name="T42" fmla="*/ 18 w 79"/>
                    <a:gd name="T43" fmla="*/ 117 h 168"/>
                    <a:gd name="T44" fmla="*/ 32 w 79"/>
                    <a:gd name="T45" fmla="*/ 126 h 168"/>
                    <a:gd name="T46" fmla="*/ 41 w 79"/>
                    <a:gd name="T47" fmla="*/ 168 h 168"/>
                    <a:gd name="T48" fmla="*/ 51 w 79"/>
                    <a:gd name="T49" fmla="*/ 164 h 168"/>
                    <a:gd name="T50" fmla="*/ 52 w 79"/>
                    <a:gd name="T51" fmla="*/ 154 h 168"/>
                    <a:gd name="T52" fmla="*/ 49 w 79"/>
                    <a:gd name="T53" fmla="*/ 143 h 168"/>
                    <a:gd name="T54" fmla="*/ 63 w 79"/>
                    <a:gd name="T55" fmla="*/ 134 h 168"/>
                    <a:gd name="T56" fmla="*/ 69 w 79"/>
                    <a:gd name="T57" fmla="*/ 126 h 168"/>
                    <a:gd name="T58" fmla="*/ 79 w 79"/>
                    <a:gd name="T59" fmla="*/ 120 h 168"/>
                    <a:gd name="T60" fmla="*/ 79 w 79"/>
                    <a:gd name="T61" fmla="*/ 102 h 168"/>
                    <a:gd name="T62" fmla="*/ 79 w 79"/>
                    <a:gd name="T63" fmla="*/ 10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168">
                      <a:moveTo>
                        <a:pt x="79" y="102"/>
                      </a:moveTo>
                      <a:lnTo>
                        <a:pt x="72" y="98"/>
                      </a:lnTo>
                      <a:lnTo>
                        <a:pt x="66" y="87"/>
                      </a:lnTo>
                      <a:lnTo>
                        <a:pt x="56" y="86"/>
                      </a:lnTo>
                      <a:lnTo>
                        <a:pt x="51" y="73"/>
                      </a:lnTo>
                      <a:lnTo>
                        <a:pt x="64" y="61"/>
                      </a:lnTo>
                      <a:lnTo>
                        <a:pt x="66" y="41"/>
                      </a:lnTo>
                      <a:lnTo>
                        <a:pt x="59" y="35"/>
                      </a:lnTo>
                      <a:lnTo>
                        <a:pt x="59" y="24"/>
                      </a:lnTo>
                      <a:lnTo>
                        <a:pt x="68" y="12"/>
                      </a:lnTo>
                      <a:lnTo>
                        <a:pt x="66" y="7"/>
                      </a:lnTo>
                      <a:lnTo>
                        <a:pt x="50" y="15"/>
                      </a:lnTo>
                      <a:lnTo>
                        <a:pt x="50" y="3"/>
                      </a:lnTo>
                      <a:lnTo>
                        <a:pt x="36" y="0"/>
                      </a:lnTo>
                      <a:lnTo>
                        <a:pt x="16" y="11"/>
                      </a:lnTo>
                      <a:lnTo>
                        <a:pt x="12" y="23"/>
                      </a:lnTo>
                      <a:lnTo>
                        <a:pt x="16" y="46"/>
                      </a:lnTo>
                      <a:lnTo>
                        <a:pt x="12" y="66"/>
                      </a:lnTo>
                      <a:lnTo>
                        <a:pt x="0" y="79"/>
                      </a:lnTo>
                      <a:lnTo>
                        <a:pt x="2" y="97"/>
                      </a:lnTo>
                      <a:lnTo>
                        <a:pt x="18" y="112"/>
                      </a:lnTo>
                      <a:lnTo>
                        <a:pt x="18" y="117"/>
                      </a:lnTo>
                      <a:lnTo>
                        <a:pt x="32" y="126"/>
                      </a:lnTo>
                      <a:lnTo>
                        <a:pt x="41" y="168"/>
                      </a:lnTo>
                      <a:lnTo>
                        <a:pt x="51" y="164"/>
                      </a:lnTo>
                      <a:lnTo>
                        <a:pt x="52" y="154"/>
                      </a:lnTo>
                      <a:lnTo>
                        <a:pt x="49" y="143"/>
                      </a:lnTo>
                      <a:lnTo>
                        <a:pt x="63" y="134"/>
                      </a:lnTo>
                      <a:lnTo>
                        <a:pt x="69" y="126"/>
                      </a:lnTo>
                      <a:lnTo>
                        <a:pt x="79" y="120"/>
                      </a:lnTo>
                      <a:lnTo>
                        <a:pt x="79" y="102"/>
                      </a:lnTo>
                      <a:lnTo>
                        <a:pt x="79" y="102"/>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72" name="Turkey">
                  <a:extLst>
                    <a:ext uri="{FF2B5EF4-FFF2-40B4-BE49-F238E27FC236}">
                      <a16:creationId xmlns:a16="http://schemas.microsoft.com/office/drawing/2014/main" id="{BAD18954-F779-4890-ABFA-008927E6B368}"/>
                    </a:ext>
                  </a:extLst>
                </p:cNvPr>
                <p:cNvSpPr>
                  <a:spLocks noEditPoints="1"/>
                </p:cNvSpPr>
                <p:nvPr/>
              </p:nvSpPr>
              <p:spPr bwMode="auto">
                <a:xfrm>
                  <a:off x="5466921" y="3206525"/>
                  <a:ext cx="529784" cy="212195"/>
                </a:xfrm>
                <a:custGeom>
                  <a:avLst/>
                  <a:gdLst>
                    <a:gd name="T0" fmla="*/ 173 w 377"/>
                    <a:gd name="T1" fmla="*/ 2 h 151"/>
                    <a:gd name="T2" fmla="*/ 119 w 377"/>
                    <a:gd name="T3" fmla="*/ 10 h 151"/>
                    <a:gd name="T4" fmla="*/ 62 w 377"/>
                    <a:gd name="T5" fmla="*/ 21 h 151"/>
                    <a:gd name="T6" fmla="*/ 26 w 377"/>
                    <a:gd name="T7" fmla="*/ 40 h 151"/>
                    <a:gd name="T8" fmla="*/ 20 w 377"/>
                    <a:gd name="T9" fmla="*/ 74 h 151"/>
                    <a:gd name="T10" fmla="*/ 29 w 377"/>
                    <a:gd name="T11" fmla="*/ 106 h 151"/>
                    <a:gd name="T12" fmla="*/ 64 w 377"/>
                    <a:gd name="T13" fmla="*/ 129 h 151"/>
                    <a:gd name="T14" fmla="*/ 98 w 377"/>
                    <a:gd name="T15" fmla="*/ 140 h 151"/>
                    <a:gd name="T16" fmla="*/ 122 w 377"/>
                    <a:gd name="T17" fmla="*/ 130 h 151"/>
                    <a:gd name="T18" fmla="*/ 169 w 377"/>
                    <a:gd name="T19" fmla="*/ 141 h 151"/>
                    <a:gd name="T20" fmla="*/ 198 w 377"/>
                    <a:gd name="T21" fmla="*/ 133 h 151"/>
                    <a:gd name="T22" fmla="*/ 203 w 377"/>
                    <a:gd name="T23" fmla="*/ 140 h 151"/>
                    <a:gd name="T24" fmla="*/ 216 w 377"/>
                    <a:gd name="T25" fmla="*/ 145 h 151"/>
                    <a:gd name="T26" fmla="*/ 221 w 377"/>
                    <a:gd name="T27" fmla="*/ 127 h 151"/>
                    <a:gd name="T28" fmla="*/ 248 w 377"/>
                    <a:gd name="T29" fmla="*/ 125 h 151"/>
                    <a:gd name="T30" fmla="*/ 275 w 377"/>
                    <a:gd name="T31" fmla="*/ 129 h 151"/>
                    <a:gd name="T32" fmla="*/ 307 w 377"/>
                    <a:gd name="T33" fmla="*/ 120 h 151"/>
                    <a:gd name="T34" fmla="*/ 337 w 377"/>
                    <a:gd name="T35" fmla="*/ 113 h 151"/>
                    <a:gd name="T36" fmla="*/ 369 w 377"/>
                    <a:gd name="T37" fmla="*/ 122 h 151"/>
                    <a:gd name="T38" fmla="*/ 377 w 377"/>
                    <a:gd name="T39" fmla="*/ 118 h 151"/>
                    <a:gd name="T40" fmla="*/ 366 w 377"/>
                    <a:gd name="T41" fmla="*/ 91 h 151"/>
                    <a:gd name="T42" fmla="*/ 367 w 377"/>
                    <a:gd name="T43" fmla="*/ 56 h 151"/>
                    <a:gd name="T44" fmla="*/ 343 w 377"/>
                    <a:gd name="T45" fmla="*/ 44 h 151"/>
                    <a:gd name="T46" fmla="*/ 338 w 377"/>
                    <a:gd name="T47" fmla="*/ 25 h 151"/>
                    <a:gd name="T48" fmla="*/ 297 w 377"/>
                    <a:gd name="T49" fmla="*/ 14 h 151"/>
                    <a:gd name="T50" fmla="*/ 259 w 377"/>
                    <a:gd name="T51" fmla="*/ 24 h 151"/>
                    <a:gd name="T52" fmla="*/ 208 w 377"/>
                    <a:gd name="T53" fmla="*/ 19 h 151"/>
                    <a:gd name="T54" fmla="*/ 23 w 377"/>
                    <a:gd name="T55" fmla="*/ 34 h 151"/>
                    <a:gd name="T56" fmla="*/ 53 w 377"/>
                    <a:gd name="T57" fmla="*/ 25 h 151"/>
                    <a:gd name="T58" fmla="*/ 38 w 377"/>
                    <a:gd name="T59" fmla="*/ 12 h 151"/>
                    <a:gd name="T60" fmla="*/ 19 w 377"/>
                    <a:gd name="T61" fmla="*/ 0 h 151"/>
                    <a:gd name="T62" fmla="*/ 10 w 377"/>
                    <a:gd name="T63" fmla="*/ 14 h 151"/>
                    <a:gd name="T64" fmla="*/ 1 w 377"/>
                    <a:gd name="T65" fmla="*/ 30 h 151"/>
                    <a:gd name="T66" fmla="*/ 8 w 377"/>
                    <a:gd name="T67" fmla="*/ 46 h 151"/>
                    <a:gd name="T68" fmla="*/ 23 w 377"/>
                    <a:gd name="T69" fmla="*/ 3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7" h="151">
                      <a:moveTo>
                        <a:pt x="208" y="19"/>
                      </a:moveTo>
                      <a:lnTo>
                        <a:pt x="173" y="2"/>
                      </a:lnTo>
                      <a:lnTo>
                        <a:pt x="141" y="3"/>
                      </a:lnTo>
                      <a:lnTo>
                        <a:pt x="119" y="10"/>
                      </a:lnTo>
                      <a:lnTo>
                        <a:pt x="98" y="25"/>
                      </a:lnTo>
                      <a:lnTo>
                        <a:pt x="62" y="21"/>
                      </a:lnTo>
                      <a:lnTo>
                        <a:pt x="55" y="40"/>
                      </a:lnTo>
                      <a:lnTo>
                        <a:pt x="26" y="40"/>
                      </a:lnTo>
                      <a:lnTo>
                        <a:pt x="6" y="63"/>
                      </a:lnTo>
                      <a:lnTo>
                        <a:pt x="20" y="74"/>
                      </a:lnTo>
                      <a:lnTo>
                        <a:pt x="13" y="93"/>
                      </a:lnTo>
                      <a:lnTo>
                        <a:pt x="29" y="106"/>
                      </a:lnTo>
                      <a:lnTo>
                        <a:pt x="42" y="130"/>
                      </a:lnTo>
                      <a:lnTo>
                        <a:pt x="64" y="129"/>
                      </a:lnTo>
                      <a:lnTo>
                        <a:pt x="84" y="142"/>
                      </a:lnTo>
                      <a:lnTo>
                        <a:pt x="98" y="140"/>
                      </a:lnTo>
                      <a:lnTo>
                        <a:pt x="101" y="129"/>
                      </a:lnTo>
                      <a:lnTo>
                        <a:pt x="122" y="130"/>
                      </a:lnTo>
                      <a:lnTo>
                        <a:pt x="139" y="143"/>
                      </a:lnTo>
                      <a:lnTo>
                        <a:pt x="169" y="141"/>
                      </a:lnTo>
                      <a:lnTo>
                        <a:pt x="181" y="127"/>
                      </a:lnTo>
                      <a:lnTo>
                        <a:pt x="198" y="133"/>
                      </a:lnTo>
                      <a:lnTo>
                        <a:pt x="210" y="130"/>
                      </a:lnTo>
                      <a:lnTo>
                        <a:pt x="203" y="140"/>
                      </a:lnTo>
                      <a:lnTo>
                        <a:pt x="212" y="151"/>
                      </a:lnTo>
                      <a:lnTo>
                        <a:pt x="216" y="145"/>
                      </a:lnTo>
                      <a:lnTo>
                        <a:pt x="221" y="140"/>
                      </a:lnTo>
                      <a:lnTo>
                        <a:pt x="221" y="127"/>
                      </a:lnTo>
                      <a:lnTo>
                        <a:pt x="228" y="131"/>
                      </a:lnTo>
                      <a:lnTo>
                        <a:pt x="248" y="125"/>
                      </a:lnTo>
                      <a:lnTo>
                        <a:pt x="259" y="129"/>
                      </a:lnTo>
                      <a:lnTo>
                        <a:pt x="275" y="129"/>
                      </a:lnTo>
                      <a:lnTo>
                        <a:pt x="297" y="120"/>
                      </a:lnTo>
                      <a:lnTo>
                        <a:pt x="307" y="120"/>
                      </a:lnTo>
                      <a:lnTo>
                        <a:pt x="329" y="116"/>
                      </a:lnTo>
                      <a:lnTo>
                        <a:pt x="337" y="113"/>
                      </a:lnTo>
                      <a:lnTo>
                        <a:pt x="360" y="116"/>
                      </a:lnTo>
                      <a:lnTo>
                        <a:pt x="369" y="122"/>
                      </a:lnTo>
                      <a:lnTo>
                        <a:pt x="377" y="118"/>
                      </a:lnTo>
                      <a:lnTo>
                        <a:pt x="377" y="118"/>
                      </a:lnTo>
                      <a:lnTo>
                        <a:pt x="363" y="98"/>
                      </a:lnTo>
                      <a:lnTo>
                        <a:pt x="366" y="91"/>
                      </a:lnTo>
                      <a:lnTo>
                        <a:pt x="355" y="64"/>
                      </a:lnTo>
                      <a:lnTo>
                        <a:pt x="367" y="56"/>
                      </a:lnTo>
                      <a:lnTo>
                        <a:pt x="358" y="50"/>
                      </a:lnTo>
                      <a:lnTo>
                        <a:pt x="343" y="44"/>
                      </a:lnTo>
                      <a:lnTo>
                        <a:pt x="343" y="32"/>
                      </a:lnTo>
                      <a:lnTo>
                        <a:pt x="338" y="25"/>
                      </a:lnTo>
                      <a:lnTo>
                        <a:pt x="316" y="14"/>
                      </a:lnTo>
                      <a:lnTo>
                        <a:pt x="297" y="14"/>
                      </a:lnTo>
                      <a:lnTo>
                        <a:pt x="276" y="27"/>
                      </a:lnTo>
                      <a:lnTo>
                        <a:pt x="259" y="24"/>
                      </a:lnTo>
                      <a:lnTo>
                        <a:pt x="238" y="28"/>
                      </a:lnTo>
                      <a:lnTo>
                        <a:pt x="208" y="19"/>
                      </a:lnTo>
                      <a:lnTo>
                        <a:pt x="208" y="19"/>
                      </a:lnTo>
                      <a:close/>
                      <a:moveTo>
                        <a:pt x="23" y="34"/>
                      </a:moveTo>
                      <a:lnTo>
                        <a:pt x="31" y="27"/>
                      </a:lnTo>
                      <a:lnTo>
                        <a:pt x="53" y="25"/>
                      </a:lnTo>
                      <a:lnTo>
                        <a:pt x="56" y="19"/>
                      </a:lnTo>
                      <a:lnTo>
                        <a:pt x="38" y="12"/>
                      </a:lnTo>
                      <a:lnTo>
                        <a:pt x="35" y="3"/>
                      </a:lnTo>
                      <a:lnTo>
                        <a:pt x="19" y="0"/>
                      </a:lnTo>
                      <a:lnTo>
                        <a:pt x="0" y="8"/>
                      </a:lnTo>
                      <a:lnTo>
                        <a:pt x="10" y="14"/>
                      </a:lnTo>
                      <a:lnTo>
                        <a:pt x="5" y="28"/>
                      </a:lnTo>
                      <a:lnTo>
                        <a:pt x="1" y="30"/>
                      </a:lnTo>
                      <a:lnTo>
                        <a:pt x="2" y="36"/>
                      </a:lnTo>
                      <a:lnTo>
                        <a:pt x="8" y="46"/>
                      </a:lnTo>
                      <a:lnTo>
                        <a:pt x="23" y="34"/>
                      </a:lnTo>
                      <a:lnTo>
                        <a:pt x="23" y="34"/>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73" name="Tanzania">
                  <a:extLst>
                    <a:ext uri="{FF2B5EF4-FFF2-40B4-BE49-F238E27FC236}">
                      <a16:creationId xmlns:a16="http://schemas.microsoft.com/office/drawing/2014/main" id="{09529B1E-CB9D-4568-B4CF-F512521D8F86}"/>
                    </a:ext>
                  </a:extLst>
                </p:cNvPr>
                <p:cNvSpPr>
                  <a:spLocks/>
                </p:cNvSpPr>
                <p:nvPr/>
              </p:nvSpPr>
              <p:spPr bwMode="auto">
                <a:xfrm>
                  <a:off x="5634148" y="4648326"/>
                  <a:ext cx="313373" cy="358343"/>
                </a:xfrm>
                <a:custGeom>
                  <a:avLst/>
                  <a:gdLst>
                    <a:gd name="T0" fmla="*/ 18 w 223"/>
                    <a:gd name="T1" fmla="*/ 3 h 255"/>
                    <a:gd name="T2" fmla="*/ 26 w 223"/>
                    <a:gd name="T3" fmla="*/ 30 h 255"/>
                    <a:gd name="T4" fmla="*/ 20 w 223"/>
                    <a:gd name="T5" fmla="*/ 33 h 255"/>
                    <a:gd name="T6" fmla="*/ 26 w 223"/>
                    <a:gd name="T7" fmla="*/ 48 h 255"/>
                    <a:gd name="T8" fmla="*/ 20 w 223"/>
                    <a:gd name="T9" fmla="*/ 61 h 255"/>
                    <a:gd name="T10" fmla="*/ 4 w 223"/>
                    <a:gd name="T11" fmla="*/ 82 h 255"/>
                    <a:gd name="T12" fmla="*/ 0 w 223"/>
                    <a:gd name="T13" fmla="*/ 92 h 255"/>
                    <a:gd name="T14" fmla="*/ 4 w 223"/>
                    <a:gd name="T15" fmla="*/ 106 h 255"/>
                    <a:gd name="T16" fmla="*/ 3 w 223"/>
                    <a:gd name="T17" fmla="*/ 125 h 255"/>
                    <a:gd name="T18" fmla="*/ 21 w 223"/>
                    <a:gd name="T19" fmla="*/ 155 h 255"/>
                    <a:gd name="T20" fmla="*/ 31 w 223"/>
                    <a:gd name="T21" fmla="*/ 179 h 255"/>
                    <a:gd name="T22" fmla="*/ 41 w 223"/>
                    <a:gd name="T23" fmla="*/ 185 h 255"/>
                    <a:gd name="T24" fmla="*/ 65 w 223"/>
                    <a:gd name="T25" fmla="*/ 196 h 255"/>
                    <a:gd name="T26" fmla="*/ 89 w 223"/>
                    <a:gd name="T27" fmla="*/ 206 h 255"/>
                    <a:gd name="T28" fmla="*/ 91 w 223"/>
                    <a:gd name="T29" fmla="*/ 201 h 255"/>
                    <a:gd name="T30" fmla="*/ 102 w 223"/>
                    <a:gd name="T31" fmla="*/ 240 h 255"/>
                    <a:gd name="T32" fmla="*/ 110 w 223"/>
                    <a:gd name="T33" fmla="*/ 249 h 255"/>
                    <a:gd name="T34" fmla="*/ 142 w 223"/>
                    <a:gd name="T35" fmla="*/ 255 h 255"/>
                    <a:gd name="T36" fmla="*/ 162 w 223"/>
                    <a:gd name="T37" fmla="*/ 251 h 255"/>
                    <a:gd name="T38" fmla="*/ 182 w 223"/>
                    <a:gd name="T39" fmla="*/ 244 h 255"/>
                    <a:gd name="T40" fmla="*/ 223 w 223"/>
                    <a:gd name="T41" fmla="*/ 221 h 255"/>
                    <a:gd name="T42" fmla="*/ 215 w 223"/>
                    <a:gd name="T43" fmla="*/ 216 h 255"/>
                    <a:gd name="T44" fmla="*/ 200 w 223"/>
                    <a:gd name="T45" fmla="*/ 178 h 255"/>
                    <a:gd name="T46" fmla="*/ 200 w 223"/>
                    <a:gd name="T47" fmla="*/ 159 h 255"/>
                    <a:gd name="T48" fmla="*/ 206 w 223"/>
                    <a:gd name="T49" fmla="*/ 139 h 255"/>
                    <a:gd name="T50" fmla="*/ 192 w 223"/>
                    <a:gd name="T51" fmla="*/ 116 h 255"/>
                    <a:gd name="T52" fmla="*/ 172 w 223"/>
                    <a:gd name="T53" fmla="*/ 63 h 255"/>
                    <a:gd name="T54" fmla="*/ 96 w 223"/>
                    <a:gd name="T55" fmla="*/ 2 h 255"/>
                    <a:gd name="T56" fmla="*/ 85 w 223"/>
                    <a:gd name="T57" fmla="*/ 12 h 255"/>
                    <a:gd name="T58" fmla="*/ 86 w 223"/>
                    <a:gd name="T59" fmla="*/ 30 h 255"/>
                    <a:gd name="T60" fmla="*/ 71 w 223"/>
                    <a:gd name="T61" fmla="*/ 33 h 255"/>
                    <a:gd name="T62" fmla="*/ 50 w 223"/>
                    <a:gd name="T63" fmla="*/ 41 h 255"/>
                    <a:gd name="T64" fmla="*/ 48 w 223"/>
                    <a:gd name="T65" fmla="*/ 15 h 255"/>
                    <a:gd name="T66" fmla="*/ 49 w 223"/>
                    <a:gd name="T67" fmla="*/ 1 h 255"/>
                    <a:gd name="T68" fmla="*/ 26 w 223"/>
                    <a:gd name="T69"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3" h="255">
                      <a:moveTo>
                        <a:pt x="26" y="0"/>
                      </a:moveTo>
                      <a:lnTo>
                        <a:pt x="18" y="3"/>
                      </a:lnTo>
                      <a:lnTo>
                        <a:pt x="27" y="16"/>
                      </a:lnTo>
                      <a:lnTo>
                        <a:pt x="26" y="30"/>
                      </a:lnTo>
                      <a:lnTo>
                        <a:pt x="20" y="33"/>
                      </a:lnTo>
                      <a:lnTo>
                        <a:pt x="20" y="33"/>
                      </a:lnTo>
                      <a:lnTo>
                        <a:pt x="21" y="43"/>
                      </a:lnTo>
                      <a:lnTo>
                        <a:pt x="26" y="48"/>
                      </a:lnTo>
                      <a:lnTo>
                        <a:pt x="26" y="56"/>
                      </a:lnTo>
                      <a:lnTo>
                        <a:pt x="20" y="61"/>
                      </a:lnTo>
                      <a:lnTo>
                        <a:pt x="12" y="73"/>
                      </a:lnTo>
                      <a:lnTo>
                        <a:pt x="4" y="82"/>
                      </a:lnTo>
                      <a:lnTo>
                        <a:pt x="1" y="82"/>
                      </a:lnTo>
                      <a:lnTo>
                        <a:pt x="0" y="92"/>
                      </a:lnTo>
                      <a:lnTo>
                        <a:pt x="5" y="96"/>
                      </a:lnTo>
                      <a:lnTo>
                        <a:pt x="4" y="106"/>
                      </a:lnTo>
                      <a:lnTo>
                        <a:pt x="8" y="115"/>
                      </a:lnTo>
                      <a:lnTo>
                        <a:pt x="3" y="125"/>
                      </a:lnTo>
                      <a:lnTo>
                        <a:pt x="20" y="141"/>
                      </a:lnTo>
                      <a:lnTo>
                        <a:pt x="21" y="155"/>
                      </a:lnTo>
                      <a:lnTo>
                        <a:pt x="31" y="179"/>
                      </a:lnTo>
                      <a:lnTo>
                        <a:pt x="31" y="179"/>
                      </a:lnTo>
                      <a:lnTo>
                        <a:pt x="32" y="180"/>
                      </a:lnTo>
                      <a:lnTo>
                        <a:pt x="41" y="185"/>
                      </a:lnTo>
                      <a:lnTo>
                        <a:pt x="54" y="188"/>
                      </a:lnTo>
                      <a:lnTo>
                        <a:pt x="65" y="196"/>
                      </a:lnTo>
                      <a:lnTo>
                        <a:pt x="85" y="199"/>
                      </a:lnTo>
                      <a:lnTo>
                        <a:pt x="89" y="206"/>
                      </a:lnTo>
                      <a:lnTo>
                        <a:pt x="89" y="206"/>
                      </a:lnTo>
                      <a:lnTo>
                        <a:pt x="91" y="201"/>
                      </a:lnTo>
                      <a:lnTo>
                        <a:pt x="101" y="214"/>
                      </a:lnTo>
                      <a:lnTo>
                        <a:pt x="102" y="240"/>
                      </a:lnTo>
                      <a:lnTo>
                        <a:pt x="110" y="248"/>
                      </a:lnTo>
                      <a:lnTo>
                        <a:pt x="110" y="249"/>
                      </a:lnTo>
                      <a:lnTo>
                        <a:pt x="117" y="248"/>
                      </a:lnTo>
                      <a:lnTo>
                        <a:pt x="142" y="255"/>
                      </a:lnTo>
                      <a:lnTo>
                        <a:pt x="147" y="252"/>
                      </a:lnTo>
                      <a:lnTo>
                        <a:pt x="162" y="251"/>
                      </a:lnTo>
                      <a:lnTo>
                        <a:pt x="169" y="244"/>
                      </a:lnTo>
                      <a:lnTo>
                        <a:pt x="182" y="244"/>
                      </a:lnTo>
                      <a:lnTo>
                        <a:pt x="205" y="235"/>
                      </a:lnTo>
                      <a:lnTo>
                        <a:pt x="223" y="221"/>
                      </a:lnTo>
                      <a:lnTo>
                        <a:pt x="223" y="221"/>
                      </a:lnTo>
                      <a:lnTo>
                        <a:pt x="215" y="216"/>
                      </a:lnTo>
                      <a:lnTo>
                        <a:pt x="207" y="192"/>
                      </a:lnTo>
                      <a:lnTo>
                        <a:pt x="200" y="178"/>
                      </a:lnTo>
                      <a:lnTo>
                        <a:pt x="201" y="166"/>
                      </a:lnTo>
                      <a:lnTo>
                        <a:pt x="200" y="159"/>
                      </a:lnTo>
                      <a:lnTo>
                        <a:pt x="207" y="144"/>
                      </a:lnTo>
                      <a:lnTo>
                        <a:pt x="206" y="139"/>
                      </a:lnTo>
                      <a:lnTo>
                        <a:pt x="193" y="130"/>
                      </a:lnTo>
                      <a:lnTo>
                        <a:pt x="192" y="116"/>
                      </a:lnTo>
                      <a:lnTo>
                        <a:pt x="202" y="87"/>
                      </a:lnTo>
                      <a:lnTo>
                        <a:pt x="172" y="63"/>
                      </a:lnTo>
                      <a:lnTo>
                        <a:pt x="171" y="50"/>
                      </a:lnTo>
                      <a:lnTo>
                        <a:pt x="96" y="2"/>
                      </a:lnTo>
                      <a:lnTo>
                        <a:pt x="96" y="2"/>
                      </a:lnTo>
                      <a:lnTo>
                        <a:pt x="85" y="12"/>
                      </a:lnTo>
                      <a:lnTo>
                        <a:pt x="78" y="22"/>
                      </a:lnTo>
                      <a:lnTo>
                        <a:pt x="86" y="30"/>
                      </a:lnTo>
                      <a:lnTo>
                        <a:pt x="74" y="37"/>
                      </a:lnTo>
                      <a:lnTo>
                        <a:pt x="71" y="33"/>
                      </a:lnTo>
                      <a:lnTo>
                        <a:pt x="59" y="35"/>
                      </a:lnTo>
                      <a:lnTo>
                        <a:pt x="50" y="41"/>
                      </a:lnTo>
                      <a:lnTo>
                        <a:pt x="44" y="31"/>
                      </a:lnTo>
                      <a:lnTo>
                        <a:pt x="48" y="15"/>
                      </a:lnTo>
                      <a:lnTo>
                        <a:pt x="49" y="1"/>
                      </a:lnTo>
                      <a:lnTo>
                        <a:pt x="49" y="1"/>
                      </a:lnTo>
                      <a:lnTo>
                        <a:pt x="49" y="1"/>
                      </a:lnTo>
                      <a:lnTo>
                        <a:pt x="26" y="0"/>
                      </a:lnTo>
                      <a:lnTo>
                        <a:pt x="26" y="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74" name="Uganda">
                  <a:extLst>
                    <a:ext uri="{FF2B5EF4-FFF2-40B4-BE49-F238E27FC236}">
                      <a16:creationId xmlns:a16="http://schemas.microsoft.com/office/drawing/2014/main" id="{7DC2F02F-35AF-4479-B118-031748A2A7BC}"/>
                    </a:ext>
                  </a:extLst>
                </p:cNvPr>
                <p:cNvSpPr>
                  <a:spLocks/>
                </p:cNvSpPr>
                <p:nvPr/>
              </p:nvSpPr>
              <p:spPr bwMode="auto">
                <a:xfrm>
                  <a:off x="5635553" y="4472667"/>
                  <a:ext cx="160200" cy="189711"/>
                </a:xfrm>
                <a:custGeom>
                  <a:avLst/>
                  <a:gdLst>
                    <a:gd name="T0" fmla="*/ 92 w 114"/>
                    <a:gd name="T1" fmla="*/ 0 h 135"/>
                    <a:gd name="T2" fmla="*/ 80 w 114"/>
                    <a:gd name="T3" fmla="*/ 11 h 135"/>
                    <a:gd name="T4" fmla="*/ 65 w 114"/>
                    <a:gd name="T5" fmla="*/ 11 h 135"/>
                    <a:gd name="T6" fmla="*/ 48 w 114"/>
                    <a:gd name="T7" fmla="*/ 16 h 135"/>
                    <a:gd name="T8" fmla="*/ 35 w 114"/>
                    <a:gd name="T9" fmla="*/ 11 h 135"/>
                    <a:gd name="T10" fmla="*/ 26 w 114"/>
                    <a:gd name="T11" fmla="*/ 17 h 135"/>
                    <a:gd name="T12" fmla="*/ 26 w 114"/>
                    <a:gd name="T13" fmla="*/ 17 h 135"/>
                    <a:gd name="T14" fmla="*/ 25 w 114"/>
                    <a:gd name="T15" fmla="*/ 45 h 135"/>
                    <a:gd name="T16" fmla="*/ 34 w 114"/>
                    <a:gd name="T17" fmla="*/ 48 h 135"/>
                    <a:gd name="T18" fmla="*/ 26 w 114"/>
                    <a:gd name="T19" fmla="*/ 57 h 135"/>
                    <a:gd name="T20" fmla="*/ 19 w 114"/>
                    <a:gd name="T21" fmla="*/ 63 h 135"/>
                    <a:gd name="T22" fmla="*/ 11 w 114"/>
                    <a:gd name="T23" fmla="*/ 76 h 135"/>
                    <a:gd name="T24" fmla="*/ 6 w 114"/>
                    <a:gd name="T25" fmla="*/ 87 h 135"/>
                    <a:gd name="T26" fmla="*/ 5 w 114"/>
                    <a:gd name="T27" fmla="*/ 106 h 135"/>
                    <a:gd name="T28" fmla="*/ 0 w 114"/>
                    <a:gd name="T29" fmla="*/ 115 h 135"/>
                    <a:gd name="T30" fmla="*/ 0 w 114"/>
                    <a:gd name="T31" fmla="*/ 133 h 135"/>
                    <a:gd name="T32" fmla="*/ 5 w 114"/>
                    <a:gd name="T33" fmla="*/ 135 h 135"/>
                    <a:gd name="T34" fmla="*/ 17 w 114"/>
                    <a:gd name="T35" fmla="*/ 128 h 135"/>
                    <a:gd name="T36" fmla="*/ 25 w 114"/>
                    <a:gd name="T37" fmla="*/ 125 h 135"/>
                    <a:gd name="T38" fmla="*/ 48 w 114"/>
                    <a:gd name="T39" fmla="*/ 126 h 135"/>
                    <a:gd name="T40" fmla="*/ 48 w 114"/>
                    <a:gd name="T41" fmla="*/ 126 h 135"/>
                    <a:gd name="T42" fmla="*/ 47 w 114"/>
                    <a:gd name="T43" fmla="*/ 116 h 135"/>
                    <a:gd name="T44" fmla="*/ 56 w 114"/>
                    <a:gd name="T45" fmla="*/ 102 h 135"/>
                    <a:gd name="T46" fmla="*/ 69 w 114"/>
                    <a:gd name="T47" fmla="*/ 98 h 135"/>
                    <a:gd name="T48" fmla="*/ 79 w 114"/>
                    <a:gd name="T49" fmla="*/ 93 h 135"/>
                    <a:gd name="T50" fmla="*/ 90 w 114"/>
                    <a:gd name="T51" fmla="*/ 98 h 135"/>
                    <a:gd name="T52" fmla="*/ 91 w 114"/>
                    <a:gd name="T53" fmla="*/ 99 h 135"/>
                    <a:gd name="T54" fmla="*/ 91 w 114"/>
                    <a:gd name="T55" fmla="*/ 98 h 135"/>
                    <a:gd name="T56" fmla="*/ 96 w 114"/>
                    <a:gd name="T57" fmla="*/ 89 h 135"/>
                    <a:gd name="T58" fmla="*/ 107 w 114"/>
                    <a:gd name="T59" fmla="*/ 73 h 135"/>
                    <a:gd name="T60" fmla="*/ 114 w 114"/>
                    <a:gd name="T61" fmla="*/ 56 h 135"/>
                    <a:gd name="T62" fmla="*/ 105 w 114"/>
                    <a:gd name="T63" fmla="*/ 28 h 135"/>
                    <a:gd name="T64" fmla="*/ 102 w 114"/>
                    <a:gd name="T65" fmla="*/ 16 h 135"/>
                    <a:gd name="T66" fmla="*/ 92 w 114"/>
                    <a:gd name="T67" fmla="*/ 0 h 135"/>
                    <a:gd name="T68" fmla="*/ 92 w 114"/>
                    <a:gd name="T6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4" h="135">
                      <a:moveTo>
                        <a:pt x="92" y="0"/>
                      </a:moveTo>
                      <a:lnTo>
                        <a:pt x="80" y="11"/>
                      </a:lnTo>
                      <a:lnTo>
                        <a:pt x="65" y="11"/>
                      </a:lnTo>
                      <a:lnTo>
                        <a:pt x="48" y="16"/>
                      </a:lnTo>
                      <a:lnTo>
                        <a:pt x="35" y="11"/>
                      </a:lnTo>
                      <a:lnTo>
                        <a:pt x="26" y="17"/>
                      </a:lnTo>
                      <a:lnTo>
                        <a:pt x="26" y="17"/>
                      </a:lnTo>
                      <a:lnTo>
                        <a:pt x="25" y="45"/>
                      </a:lnTo>
                      <a:lnTo>
                        <a:pt x="34" y="48"/>
                      </a:lnTo>
                      <a:lnTo>
                        <a:pt x="26" y="57"/>
                      </a:lnTo>
                      <a:lnTo>
                        <a:pt x="19" y="63"/>
                      </a:lnTo>
                      <a:lnTo>
                        <a:pt x="11" y="76"/>
                      </a:lnTo>
                      <a:lnTo>
                        <a:pt x="6" y="87"/>
                      </a:lnTo>
                      <a:lnTo>
                        <a:pt x="5" y="106"/>
                      </a:lnTo>
                      <a:lnTo>
                        <a:pt x="0" y="115"/>
                      </a:lnTo>
                      <a:lnTo>
                        <a:pt x="0" y="133"/>
                      </a:lnTo>
                      <a:lnTo>
                        <a:pt x="5" y="135"/>
                      </a:lnTo>
                      <a:lnTo>
                        <a:pt x="17" y="128"/>
                      </a:lnTo>
                      <a:lnTo>
                        <a:pt x="25" y="125"/>
                      </a:lnTo>
                      <a:lnTo>
                        <a:pt x="48" y="126"/>
                      </a:lnTo>
                      <a:lnTo>
                        <a:pt x="48" y="126"/>
                      </a:lnTo>
                      <a:lnTo>
                        <a:pt x="47" y="116"/>
                      </a:lnTo>
                      <a:lnTo>
                        <a:pt x="56" y="102"/>
                      </a:lnTo>
                      <a:lnTo>
                        <a:pt x="69" y="98"/>
                      </a:lnTo>
                      <a:lnTo>
                        <a:pt x="79" y="93"/>
                      </a:lnTo>
                      <a:lnTo>
                        <a:pt x="90" y="98"/>
                      </a:lnTo>
                      <a:lnTo>
                        <a:pt x="91" y="99"/>
                      </a:lnTo>
                      <a:lnTo>
                        <a:pt x="91" y="98"/>
                      </a:lnTo>
                      <a:lnTo>
                        <a:pt x="96" y="89"/>
                      </a:lnTo>
                      <a:lnTo>
                        <a:pt x="107" y="73"/>
                      </a:lnTo>
                      <a:lnTo>
                        <a:pt x="114" y="56"/>
                      </a:lnTo>
                      <a:lnTo>
                        <a:pt x="105" y="28"/>
                      </a:lnTo>
                      <a:lnTo>
                        <a:pt x="102" y="16"/>
                      </a:lnTo>
                      <a:lnTo>
                        <a:pt x="92" y="0"/>
                      </a:lnTo>
                      <a:lnTo>
                        <a:pt x="92" y="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75" name="Ukraine">
                  <a:extLst>
                    <a:ext uri="{FF2B5EF4-FFF2-40B4-BE49-F238E27FC236}">
                      <a16:creationId xmlns:a16="http://schemas.microsoft.com/office/drawing/2014/main" id="{63710BD2-872F-4C7B-8C6C-A90A43759D03}"/>
                    </a:ext>
                  </a:extLst>
                </p:cNvPr>
                <p:cNvSpPr>
                  <a:spLocks/>
                </p:cNvSpPr>
                <p:nvPr/>
              </p:nvSpPr>
              <p:spPr bwMode="auto">
                <a:xfrm>
                  <a:off x="5334826" y="2876288"/>
                  <a:ext cx="460926" cy="258568"/>
                </a:xfrm>
                <a:custGeom>
                  <a:avLst/>
                  <a:gdLst>
                    <a:gd name="T0" fmla="*/ 180 w 328"/>
                    <a:gd name="T1" fmla="*/ 2 h 184"/>
                    <a:gd name="T2" fmla="*/ 170 w 328"/>
                    <a:gd name="T3" fmla="*/ 6 h 184"/>
                    <a:gd name="T4" fmla="*/ 164 w 328"/>
                    <a:gd name="T5" fmla="*/ 6 h 184"/>
                    <a:gd name="T6" fmla="*/ 143 w 328"/>
                    <a:gd name="T7" fmla="*/ 11 h 184"/>
                    <a:gd name="T8" fmla="*/ 137 w 328"/>
                    <a:gd name="T9" fmla="*/ 21 h 184"/>
                    <a:gd name="T10" fmla="*/ 115 w 328"/>
                    <a:gd name="T11" fmla="*/ 17 h 184"/>
                    <a:gd name="T12" fmla="*/ 102 w 328"/>
                    <a:gd name="T13" fmla="*/ 17 h 184"/>
                    <a:gd name="T14" fmla="*/ 67 w 328"/>
                    <a:gd name="T15" fmla="*/ 11 h 184"/>
                    <a:gd name="T16" fmla="*/ 34 w 328"/>
                    <a:gd name="T17" fmla="*/ 10 h 184"/>
                    <a:gd name="T18" fmla="*/ 17 w 328"/>
                    <a:gd name="T19" fmla="*/ 17 h 184"/>
                    <a:gd name="T20" fmla="*/ 28 w 328"/>
                    <a:gd name="T21" fmla="*/ 44 h 184"/>
                    <a:gd name="T22" fmla="*/ 5 w 328"/>
                    <a:gd name="T23" fmla="*/ 66 h 184"/>
                    <a:gd name="T24" fmla="*/ 7 w 328"/>
                    <a:gd name="T25" fmla="*/ 75 h 184"/>
                    <a:gd name="T26" fmla="*/ 0 w 328"/>
                    <a:gd name="T27" fmla="*/ 90 h 184"/>
                    <a:gd name="T28" fmla="*/ 13 w 328"/>
                    <a:gd name="T29" fmla="*/ 103 h 184"/>
                    <a:gd name="T30" fmla="*/ 32 w 328"/>
                    <a:gd name="T31" fmla="*/ 100 h 184"/>
                    <a:gd name="T32" fmla="*/ 53 w 328"/>
                    <a:gd name="T33" fmla="*/ 106 h 184"/>
                    <a:gd name="T34" fmla="*/ 72 w 328"/>
                    <a:gd name="T35" fmla="*/ 100 h 184"/>
                    <a:gd name="T36" fmla="*/ 84 w 328"/>
                    <a:gd name="T37" fmla="*/ 94 h 184"/>
                    <a:gd name="T38" fmla="*/ 100 w 328"/>
                    <a:gd name="T39" fmla="*/ 89 h 184"/>
                    <a:gd name="T40" fmla="*/ 122 w 328"/>
                    <a:gd name="T41" fmla="*/ 97 h 184"/>
                    <a:gd name="T42" fmla="*/ 131 w 328"/>
                    <a:gd name="T43" fmla="*/ 111 h 184"/>
                    <a:gd name="T44" fmla="*/ 142 w 328"/>
                    <a:gd name="T45" fmla="*/ 125 h 184"/>
                    <a:gd name="T46" fmla="*/ 149 w 328"/>
                    <a:gd name="T47" fmla="*/ 135 h 184"/>
                    <a:gd name="T48" fmla="*/ 149 w 328"/>
                    <a:gd name="T49" fmla="*/ 138 h 184"/>
                    <a:gd name="T50" fmla="*/ 135 w 328"/>
                    <a:gd name="T51" fmla="*/ 135 h 184"/>
                    <a:gd name="T52" fmla="*/ 133 w 328"/>
                    <a:gd name="T53" fmla="*/ 140 h 184"/>
                    <a:gd name="T54" fmla="*/ 127 w 328"/>
                    <a:gd name="T55" fmla="*/ 155 h 184"/>
                    <a:gd name="T56" fmla="*/ 132 w 328"/>
                    <a:gd name="T57" fmla="*/ 163 h 184"/>
                    <a:gd name="T58" fmla="*/ 149 w 328"/>
                    <a:gd name="T59" fmla="*/ 163 h 184"/>
                    <a:gd name="T60" fmla="*/ 166 w 328"/>
                    <a:gd name="T61" fmla="*/ 133 h 184"/>
                    <a:gd name="T62" fmla="*/ 185 w 328"/>
                    <a:gd name="T63" fmla="*/ 138 h 184"/>
                    <a:gd name="T64" fmla="*/ 222 w 328"/>
                    <a:gd name="T65" fmla="*/ 150 h 184"/>
                    <a:gd name="T66" fmla="*/ 202 w 328"/>
                    <a:gd name="T67" fmla="*/ 162 h 184"/>
                    <a:gd name="T68" fmla="*/ 222 w 328"/>
                    <a:gd name="T69" fmla="*/ 179 h 184"/>
                    <a:gd name="T70" fmla="*/ 256 w 328"/>
                    <a:gd name="T71" fmla="*/ 171 h 184"/>
                    <a:gd name="T72" fmla="*/ 279 w 328"/>
                    <a:gd name="T73" fmla="*/ 159 h 184"/>
                    <a:gd name="T74" fmla="*/ 250 w 328"/>
                    <a:gd name="T75" fmla="*/ 154 h 184"/>
                    <a:gd name="T76" fmla="*/ 260 w 328"/>
                    <a:gd name="T77" fmla="*/ 131 h 184"/>
                    <a:gd name="T78" fmla="*/ 289 w 328"/>
                    <a:gd name="T79" fmla="*/ 122 h 184"/>
                    <a:gd name="T80" fmla="*/ 302 w 328"/>
                    <a:gd name="T81" fmla="*/ 110 h 184"/>
                    <a:gd name="T82" fmla="*/ 327 w 328"/>
                    <a:gd name="T83" fmla="*/ 102 h 184"/>
                    <a:gd name="T84" fmla="*/ 322 w 328"/>
                    <a:gd name="T85" fmla="*/ 81 h 184"/>
                    <a:gd name="T86" fmla="*/ 325 w 328"/>
                    <a:gd name="T87" fmla="*/ 63 h 184"/>
                    <a:gd name="T88" fmla="*/ 286 w 328"/>
                    <a:gd name="T89" fmla="*/ 55 h 184"/>
                    <a:gd name="T90" fmla="*/ 259 w 328"/>
                    <a:gd name="T91" fmla="*/ 49 h 184"/>
                    <a:gd name="T92" fmla="*/ 234 w 328"/>
                    <a:gd name="T93" fmla="*/ 36 h 184"/>
                    <a:gd name="T94" fmla="*/ 211 w 328"/>
                    <a:gd name="T95" fmla="*/ 24 h 184"/>
                    <a:gd name="T96" fmla="*/ 212 w 328"/>
                    <a:gd name="T97" fmla="*/ 13 h 184"/>
                    <a:gd name="T98" fmla="*/ 198 w 328"/>
                    <a:gd name="T9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8" h="184">
                      <a:moveTo>
                        <a:pt x="198" y="0"/>
                      </a:moveTo>
                      <a:lnTo>
                        <a:pt x="180" y="2"/>
                      </a:lnTo>
                      <a:lnTo>
                        <a:pt x="174" y="1"/>
                      </a:lnTo>
                      <a:lnTo>
                        <a:pt x="170" y="6"/>
                      </a:lnTo>
                      <a:lnTo>
                        <a:pt x="164" y="6"/>
                      </a:lnTo>
                      <a:lnTo>
                        <a:pt x="164" y="6"/>
                      </a:lnTo>
                      <a:lnTo>
                        <a:pt x="148" y="7"/>
                      </a:lnTo>
                      <a:lnTo>
                        <a:pt x="143" y="11"/>
                      </a:lnTo>
                      <a:lnTo>
                        <a:pt x="144" y="24"/>
                      </a:lnTo>
                      <a:lnTo>
                        <a:pt x="137" y="21"/>
                      </a:lnTo>
                      <a:lnTo>
                        <a:pt x="121" y="23"/>
                      </a:lnTo>
                      <a:lnTo>
                        <a:pt x="115" y="17"/>
                      </a:lnTo>
                      <a:lnTo>
                        <a:pt x="110" y="21"/>
                      </a:lnTo>
                      <a:lnTo>
                        <a:pt x="102" y="17"/>
                      </a:lnTo>
                      <a:lnTo>
                        <a:pt x="87" y="17"/>
                      </a:lnTo>
                      <a:lnTo>
                        <a:pt x="67" y="11"/>
                      </a:lnTo>
                      <a:lnTo>
                        <a:pt x="48" y="10"/>
                      </a:lnTo>
                      <a:lnTo>
                        <a:pt x="34" y="10"/>
                      </a:lnTo>
                      <a:lnTo>
                        <a:pt x="26" y="16"/>
                      </a:lnTo>
                      <a:lnTo>
                        <a:pt x="17" y="17"/>
                      </a:lnTo>
                      <a:lnTo>
                        <a:pt x="29" y="38"/>
                      </a:lnTo>
                      <a:lnTo>
                        <a:pt x="28" y="44"/>
                      </a:lnTo>
                      <a:lnTo>
                        <a:pt x="19" y="47"/>
                      </a:lnTo>
                      <a:lnTo>
                        <a:pt x="5" y="66"/>
                      </a:lnTo>
                      <a:lnTo>
                        <a:pt x="11" y="76"/>
                      </a:lnTo>
                      <a:lnTo>
                        <a:pt x="7" y="75"/>
                      </a:lnTo>
                      <a:lnTo>
                        <a:pt x="2" y="80"/>
                      </a:lnTo>
                      <a:lnTo>
                        <a:pt x="0" y="90"/>
                      </a:lnTo>
                      <a:lnTo>
                        <a:pt x="11" y="96"/>
                      </a:lnTo>
                      <a:lnTo>
                        <a:pt x="13" y="103"/>
                      </a:lnTo>
                      <a:lnTo>
                        <a:pt x="20" y="97"/>
                      </a:lnTo>
                      <a:lnTo>
                        <a:pt x="32" y="100"/>
                      </a:lnTo>
                      <a:lnTo>
                        <a:pt x="44" y="100"/>
                      </a:lnTo>
                      <a:lnTo>
                        <a:pt x="53" y="106"/>
                      </a:lnTo>
                      <a:lnTo>
                        <a:pt x="59" y="103"/>
                      </a:lnTo>
                      <a:lnTo>
                        <a:pt x="72" y="100"/>
                      </a:lnTo>
                      <a:lnTo>
                        <a:pt x="76" y="94"/>
                      </a:lnTo>
                      <a:lnTo>
                        <a:pt x="84" y="94"/>
                      </a:lnTo>
                      <a:lnTo>
                        <a:pt x="88" y="92"/>
                      </a:lnTo>
                      <a:lnTo>
                        <a:pt x="100" y="89"/>
                      </a:lnTo>
                      <a:lnTo>
                        <a:pt x="114" y="96"/>
                      </a:lnTo>
                      <a:lnTo>
                        <a:pt x="122" y="97"/>
                      </a:lnTo>
                      <a:lnTo>
                        <a:pt x="131" y="103"/>
                      </a:lnTo>
                      <a:lnTo>
                        <a:pt x="131" y="111"/>
                      </a:lnTo>
                      <a:lnTo>
                        <a:pt x="139" y="115"/>
                      </a:lnTo>
                      <a:lnTo>
                        <a:pt x="142" y="125"/>
                      </a:lnTo>
                      <a:lnTo>
                        <a:pt x="150" y="131"/>
                      </a:lnTo>
                      <a:lnTo>
                        <a:pt x="149" y="135"/>
                      </a:lnTo>
                      <a:lnTo>
                        <a:pt x="153" y="136"/>
                      </a:lnTo>
                      <a:lnTo>
                        <a:pt x="149" y="138"/>
                      </a:lnTo>
                      <a:lnTo>
                        <a:pt x="138" y="137"/>
                      </a:lnTo>
                      <a:lnTo>
                        <a:pt x="135" y="135"/>
                      </a:lnTo>
                      <a:lnTo>
                        <a:pt x="131" y="136"/>
                      </a:lnTo>
                      <a:lnTo>
                        <a:pt x="133" y="140"/>
                      </a:lnTo>
                      <a:lnTo>
                        <a:pt x="129" y="148"/>
                      </a:lnTo>
                      <a:lnTo>
                        <a:pt x="127" y="155"/>
                      </a:lnTo>
                      <a:lnTo>
                        <a:pt x="123" y="158"/>
                      </a:lnTo>
                      <a:lnTo>
                        <a:pt x="132" y="163"/>
                      </a:lnTo>
                      <a:lnTo>
                        <a:pt x="140" y="159"/>
                      </a:lnTo>
                      <a:lnTo>
                        <a:pt x="149" y="163"/>
                      </a:lnTo>
                      <a:lnTo>
                        <a:pt x="161" y="146"/>
                      </a:lnTo>
                      <a:lnTo>
                        <a:pt x="166" y="133"/>
                      </a:lnTo>
                      <a:lnTo>
                        <a:pt x="183" y="130"/>
                      </a:lnTo>
                      <a:lnTo>
                        <a:pt x="185" y="138"/>
                      </a:lnTo>
                      <a:lnTo>
                        <a:pt x="215" y="144"/>
                      </a:lnTo>
                      <a:lnTo>
                        <a:pt x="222" y="150"/>
                      </a:lnTo>
                      <a:lnTo>
                        <a:pt x="205" y="157"/>
                      </a:lnTo>
                      <a:lnTo>
                        <a:pt x="202" y="162"/>
                      </a:lnTo>
                      <a:lnTo>
                        <a:pt x="224" y="168"/>
                      </a:lnTo>
                      <a:lnTo>
                        <a:pt x="222" y="179"/>
                      </a:lnTo>
                      <a:lnTo>
                        <a:pt x="233" y="184"/>
                      </a:lnTo>
                      <a:lnTo>
                        <a:pt x="256" y="171"/>
                      </a:lnTo>
                      <a:lnTo>
                        <a:pt x="276" y="166"/>
                      </a:lnTo>
                      <a:lnTo>
                        <a:pt x="279" y="159"/>
                      </a:lnTo>
                      <a:lnTo>
                        <a:pt x="259" y="160"/>
                      </a:lnTo>
                      <a:lnTo>
                        <a:pt x="250" y="154"/>
                      </a:lnTo>
                      <a:lnTo>
                        <a:pt x="246" y="140"/>
                      </a:lnTo>
                      <a:lnTo>
                        <a:pt x="260" y="131"/>
                      </a:lnTo>
                      <a:lnTo>
                        <a:pt x="278" y="130"/>
                      </a:lnTo>
                      <a:lnTo>
                        <a:pt x="289" y="122"/>
                      </a:lnTo>
                      <a:lnTo>
                        <a:pt x="303" y="121"/>
                      </a:lnTo>
                      <a:lnTo>
                        <a:pt x="302" y="110"/>
                      </a:lnTo>
                      <a:lnTo>
                        <a:pt x="310" y="104"/>
                      </a:lnTo>
                      <a:lnTo>
                        <a:pt x="327" y="102"/>
                      </a:lnTo>
                      <a:lnTo>
                        <a:pt x="328" y="94"/>
                      </a:lnTo>
                      <a:lnTo>
                        <a:pt x="322" y="81"/>
                      </a:lnTo>
                      <a:lnTo>
                        <a:pt x="326" y="69"/>
                      </a:lnTo>
                      <a:lnTo>
                        <a:pt x="325" y="63"/>
                      </a:lnTo>
                      <a:lnTo>
                        <a:pt x="296" y="55"/>
                      </a:lnTo>
                      <a:lnTo>
                        <a:pt x="286" y="55"/>
                      </a:lnTo>
                      <a:lnTo>
                        <a:pt x="272" y="45"/>
                      </a:lnTo>
                      <a:lnTo>
                        <a:pt x="259" y="49"/>
                      </a:lnTo>
                      <a:lnTo>
                        <a:pt x="235" y="40"/>
                      </a:lnTo>
                      <a:lnTo>
                        <a:pt x="234" y="36"/>
                      </a:lnTo>
                      <a:lnTo>
                        <a:pt x="226" y="25"/>
                      </a:lnTo>
                      <a:lnTo>
                        <a:pt x="211" y="24"/>
                      </a:lnTo>
                      <a:lnTo>
                        <a:pt x="209" y="18"/>
                      </a:lnTo>
                      <a:lnTo>
                        <a:pt x="212" y="13"/>
                      </a:lnTo>
                      <a:lnTo>
                        <a:pt x="198" y="0"/>
                      </a:lnTo>
                      <a:lnTo>
                        <a:pt x="198" y="0"/>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76" name="Yemen">
                  <a:extLst>
                    <a:ext uri="{FF2B5EF4-FFF2-40B4-BE49-F238E27FC236}">
                      <a16:creationId xmlns:a16="http://schemas.microsoft.com/office/drawing/2014/main" id="{E38FDD9A-27E7-4411-8C7B-4B325C9100A6}"/>
                    </a:ext>
                  </a:extLst>
                </p:cNvPr>
                <p:cNvSpPr>
                  <a:spLocks/>
                </p:cNvSpPr>
                <p:nvPr/>
              </p:nvSpPr>
              <p:spPr bwMode="auto">
                <a:xfrm>
                  <a:off x="6007948" y="3979420"/>
                  <a:ext cx="302131" cy="215006"/>
                </a:xfrm>
                <a:custGeom>
                  <a:avLst/>
                  <a:gdLst>
                    <a:gd name="T0" fmla="*/ 215 w 215"/>
                    <a:gd name="T1" fmla="*/ 56 h 153"/>
                    <a:gd name="T2" fmla="*/ 208 w 215"/>
                    <a:gd name="T3" fmla="*/ 40 h 153"/>
                    <a:gd name="T4" fmla="*/ 188 w 215"/>
                    <a:gd name="T5" fmla="*/ 0 h 153"/>
                    <a:gd name="T6" fmla="*/ 129 w 215"/>
                    <a:gd name="T7" fmla="*/ 10 h 153"/>
                    <a:gd name="T8" fmla="*/ 111 w 215"/>
                    <a:gd name="T9" fmla="*/ 20 h 153"/>
                    <a:gd name="T10" fmla="*/ 98 w 215"/>
                    <a:gd name="T11" fmla="*/ 45 h 153"/>
                    <a:gd name="T12" fmla="*/ 88 w 215"/>
                    <a:gd name="T13" fmla="*/ 49 h 153"/>
                    <a:gd name="T14" fmla="*/ 83 w 215"/>
                    <a:gd name="T15" fmla="*/ 41 h 153"/>
                    <a:gd name="T16" fmla="*/ 74 w 215"/>
                    <a:gd name="T17" fmla="*/ 42 h 153"/>
                    <a:gd name="T18" fmla="*/ 55 w 215"/>
                    <a:gd name="T19" fmla="*/ 41 h 153"/>
                    <a:gd name="T20" fmla="*/ 51 w 215"/>
                    <a:gd name="T21" fmla="*/ 38 h 153"/>
                    <a:gd name="T22" fmla="*/ 27 w 215"/>
                    <a:gd name="T23" fmla="*/ 39 h 153"/>
                    <a:gd name="T24" fmla="*/ 21 w 215"/>
                    <a:gd name="T25" fmla="*/ 41 h 153"/>
                    <a:gd name="T26" fmla="*/ 12 w 215"/>
                    <a:gd name="T27" fmla="*/ 34 h 153"/>
                    <a:gd name="T28" fmla="*/ 8 w 215"/>
                    <a:gd name="T29" fmla="*/ 46 h 153"/>
                    <a:gd name="T30" fmla="*/ 10 w 215"/>
                    <a:gd name="T31" fmla="*/ 55 h 153"/>
                    <a:gd name="T32" fmla="*/ 1 w 215"/>
                    <a:gd name="T33" fmla="*/ 64 h 153"/>
                    <a:gd name="T34" fmla="*/ 3 w 215"/>
                    <a:gd name="T35" fmla="*/ 74 h 153"/>
                    <a:gd name="T36" fmla="*/ 0 w 215"/>
                    <a:gd name="T37" fmla="*/ 79 h 153"/>
                    <a:gd name="T38" fmla="*/ 3 w 215"/>
                    <a:gd name="T39" fmla="*/ 89 h 153"/>
                    <a:gd name="T40" fmla="*/ 0 w 215"/>
                    <a:gd name="T41" fmla="*/ 91 h 153"/>
                    <a:gd name="T42" fmla="*/ 6 w 215"/>
                    <a:gd name="T43" fmla="*/ 100 h 153"/>
                    <a:gd name="T44" fmla="*/ 11 w 215"/>
                    <a:gd name="T45" fmla="*/ 118 h 153"/>
                    <a:gd name="T46" fmla="*/ 14 w 215"/>
                    <a:gd name="T47" fmla="*/ 125 h 153"/>
                    <a:gd name="T48" fmla="*/ 14 w 215"/>
                    <a:gd name="T49" fmla="*/ 138 h 153"/>
                    <a:gd name="T50" fmla="*/ 20 w 215"/>
                    <a:gd name="T51" fmla="*/ 152 h 153"/>
                    <a:gd name="T52" fmla="*/ 35 w 215"/>
                    <a:gd name="T53" fmla="*/ 153 h 153"/>
                    <a:gd name="T54" fmla="*/ 42 w 215"/>
                    <a:gd name="T55" fmla="*/ 150 h 153"/>
                    <a:gd name="T56" fmla="*/ 52 w 215"/>
                    <a:gd name="T57" fmla="*/ 151 h 153"/>
                    <a:gd name="T58" fmla="*/ 55 w 215"/>
                    <a:gd name="T59" fmla="*/ 144 h 153"/>
                    <a:gd name="T60" fmla="*/ 60 w 215"/>
                    <a:gd name="T61" fmla="*/ 142 h 153"/>
                    <a:gd name="T62" fmla="*/ 64 w 215"/>
                    <a:gd name="T63" fmla="*/ 136 h 153"/>
                    <a:gd name="T64" fmla="*/ 70 w 215"/>
                    <a:gd name="T65" fmla="*/ 135 h 153"/>
                    <a:gd name="T66" fmla="*/ 87 w 215"/>
                    <a:gd name="T67" fmla="*/ 134 h 153"/>
                    <a:gd name="T68" fmla="*/ 100 w 215"/>
                    <a:gd name="T69" fmla="*/ 129 h 153"/>
                    <a:gd name="T70" fmla="*/ 112 w 215"/>
                    <a:gd name="T71" fmla="*/ 119 h 153"/>
                    <a:gd name="T72" fmla="*/ 118 w 215"/>
                    <a:gd name="T73" fmla="*/ 121 h 153"/>
                    <a:gd name="T74" fmla="*/ 127 w 215"/>
                    <a:gd name="T75" fmla="*/ 119 h 153"/>
                    <a:gd name="T76" fmla="*/ 144 w 215"/>
                    <a:gd name="T77" fmla="*/ 102 h 153"/>
                    <a:gd name="T78" fmla="*/ 178 w 215"/>
                    <a:gd name="T79" fmla="*/ 91 h 153"/>
                    <a:gd name="T80" fmla="*/ 197 w 215"/>
                    <a:gd name="T81" fmla="*/ 82 h 153"/>
                    <a:gd name="T82" fmla="*/ 197 w 215"/>
                    <a:gd name="T83" fmla="*/ 73 h 153"/>
                    <a:gd name="T84" fmla="*/ 200 w 215"/>
                    <a:gd name="T85" fmla="*/ 63 h 153"/>
                    <a:gd name="T86" fmla="*/ 215 w 215"/>
                    <a:gd name="T87" fmla="*/ 56 h 153"/>
                    <a:gd name="T88" fmla="*/ 215 w 215"/>
                    <a:gd name="T89" fmla="*/ 5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5" h="153">
                      <a:moveTo>
                        <a:pt x="215" y="56"/>
                      </a:moveTo>
                      <a:lnTo>
                        <a:pt x="208" y="40"/>
                      </a:lnTo>
                      <a:lnTo>
                        <a:pt x="188" y="0"/>
                      </a:lnTo>
                      <a:lnTo>
                        <a:pt x="129" y="10"/>
                      </a:lnTo>
                      <a:lnTo>
                        <a:pt x="111" y="20"/>
                      </a:lnTo>
                      <a:lnTo>
                        <a:pt x="98" y="45"/>
                      </a:lnTo>
                      <a:lnTo>
                        <a:pt x="88" y="49"/>
                      </a:lnTo>
                      <a:lnTo>
                        <a:pt x="83" y="41"/>
                      </a:lnTo>
                      <a:lnTo>
                        <a:pt x="74" y="42"/>
                      </a:lnTo>
                      <a:lnTo>
                        <a:pt x="55" y="41"/>
                      </a:lnTo>
                      <a:lnTo>
                        <a:pt x="51" y="38"/>
                      </a:lnTo>
                      <a:lnTo>
                        <a:pt x="27" y="39"/>
                      </a:lnTo>
                      <a:lnTo>
                        <a:pt x="21" y="41"/>
                      </a:lnTo>
                      <a:lnTo>
                        <a:pt x="12" y="34"/>
                      </a:lnTo>
                      <a:lnTo>
                        <a:pt x="8" y="46"/>
                      </a:lnTo>
                      <a:lnTo>
                        <a:pt x="10" y="55"/>
                      </a:lnTo>
                      <a:lnTo>
                        <a:pt x="1" y="64"/>
                      </a:lnTo>
                      <a:lnTo>
                        <a:pt x="3" y="74"/>
                      </a:lnTo>
                      <a:lnTo>
                        <a:pt x="0" y="79"/>
                      </a:lnTo>
                      <a:lnTo>
                        <a:pt x="3" y="89"/>
                      </a:lnTo>
                      <a:lnTo>
                        <a:pt x="0" y="91"/>
                      </a:lnTo>
                      <a:lnTo>
                        <a:pt x="6" y="100"/>
                      </a:lnTo>
                      <a:lnTo>
                        <a:pt x="11" y="118"/>
                      </a:lnTo>
                      <a:lnTo>
                        <a:pt x="14" y="125"/>
                      </a:lnTo>
                      <a:lnTo>
                        <a:pt x="14" y="138"/>
                      </a:lnTo>
                      <a:lnTo>
                        <a:pt x="20" y="152"/>
                      </a:lnTo>
                      <a:lnTo>
                        <a:pt x="35" y="153"/>
                      </a:lnTo>
                      <a:lnTo>
                        <a:pt x="42" y="150"/>
                      </a:lnTo>
                      <a:lnTo>
                        <a:pt x="52" y="151"/>
                      </a:lnTo>
                      <a:lnTo>
                        <a:pt x="55" y="144"/>
                      </a:lnTo>
                      <a:lnTo>
                        <a:pt x="60" y="142"/>
                      </a:lnTo>
                      <a:lnTo>
                        <a:pt x="64" y="136"/>
                      </a:lnTo>
                      <a:lnTo>
                        <a:pt x="70" y="135"/>
                      </a:lnTo>
                      <a:lnTo>
                        <a:pt x="87" y="134"/>
                      </a:lnTo>
                      <a:lnTo>
                        <a:pt x="100" y="129"/>
                      </a:lnTo>
                      <a:lnTo>
                        <a:pt x="112" y="119"/>
                      </a:lnTo>
                      <a:lnTo>
                        <a:pt x="118" y="121"/>
                      </a:lnTo>
                      <a:lnTo>
                        <a:pt x="127" y="119"/>
                      </a:lnTo>
                      <a:lnTo>
                        <a:pt x="144" y="102"/>
                      </a:lnTo>
                      <a:lnTo>
                        <a:pt x="178" y="91"/>
                      </a:lnTo>
                      <a:lnTo>
                        <a:pt x="197" y="82"/>
                      </a:lnTo>
                      <a:lnTo>
                        <a:pt x="197" y="73"/>
                      </a:lnTo>
                      <a:lnTo>
                        <a:pt x="200" y="63"/>
                      </a:lnTo>
                      <a:lnTo>
                        <a:pt x="215" y="56"/>
                      </a:lnTo>
                      <a:lnTo>
                        <a:pt x="215" y="56"/>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77" name="South Africa">
                  <a:extLst>
                    <a:ext uri="{FF2B5EF4-FFF2-40B4-BE49-F238E27FC236}">
                      <a16:creationId xmlns:a16="http://schemas.microsoft.com/office/drawing/2014/main" id="{30D90A74-E3DE-48EE-A36F-E91486B071F0}"/>
                    </a:ext>
                  </a:extLst>
                </p:cNvPr>
                <p:cNvSpPr>
                  <a:spLocks noEditPoints="1"/>
                </p:cNvSpPr>
                <p:nvPr/>
              </p:nvSpPr>
              <p:spPr bwMode="auto">
                <a:xfrm>
                  <a:off x="5228026" y="5352362"/>
                  <a:ext cx="473573" cy="425795"/>
                </a:xfrm>
                <a:custGeom>
                  <a:avLst/>
                  <a:gdLst>
                    <a:gd name="T0" fmla="*/ 299 w 337"/>
                    <a:gd name="T1" fmla="*/ 1 h 303"/>
                    <a:gd name="T2" fmla="*/ 282 w 337"/>
                    <a:gd name="T3" fmla="*/ 0 h 303"/>
                    <a:gd name="T4" fmla="*/ 244 w 337"/>
                    <a:gd name="T5" fmla="*/ 18 h 303"/>
                    <a:gd name="T6" fmla="*/ 217 w 337"/>
                    <a:gd name="T7" fmla="*/ 51 h 303"/>
                    <a:gd name="T8" fmla="*/ 200 w 337"/>
                    <a:gd name="T9" fmla="*/ 62 h 303"/>
                    <a:gd name="T10" fmla="*/ 193 w 337"/>
                    <a:gd name="T11" fmla="*/ 80 h 303"/>
                    <a:gd name="T12" fmla="*/ 163 w 337"/>
                    <a:gd name="T13" fmla="*/ 85 h 303"/>
                    <a:gd name="T14" fmla="*/ 145 w 337"/>
                    <a:gd name="T15" fmla="*/ 76 h 303"/>
                    <a:gd name="T16" fmla="*/ 130 w 337"/>
                    <a:gd name="T17" fmla="*/ 92 h 303"/>
                    <a:gd name="T18" fmla="*/ 109 w 337"/>
                    <a:gd name="T19" fmla="*/ 110 h 303"/>
                    <a:gd name="T20" fmla="*/ 90 w 337"/>
                    <a:gd name="T21" fmla="*/ 104 h 303"/>
                    <a:gd name="T22" fmla="*/ 81 w 337"/>
                    <a:gd name="T23" fmla="*/ 67 h 303"/>
                    <a:gd name="T24" fmla="*/ 72 w 337"/>
                    <a:gd name="T25" fmla="*/ 151 h 303"/>
                    <a:gd name="T26" fmla="*/ 42 w 337"/>
                    <a:gd name="T27" fmla="*/ 165 h 303"/>
                    <a:gd name="T28" fmla="*/ 21 w 337"/>
                    <a:gd name="T29" fmla="*/ 159 h 303"/>
                    <a:gd name="T30" fmla="*/ 10 w 337"/>
                    <a:gd name="T31" fmla="*/ 142 h 303"/>
                    <a:gd name="T32" fmla="*/ 13 w 337"/>
                    <a:gd name="T33" fmla="*/ 185 h 303"/>
                    <a:gd name="T34" fmla="*/ 22 w 337"/>
                    <a:gd name="T35" fmla="*/ 205 h 303"/>
                    <a:gd name="T36" fmla="*/ 34 w 337"/>
                    <a:gd name="T37" fmla="*/ 246 h 303"/>
                    <a:gd name="T38" fmla="*/ 33 w 337"/>
                    <a:gd name="T39" fmla="*/ 265 h 303"/>
                    <a:gd name="T40" fmla="*/ 34 w 337"/>
                    <a:gd name="T41" fmla="*/ 286 h 303"/>
                    <a:gd name="T42" fmla="*/ 43 w 337"/>
                    <a:gd name="T43" fmla="*/ 293 h 303"/>
                    <a:gd name="T44" fmla="*/ 58 w 337"/>
                    <a:gd name="T45" fmla="*/ 303 h 303"/>
                    <a:gd name="T46" fmla="*/ 79 w 337"/>
                    <a:gd name="T47" fmla="*/ 292 h 303"/>
                    <a:gd name="T48" fmla="*/ 118 w 337"/>
                    <a:gd name="T49" fmla="*/ 279 h 303"/>
                    <a:gd name="T50" fmla="*/ 138 w 337"/>
                    <a:gd name="T51" fmla="*/ 277 h 303"/>
                    <a:gd name="T52" fmla="*/ 170 w 337"/>
                    <a:gd name="T53" fmla="*/ 277 h 303"/>
                    <a:gd name="T54" fmla="*/ 185 w 337"/>
                    <a:gd name="T55" fmla="*/ 275 h 303"/>
                    <a:gd name="T56" fmla="*/ 217 w 337"/>
                    <a:gd name="T57" fmla="*/ 264 h 303"/>
                    <a:gd name="T58" fmla="*/ 247 w 337"/>
                    <a:gd name="T59" fmla="*/ 239 h 303"/>
                    <a:gd name="T60" fmla="*/ 286 w 337"/>
                    <a:gd name="T61" fmla="*/ 198 h 303"/>
                    <a:gd name="T62" fmla="*/ 302 w 337"/>
                    <a:gd name="T63" fmla="*/ 174 h 303"/>
                    <a:gd name="T64" fmla="*/ 320 w 337"/>
                    <a:gd name="T65" fmla="*/ 158 h 303"/>
                    <a:gd name="T66" fmla="*/ 330 w 337"/>
                    <a:gd name="T67" fmla="*/ 128 h 303"/>
                    <a:gd name="T68" fmla="*/ 322 w 337"/>
                    <a:gd name="T69" fmla="*/ 110 h 303"/>
                    <a:gd name="T70" fmla="*/ 304 w 337"/>
                    <a:gd name="T71" fmla="*/ 123 h 303"/>
                    <a:gd name="T72" fmla="*/ 294 w 337"/>
                    <a:gd name="T73" fmla="*/ 102 h 303"/>
                    <a:gd name="T74" fmla="*/ 302 w 337"/>
                    <a:gd name="T75" fmla="*/ 87 h 303"/>
                    <a:gd name="T76" fmla="*/ 318 w 337"/>
                    <a:gd name="T77" fmla="*/ 89 h 303"/>
                    <a:gd name="T78" fmla="*/ 322 w 337"/>
                    <a:gd name="T79" fmla="*/ 54 h 303"/>
                    <a:gd name="T80" fmla="*/ 310 w 337"/>
                    <a:gd name="T81" fmla="*/ 4 h 303"/>
                    <a:gd name="T82" fmla="*/ 234 w 337"/>
                    <a:gd name="T83" fmla="*/ 201 h 303"/>
                    <a:gd name="T84" fmla="*/ 214 w 337"/>
                    <a:gd name="T85" fmla="*/ 185 h 303"/>
                    <a:gd name="T86" fmla="*/ 237 w 337"/>
                    <a:gd name="T87" fmla="*/ 161 h 303"/>
                    <a:gd name="T88" fmla="*/ 255 w 337"/>
                    <a:gd name="T89" fmla="*/ 163 h 303"/>
                    <a:gd name="T90" fmla="*/ 255 w 337"/>
                    <a:gd name="T91" fmla="*/ 182 h 303"/>
                    <a:gd name="T92" fmla="*/ 239 w 337"/>
                    <a:gd name="T93" fmla="*/ 193 h 303"/>
                    <a:gd name="T94" fmla="*/ 234 w 337"/>
                    <a:gd name="T95" fmla="*/ 20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7" h="303">
                      <a:moveTo>
                        <a:pt x="310" y="4"/>
                      </a:moveTo>
                      <a:lnTo>
                        <a:pt x="299" y="1"/>
                      </a:lnTo>
                      <a:lnTo>
                        <a:pt x="292" y="5"/>
                      </a:lnTo>
                      <a:lnTo>
                        <a:pt x="282" y="0"/>
                      </a:lnTo>
                      <a:lnTo>
                        <a:pt x="274" y="0"/>
                      </a:lnTo>
                      <a:lnTo>
                        <a:pt x="244" y="18"/>
                      </a:lnTo>
                      <a:lnTo>
                        <a:pt x="225" y="35"/>
                      </a:lnTo>
                      <a:lnTo>
                        <a:pt x="217" y="51"/>
                      </a:lnTo>
                      <a:lnTo>
                        <a:pt x="211" y="60"/>
                      </a:lnTo>
                      <a:lnTo>
                        <a:pt x="200" y="62"/>
                      </a:lnTo>
                      <a:lnTo>
                        <a:pt x="195" y="73"/>
                      </a:lnTo>
                      <a:lnTo>
                        <a:pt x="193" y="80"/>
                      </a:lnTo>
                      <a:lnTo>
                        <a:pt x="179" y="86"/>
                      </a:lnTo>
                      <a:lnTo>
                        <a:pt x="163" y="85"/>
                      </a:lnTo>
                      <a:lnTo>
                        <a:pt x="154" y="78"/>
                      </a:lnTo>
                      <a:lnTo>
                        <a:pt x="145" y="76"/>
                      </a:lnTo>
                      <a:lnTo>
                        <a:pt x="135" y="81"/>
                      </a:lnTo>
                      <a:lnTo>
                        <a:pt x="130" y="92"/>
                      </a:lnTo>
                      <a:lnTo>
                        <a:pt x="119" y="100"/>
                      </a:lnTo>
                      <a:lnTo>
                        <a:pt x="109" y="110"/>
                      </a:lnTo>
                      <a:lnTo>
                        <a:pt x="94" y="113"/>
                      </a:lnTo>
                      <a:lnTo>
                        <a:pt x="90" y="104"/>
                      </a:lnTo>
                      <a:lnTo>
                        <a:pt x="92" y="90"/>
                      </a:lnTo>
                      <a:lnTo>
                        <a:pt x="81" y="67"/>
                      </a:lnTo>
                      <a:lnTo>
                        <a:pt x="76" y="64"/>
                      </a:lnTo>
                      <a:lnTo>
                        <a:pt x="72" y="151"/>
                      </a:lnTo>
                      <a:lnTo>
                        <a:pt x="53" y="163"/>
                      </a:lnTo>
                      <a:lnTo>
                        <a:pt x="42" y="165"/>
                      </a:lnTo>
                      <a:lnTo>
                        <a:pt x="30" y="161"/>
                      </a:lnTo>
                      <a:lnTo>
                        <a:pt x="21" y="159"/>
                      </a:lnTo>
                      <a:lnTo>
                        <a:pt x="18" y="148"/>
                      </a:lnTo>
                      <a:lnTo>
                        <a:pt x="10" y="142"/>
                      </a:lnTo>
                      <a:lnTo>
                        <a:pt x="0" y="154"/>
                      </a:lnTo>
                      <a:lnTo>
                        <a:pt x="13" y="185"/>
                      </a:lnTo>
                      <a:lnTo>
                        <a:pt x="13" y="185"/>
                      </a:lnTo>
                      <a:lnTo>
                        <a:pt x="22" y="205"/>
                      </a:lnTo>
                      <a:lnTo>
                        <a:pt x="34" y="227"/>
                      </a:lnTo>
                      <a:lnTo>
                        <a:pt x="34" y="246"/>
                      </a:lnTo>
                      <a:lnTo>
                        <a:pt x="27" y="249"/>
                      </a:lnTo>
                      <a:lnTo>
                        <a:pt x="33" y="265"/>
                      </a:lnTo>
                      <a:lnTo>
                        <a:pt x="32" y="279"/>
                      </a:lnTo>
                      <a:lnTo>
                        <a:pt x="34" y="286"/>
                      </a:lnTo>
                      <a:lnTo>
                        <a:pt x="35" y="283"/>
                      </a:lnTo>
                      <a:lnTo>
                        <a:pt x="43" y="293"/>
                      </a:lnTo>
                      <a:lnTo>
                        <a:pt x="49" y="294"/>
                      </a:lnTo>
                      <a:lnTo>
                        <a:pt x="58" y="303"/>
                      </a:lnTo>
                      <a:lnTo>
                        <a:pt x="66" y="302"/>
                      </a:lnTo>
                      <a:lnTo>
                        <a:pt x="79" y="292"/>
                      </a:lnTo>
                      <a:lnTo>
                        <a:pt x="97" y="289"/>
                      </a:lnTo>
                      <a:lnTo>
                        <a:pt x="118" y="279"/>
                      </a:lnTo>
                      <a:lnTo>
                        <a:pt x="126" y="281"/>
                      </a:lnTo>
                      <a:lnTo>
                        <a:pt x="138" y="277"/>
                      </a:lnTo>
                      <a:lnTo>
                        <a:pt x="160" y="282"/>
                      </a:lnTo>
                      <a:lnTo>
                        <a:pt x="170" y="277"/>
                      </a:lnTo>
                      <a:lnTo>
                        <a:pt x="182" y="281"/>
                      </a:lnTo>
                      <a:lnTo>
                        <a:pt x="185" y="275"/>
                      </a:lnTo>
                      <a:lnTo>
                        <a:pt x="195" y="274"/>
                      </a:lnTo>
                      <a:lnTo>
                        <a:pt x="217" y="264"/>
                      </a:lnTo>
                      <a:lnTo>
                        <a:pt x="232" y="253"/>
                      </a:lnTo>
                      <a:lnTo>
                        <a:pt x="247" y="239"/>
                      </a:lnTo>
                      <a:lnTo>
                        <a:pt x="273" y="215"/>
                      </a:lnTo>
                      <a:lnTo>
                        <a:pt x="286" y="198"/>
                      </a:lnTo>
                      <a:lnTo>
                        <a:pt x="292" y="186"/>
                      </a:lnTo>
                      <a:lnTo>
                        <a:pt x="302" y="174"/>
                      </a:lnTo>
                      <a:lnTo>
                        <a:pt x="306" y="170"/>
                      </a:lnTo>
                      <a:lnTo>
                        <a:pt x="320" y="158"/>
                      </a:lnTo>
                      <a:lnTo>
                        <a:pt x="327" y="148"/>
                      </a:lnTo>
                      <a:lnTo>
                        <a:pt x="330" y="128"/>
                      </a:lnTo>
                      <a:lnTo>
                        <a:pt x="337" y="110"/>
                      </a:lnTo>
                      <a:lnTo>
                        <a:pt x="322" y="110"/>
                      </a:lnTo>
                      <a:lnTo>
                        <a:pt x="316" y="120"/>
                      </a:lnTo>
                      <a:lnTo>
                        <a:pt x="304" y="123"/>
                      </a:lnTo>
                      <a:lnTo>
                        <a:pt x="293" y="110"/>
                      </a:lnTo>
                      <a:lnTo>
                        <a:pt x="294" y="102"/>
                      </a:lnTo>
                      <a:lnTo>
                        <a:pt x="300" y="93"/>
                      </a:lnTo>
                      <a:lnTo>
                        <a:pt x="302" y="87"/>
                      </a:lnTo>
                      <a:lnTo>
                        <a:pt x="308" y="85"/>
                      </a:lnTo>
                      <a:lnTo>
                        <a:pt x="318" y="89"/>
                      </a:lnTo>
                      <a:lnTo>
                        <a:pt x="316" y="80"/>
                      </a:lnTo>
                      <a:lnTo>
                        <a:pt x="322" y="54"/>
                      </a:lnTo>
                      <a:lnTo>
                        <a:pt x="318" y="37"/>
                      </a:lnTo>
                      <a:lnTo>
                        <a:pt x="310" y="4"/>
                      </a:lnTo>
                      <a:lnTo>
                        <a:pt x="310" y="4"/>
                      </a:lnTo>
                      <a:close/>
                      <a:moveTo>
                        <a:pt x="234" y="201"/>
                      </a:moveTo>
                      <a:lnTo>
                        <a:pt x="227" y="203"/>
                      </a:lnTo>
                      <a:lnTo>
                        <a:pt x="214" y="185"/>
                      </a:lnTo>
                      <a:lnTo>
                        <a:pt x="225" y="170"/>
                      </a:lnTo>
                      <a:lnTo>
                        <a:pt x="237" y="161"/>
                      </a:lnTo>
                      <a:lnTo>
                        <a:pt x="246" y="156"/>
                      </a:lnTo>
                      <a:lnTo>
                        <a:pt x="255" y="163"/>
                      </a:lnTo>
                      <a:lnTo>
                        <a:pt x="261" y="170"/>
                      </a:lnTo>
                      <a:lnTo>
                        <a:pt x="255" y="182"/>
                      </a:lnTo>
                      <a:lnTo>
                        <a:pt x="250" y="190"/>
                      </a:lnTo>
                      <a:lnTo>
                        <a:pt x="239" y="193"/>
                      </a:lnTo>
                      <a:lnTo>
                        <a:pt x="234" y="201"/>
                      </a:lnTo>
                      <a:lnTo>
                        <a:pt x="234" y="201"/>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78" name="Zambia">
                  <a:extLst>
                    <a:ext uri="{FF2B5EF4-FFF2-40B4-BE49-F238E27FC236}">
                      <a16:creationId xmlns:a16="http://schemas.microsoft.com/office/drawing/2014/main" id="{F11D76C5-0A85-45F8-A8D4-FB5FA3671AFE}"/>
                    </a:ext>
                  </a:extLst>
                </p:cNvPr>
                <p:cNvSpPr>
                  <a:spLocks/>
                </p:cNvSpPr>
                <p:nvPr/>
              </p:nvSpPr>
              <p:spPr bwMode="auto">
                <a:xfrm>
                  <a:off x="5400874" y="4888625"/>
                  <a:ext cx="345695" cy="326021"/>
                </a:xfrm>
                <a:custGeom>
                  <a:avLst/>
                  <a:gdLst>
                    <a:gd name="T0" fmla="*/ 183 w 246"/>
                    <a:gd name="T1" fmla="*/ 7 h 232"/>
                    <a:gd name="T2" fmla="*/ 181 w 246"/>
                    <a:gd name="T3" fmla="*/ 0 h 232"/>
                    <a:gd name="T4" fmla="*/ 147 w 246"/>
                    <a:gd name="T5" fmla="*/ 8 h 232"/>
                    <a:gd name="T6" fmla="*/ 146 w 246"/>
                    <a:gd name="T7" fmla="*/ 33 h 232"/>
                    <a:gd name="T8" fmla="*/ 138 w 246"/>
                    <a:gd name="T9" fmla="*/ 85 h 232"/>
                    <a:gd name="T10" fmla="*/ 158 w 246"/>
                    <a:gd name="T11" fmla="*/ 98 h 232"/>
                    <a:gd name="T12" fmla="*/ 165 w 246"/>
                    <a:gd name="T13" fmla="*/ 120 h 232"/>
                    <a:gd name="T14" fmla="*/ 141 w 246"/>
                    <a:gd name="T15" fmla="*/ 107 h 232"/>
                    <a:gd name="T16" fmla="*/ 117 w 246"/>
                    <a:gd name="T17" fmla="*/ 94 h 232"/>
                    <a:gd name="T18" fmla="*/ 100 w 246"/>
                    <a:gd name="T19" fmla="*/ 88 h 232"/>
                    <a:gd name="T20" fmla="*/ 77 w 246"/>
                    <a:gd name="T21" fmla="*/ 74 h 232"/>
                    <a:gd name="T22" fmla="*/ 53 w 246"/>
                    <a:gd name="T23" fmla="*/ 72 h 232"/>
                    <a:gd name="T24" fmla="*/ 46 w 246"/>
                    <a:gd name="T25" fmla="*/ 65 h 232"/>
                    <a:gd name="T26" fmla="*/ 45 w 246"/>
                    <a:gd name="T27" fmla="*/ 84 h 232"/>
                    <a:gd name="T28" fmla="*/ 45 w 246"/>
                    <a:gd name="T29" fmla="*/ 103 h 232"/>
                    <a:gd name="T30" fmla="*/ 3 w 246"/>
                    <a:gd name="T31" fmla="*/ 112 h 232"/>
                    <a:gd name="T32" fmla="*/ 14 w 246"/>
                    <a:gd name="T33" fmla="*/ 207 h 232"/>
                    <a:gd name="T34" fmla="*/ 44 w 246"/>
                    <a:gd name="T35" fmla="*/ 216 h 232"/>
                    <a:gd name="T36" fmla="*/ 66 w 246"/>
                    <a:gd name="T37" fmla="*/ 223 h 232"/>
                    <a:gd name="T38" fmla="*/ 69 w 246"/>
                    <a:gd name="T39" fmla="*/ 226 h 232"/>
                    <a:gd name="T40" fmla="*/ 98 w 246"/>
                    <a:gd name="T41" fmla="*/ 232 h 232"/>
                    <a:gd name="T42" fmla="*/ 118 w 246"/>
                    <a:gd name="T43" fmla="*/ 216 h 232"/>
                    <a:gd name="T44" fmla="*/ 144 w 246"/>
                    <a:gd name="T45" fmla="*/ 195 h 232"/>
                    <a:gd name="T46" fmla="*/ 159 w 246"/>
                    <a:gd name="T47" fmla="*/ 177 h 232"/>
                    <a:gd name="T48" fmla="*/ 174 w 246"/>
                    <a:gd name="T49" fmla="*/ 156 h 232"/>
                    <a:gd name="T50" fmla="*/ 227 w 246"/>
                    <a:gd name="T51" fmla="*/ 131 h 232"/>
                    <a:gd name="T52" fmla="*/ 240 w 246"/>
                    <a:gd name="T53" fmla="*/ 100 h 232"/>
                    <a:gd name="T54" fmla="*/ 242 w 246"/>
                    <a:gd name="T55" fmla="*/ 62 h 232"/>
                    <a:gd name="T56" fmla="*/ 241 w 246"/>
                    <a:gd name="T57" fmla="*/ 35 h 232"/>
                    <a:gd name="T58" fmla="*/ 220 w 246"/>
                    <a:gd name="T59" fmla="*/ 17 h 232"/>
                    <a:gd name="T60" fmla="*/ 198 w 246"/>
                    <a:gd name="T61" fmla="*/ 9 h 232"/>
                    <a:gd name="T62" fmla="*/ 197 w 246"/>
                    <a:gd name="T63" fmla="*/ 8 h 232"/>
                    <a:gd name="T64" fmla="*/ 195 w 246"/>
                    <a:gd name="T65" fmla="*/ 14 h 232"/>
                    <a:gd name="T66" fmla="*/ 191 w 246"/>
                    <a:gd name="T67" fmla="*/ 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6" h="232">
                      <a:moveTo>
                        <a:pt x="191" y="9"/>
                      </a:moveTo>
                      <a:lnTo>
                        <a:pt x="183" y="7"/>
                      </a:lnTo>
                      <a:lnTo>
                        <a:pt x="185" y="2"/>
                      </a:lnTo>
                      <a:lnTo>
                        <a:pt x="181" y="0"/>
                      </a:lnTo>
                      <a:lnTo>
                        <a:pt x="153" y="5"/>
                      </a:lnTo>
                      <a:lnTo>
                        <a:pt x="147" y="8"/>
                      </a:lnTo>
                      <a:lnTo>
                        <a:pt x="141" y="23"/>
                      </a:lnTo>
                      <a:lnTo>
                        <a:pt x="146" y="33"/>
                      </a:lnTo>
                      <a:lnTo>
                        <a:pt x="141" y="61"/>
                      </a:lnTo>
                      <a:lnTo>
                        <a:pt x="138" y="85"/>
                      </a:lnTo>
                      <a:lnTo>
                        <a:pt x="143" y="89"/>
                      </a:lnTo>
                      <a:lnTo>
                        <a:pt x="158" y="98"/>
                      </a:lnTo>
                      <a:lnTo>
                        <a:pt x="164" y="94"/>
                      </a:lnTo>
                      <a:lnTo>
                        <a:pt x="165" y="120"/>
                      </a:lnTo>
                      <a:lnTo>
                        <a:pt x="149" y="120"/>
                      </a:lnTo>
                      <a:lnTo>
                        <a:pt x="141" y="107"/>
                      </a:lnTo>
                      <a:lnTo>
                        <a:pt x="134" y="97"/>
                      </a:lnTo>
                      <a:lnTo>
                        <a:pt x="117" y="94"/>
                      </a:lnTo>
                      <a:lnTo>
                        <a:pt x="113" y="81"/>
                      </a:lnTo>
                      <a:lnTo>
                        <a:pt x="100" y="88"/>
                      </a:lnTo>
                      <a:lnTo>
                        <a:pt x="83" y="84"/>
                      </a:lnTo>
                      <a:lnTo>
                        <a:pt x="77" y="74"/>
                      </a:lnTo>
                      <a:lnTo>
                        <a:pt x="64" y="72"/>
                      </a:lnTo>
                      <a:lnTo>
                        <a:pt x="53" y="72"/>
                      </a:lnTo>
                      <a:lnTo>
                        <a:pt x="52" y="65"/>
                      </a:lnTo>
                      <a:lnTo>
                        <a:pt x="46" y="65"/>
                      </a:lnTo>
                      <a:lnTo>
                        <a:pt x="48" y="72"/>
                      </a:lnTo>
                      <a:lnTo>
                        <a:pt x="45" y="84"/>
                      </a:lnTo>
                      <a:lnTo>
                        <a:pt x="48" y="95"/>
                      </a:lnTo>
                      <a:lnTo>
                        <a:pt x="45" y="103"/>
                      </a:lnTo>
                      <a:lnTo>
                        <a:pt x="47" y="112"/>
                      </a:lnTo>
                      <a:lnTo>
                        <a:pt x="3" y="112"/>
                      </a:lnTo>
                      <a:lnTo>
                        <a:pt x="0" y="187"/>
                      </a:lnTo>
                      <a:lnTo>
                        <a:pt x="14" y="207"/>
                      </a:lnTo>
                      <a:lnTo>
                        <a:pt x="27" y="222"/>
                      </a:lnTo>
                      <a:lnTo>
                        <a:pt x="44" y="216"/>
                      </a:lnTo>
                      <a:lnTo>
                        <a:pt x="57" y="217"/>
                      </a:lnTo>
                      <a:lnTo>
                        <a:pt x="66" y="223"/>
                      </a:lnTo>
                      <a:lnTo>
                        <a:pt x="66" y="225"/>
                      </a:lnTo>
                      <a:lnTo>
                        <a:pt x="69" y="226"/>
                      </a:lnTo>
                      <a:lnTo>
                        <a:pt x="93" y="229"/>
                      </a:lnTo>
                      <a:lnTo>
                        <a:pt x="98" y="232"/>
                      </a:lnTo>
                      <a:lnTo>
                        <a:pt x="106" y="231"/>
                      </a:lnTo>
                      <a:lnTo>
                        <a:pt x="118" y="216"/>
                      </a:lnTo>
                      <a:lnTo>
                        <a:pt x="137" y="197"/>
                      </a:lnTo>
                      <a:lnTo>
                        <a:pt x="144" y="195"/>
                      </a:lnTo>
                      <a:lnTo>
                        <a:pt x="147" y="186"/>
                      </a:lnTo>
                      <a:lnTo>
                        <a:pt x="159" y="177"/>
                      </a:lnTo>
                      <a:lnTo>
                        <a:pt x="175" y="173"/>
                      </a:lnTo>
                      <a:lnTo>
                        <a:pt x="174" y="156"/>
                      </a:lnTo>
                      <a:lnTo>
                        <a:pt x="237" y="137"/>
                      </a:lnTo>
                      <a:lnTo>
                        <a:pt x="227" y="131"/>
                      </a:lnTo>
                      <a:lnTo>
                        <a:pt x="234" y="109"/>
                      </a:lnTo>
                      <a:lnTo>
                        <a:pt x="240" y="100"/>
                      </a:lnTo>
                      <a:lnTo>
                        <a:pt x="237" y="81"/>
                      </a:lnTo>
                      <a:lnTo>
                        <a:pt x="242" y="62"/>
                      </a:lnTo>
                      <a:lnTo>
                        <a:pt x="246" y="55"/>
                      </a:lnTo>
                      <a:lnTo>
                        <a:pt x="241" y="35"/>
                      </a:lnTo>
                      <a:lnTo>
                        <a:pt x="231" y="25"/>
                      </a:lnTo>
                      <a:lnTo>
                        <a:pt x="220" y="17"/>
                      </a:lnTo>
                      <a:lnTo>
                        <a:pt x="207" y="14"/>
                      </a:lnTo>
                      <a:lnTo>
                        <a:pt x="198" y="9"/>
                      </a:lnTo>
                      <a:lnTo>
                        <a:pt x="197" y="8"/>
                      </a:lnTo>
                      <a:lnTo>
                        <a:pt x="197" y="8"/>
                      </a:lnTo>
                      <a:lnTo>
                        <a:pt x="199" y="13"/>
                      </a:lnTo>
                      <a:lnTo>
                        <a:pt x="195" y="14"/>
                      </a:lnTo>
                      <a:lnTo>
                        <a:pt x="191" y="9"/>
                      </a:lnTo>
                      <a:lnTo>
                        <a:pt x="191" y="9"/>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79" name="Zimbabwe">
                  <a:extLst>
                    <a:ext uri="{FF2B5EF4-FFF2-40B4-BE49-F238E27FC236}">
                      <a16:creationId xmlns:a16="http://schemas.microsoft.com/office/drawing/2014/main" id="{8B6FDBDB-7F23-417C-B332-E51CEA3D4D70}"/>
                    </a:ext>
                  </a:extLst>
                </p:cNvPr>
                <p:cNvSpPr>
                  <a:spLocks/>
                </p:cNvSpPr>
                <p:nvPr/>
              </p:nvSpPr>
              <p:spPr bwMode="auto">
                <a:xfrm>
                  <a:off x="5497837" y="5131736"/>
                  <a:ext cx="222032" cy="227653"/>
                </a:xfrm>
                <a:custGeom>
                  <a:avLst/>
                  <a:gdLst>
                    <a:gd name="T0" fmla="*/ 118 w 158"/>
                    <a:gd name="T1" fmla="*/ 161 h 162"/>
                    <a:gd name="T2" fmla="*/ 141 w 158"/>
                    <a:gd name="T3" fmla="*/ 134 h 162"/>
                    <a:gd name="T4" fmla="*/ 147 w 158"/>
                    <a:gd name="T5" fmla="*/ 117 h 162"/>
                    <a:gd name="T6" fmla="*/ 151 w 158"/>
                    <a:gd name="T7" fmla="*/ 114 h 162"/>
                    <a:gd name="T8" fmla="*/ 153 w 158"/>
                    <a:gd name="T9" fmla="*/ 100 h 162"/>
                    <a:gd name="T10" fmla="*/ 151 w 158"/>
                    <a:gd name="T11" fmla="*/ 94 h 162"/>
                    <a:gd name="T12" fmla="*/ 152 w 158"/>
                    <a:gd name="T13" fmla="*/ 76 h 162"/>
                    <a:gd name="T14" fmla="*/ 157 w 158"/>
                    <a:gd name="T15" fmla="*/ 59 h 162"/>
                    <a:gd name="T16" fmla="*/ 158 w 158"/>
                    <a:gd name="T17" fmla="*/ 29 h 162"/>
                    <a:gd name="T18" fmla="*/ 148 w 158"/>
                    <a:gd name="T19" fmla="*/ 22 h 162"/>
                    <a:gd name="T20" fmla="*/ 138 w 158"/>
                    <a:gd name="T21" fmla="*/ 20 h 162"/>
                    <a:gd name="T22" fmla="*/ 134 w 158"/>
                    <a:gd name="T23" fmla="*/ 14 h 162"/>
                    <a:gd name="T24" fmla="*/ 124 w 158"/>
                    <a:gd name="T25" fmla="*/ 9 h 162"/>
                    <a:gd name="T26" fmla="*/ 107 w 158"/>
                    <a:gd name="T27" fmla="*/ 10 h 162"/>
                    <a:gd name="T28" fmla="*/ 106 w 158"/>
                    <a:gd name="T29" fmla="*/ 0 h 162"/>
                    <a:gd name="T30" fmla="*/ 90 w 158"/>
                    <a:gd name="T31" fmla="*/ 4 h 162"/>
                    <a:gd name="T32" fmla="*/ 78 w 158"/>
                    <a:gd name="T33" fmla="*/ 13 h 162"/>
                    <a:gd name="T34" fmla="*/ 75 w 158"/>
                    <a:gd name="T35" fmla="*/ 22 h 162"/>
                    <a:gd name="T36" fmla="*/ 68 w 158"/>
                    <a:gd name="T37" fmla="*/ 24 h 162"/>
                    <a:gd name="T38" fmla="*/ 49 w 158"/>
                    <a:gd name="T39" fmla="*/ 43 h 162"/>
                    <a:gd name="T40" fmla="*/ 37 w 158"/>
                    <a:gd name="T41" fmla="*/ 58 h 162"/>
                    <a:gd name="T42" fmla="*/ 29 w 158"/>
                    <a:gd name="T43" fmla="*/ 59 h 162"/>
                    <a:gd name="T44" fmla="*/ 24 w 158"/>
                    <a:gd name="T45" fmla="*/ 56 h 162"/>
                    <a:gd name="T46" fmla="*/ 0 w 158"/>
                    <a:gd name="T47" fmla="*/ 53 h 162"/>
                    <a:gd name="T48" fmla="*/ 7 w 158"/>
                    <a:gd name="T49" fmla="*/ 72 h 162"/>
                    <a:gd name="T50" fmla="*/ 11 w 158"/>
                    <a:gd name="T51" fmla="*/ 77 h 162"/>
                    <a:gd name="T52" fmla="*/ 17 w 158"/>
                    <a:gd name="T53" fmla="*/ 91 h 162"/>
                    <a:gd name="T54" fmla="*/ 40 w 158"/>
                    <a:gd name="T55" fmla="*/ 117 h 162"/>
                    <a:gd name="T56" fmla="*/ 48 w 158"/>
                    <a:gd name="T57" fmla="*/ 119 h 162"/>
                    <a:gd name="T58" fmla="*/ 48 w 158"/>
                    <a:gd name="T59" fmla="*/ 127 h 162"/>
                    <a:gd name="T60" fmla="*/ 54 w 158"/>
                    <a:gd name="T61" fmla="*/ 143 h 162"/>
                    <a:gd name="T62" fmla="*/ 69 w 158"/>
                    <a:gd name="T63" fmla="*/ 146 h 162"/>
                    <a:gd name="T64" fmla="*/ 82 w 158"/>
                    <a:gd name="T65" fmla="*/ 157 h 162"/>
                    <a:gd name="T66" fmla="*/ 90 w 158"/>
                    <a:gd name="T67" fmla="*/ 157 h 162"/>
                    <a:gd name="T68" fmla="*/ 100 w 158"/>
                    <a:gd name="T69" fmla="*/ 162 h 162"/>
                    <a:gd name="T70" fmla="*/ 107 w 158"/>
                    <a:gd name="T71" fmla="*/ 158 h 162"/>
                    <a:gd name="T72" fmla="*/ 118 w 158"/>
                    <a:gd name="T73" fmla="*/ 161 h 162"/>
                    <a:gd name="T74" fmla="*/ 118 w 158"/>
                    <a:gd name="T75" fmla="*/ 16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62">
                      <a:moveTo>
                        <a:pt x="118" y="161"/>
                      </a:moveTo>
                      <a:lnTo>
                        <a:pt x="141" y="134"/>
                      </a:lnTo>
                      <a:lnTo>
                        <a:pt x="147" y="117"/>
                      </a:lnTo>
                      <a:lnTo>
                        <a:pt x="151" y="114"/>
                      </a:lnTo>
                      <a:lnTo>
                        <a:pt x="153" y="100"/>
                      </a:lnTo>
                      <a:lnTo>
                        <a:pt x="151" y="94"/>
                      </a:lnTo>
                      <a:lnTo>
                        <a:pt x="152" y="76"/>
                      </a:lnTo>
                      <a:lnTo>
                        <a:pt x="157" y="59"/>
                      </a:lnTo>
                      <a:lnTo>
                        <a:pt x="158" y="29"/>
                      </a:lnTo>
                      <a:lnTo>
                        <a:pt x="148" y="22"/>
                      </a:lnTo>
                      <a:lnTo>
                        <a:pt x="138" y="20"/>
                      </a:lnTo>
                      <a:lnTo>
                        <a:pt x="134" y="14"/>
                      </a:lnTo>
                      <a:lnTo>
                        <a:pt x="124" y="9"/>
                      </a:lnTo>
                      <a:lnTo>
                        <a:pt x="107" y="10"/>
                      </a:lnTo>
                      <a:lnTo>
                        <a:pt x="106" y="0"/>
                      </a:lnTo>
                      <a:lnTo>
                        <a:pt x="90" y="4"/>
                      </a:lnTo>
                      <a:lnTo>
                        <a:pt x="78" y="13"/>
                      </a:lnTo>
                      <a:lnTo>
                        <a:pt x="75" y="22"/>
                      </a:lnTo>
                      <a:lnTo>
                        <a:pt x="68" y="24"/>
                      </a:lnTo>
                      <a:lnTo>
                        <a:pt x="49" y="43"/>
                      </a:lnTo>
                      <a:lnTo>
                        <a:pt x="37" y="58"/>
                      </a:lnTo>
                      <a:lnTo>
                        <a:pt x="29" y="59"/>
                      </a:lnTo>
                      <a:lnTo>
                        <a:pt x="24" y="56"/>
                      </a:lnTo>
                      <a:lnTo>
                        <a:pt x="0" y="53"/>
                      </a:lnTo>
                      <a:lnTo>
                        <a:pt x="7" y="72"/>
                      </a:lnTo>
                      <a:lnTo>
                        <a:pt x="11" y="77"/>
                      </a:lnTo>
                      <a:lnTo>
                        <a:pt x="17" y="91"/>
                      </a:lnTo>
                      <a:lnTo>
                        <a:pt x="40" y="117"/>
                      </a:lnTo>
                      <a:lnTo>
                        <a:pt x="48" y="119"/>
                      </a:lnTo>
                      <a:lnTo>
                        <a:pt x="48" y="127"/>
                      </a:lnTo>
                      <a:lnTo>
                        <a:pt x="54" y="143"/>
                      </a:lnTo>
                      <a:lnTo>
                        <a:pt x="69" y="146"/>
                      </a:lnTo>
                      <a:lnTo>
                        <a:pt x="82" y="157"/>
                      </a:lnTo>
                      <a:lnTo>
                        <a:pt x="90" y="157"/>
                      </a:lnTo>
                      <a:lnTo>
                        <a:pt x="100" y="162"/>
                      </a:lnTo>
                      <a:lnTo>
                        <a:pt x="107" y="158"/>
                      </a:lnTo>
                      <a:lnTo>
                        <a:pt x="118" y="161"/>
                      </a:lnTo>
                      <a:lnTo>
                        <a:pt x="118" y="161"/>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80" name="Somalia">
                  <a:extLst>
                    <a:ext uri="{FF2B5EF4-FFF2-40B4-BE49-F238E27FC236}">
                      <a16:creationId xmlns:a16="http://schemas.microsoft.com/office/drawing/2014/main" id="{CC9FEB5C-B4EC-4473-BB6C-E16554B63426}"/>
                    </a:ext>
                  </a:extLst>
                </p:cNvPr>
                <p:cNvSpPr>
                  <a:spLocks/>
                </p:cNvSpPr>
                <p:nvPr/>
              </p:nvSpPr>
              <p:spPr bwMode="auto">
                <a:xfrm>
                  <a:off x="5971411" y="4214099"/>
                  <a:ext cx="290889" cy="456711"/>
                </a:xfrm>
                <a:custGeom>
                  <a:avLst/>
                  <a:gdLst>
                    <a:gd name="T0" fmla="*/ 62 w 207"/>
                    <a:gd name="T1" fmla="*/ 37 h 325"/>
                    <a:gd name="T2" fmla="*/ 52 w 207"/>
                    <a:gd name="T3" fmla="*/ 27 h 325"/>
                    <a:gd name="T4" fmla="*/ 47 w 207"/>
                    <a:gd name="T5" fmla="*/ 17 h 325"/>
                    <a:gd name="T6" fmla="*/ 40 w 207"/>
                    <a:gd name="T7" fmla="*/ 13 h 325"/>
                    <a:gd name="T8" fmla="*/ 33 w 207"/>
                    <a:gd name="T9" fmla="*/ 25 h 325"/>
                    <a:gd name="T10" fmla="*/ 29 w 207"/>
                    <a:gd name="T11" fmla="*/ 34 h 325"/>
                    <a:gd name="T12" fmla="*/ 38 w 207"/>
                    <a:gd name="T13" fmla="*/ 47 h 325"/>
                    <a:gd name="T14" fmla="*/ 45 w 207"/>
                    <a:gd name="T15" fmla="*/ 58 h 325"/>
                    <a:gd name="T16" fmla="*/ 54 w 207"/>
                    <a:gd name="T17" fmla="*/ 67 h 325"/>
                    <a:gd name="T18" fmla="*/ 123 w 207"/>
                    <a:gd name="T19" fmla="*/ 95 h 325"/>
                    <a:gd name="T20" fmla="*/ 140 w 207"/>
                    <a:gd name="T21" fmla="*/ 95 h 325"/>
                    <a:gd name="T22" fmla="*/ 83 w 207"/>
                    <a:gd name="T23" fmla="*/ 166 h 325"/>
                    <a:gd name="T24" fmla="*/ 55 w 207"/>
                    <a:gd name="T25" fmla="*/ 167 h 325"/>
                    <a:gd name="T26" fmla="*/ 37 w 207"/>
                    <a:gd name="T27" fmla="*/ 184 h 325"/>
                    <a:gd name="T28" fmla="*/ 24 w 207"/>
                    <a:gd name="T29" fmla="*/ 184 h 325"/>
                    <a:gd name="T30" fmla="*/ 18 w 207"/>
                    <a:gd name="T31" fmla="*/ 192 h 325"/>
                    <a:gd name="T32" fmla="*/ 0 w 207"/>
                    <a:gd name="T33" fmla="*/ 219 h 325"/>
                    <a:gd name="T34" fmla="*/ 0 w 207"/>
                    <a:gd name="T35" fmla="*/ 305 h 325"/>
                    <a:gd name="T36" fmla="*/ 13 w 207"/>
                    <a:gd name="T37" fmla="*/ 325 h 325"/>
                    <a:gd name="T38" fmla="*/ 18 w 207"/>
                    <a:gd name="T39" fmla="*/ 320 h 325"/>
                    <a:gd name="T40" fmla="*/ 23 w 207"/>
                    <a:gd name="T41" fmla="*/ 307 h 325"/>
                    <a:gd name="T42" fmla="*/ 45 w 207"/>
                    <a:gd name="T43" fmla="*/ 278 h 325"/>
                    <a:gd name="T44" fmla="*/ 66 w 207"/>
                    <a:gd name="T45" fmla="*/ 260 h 325"/>
                    <a:gd name="T46" fmla="*/ 97 w 207"/>
                    <a:gd name="T47" fmla="*/ 236 h 325"/>
                    <a:gd name="T48" fmla="*/ 117 w 207"/>
                    <a:gd name="T49" fmla="*/ 217 h 325"/>
                    <a:gd name="T50" fmla="*/ 141 w 207"/>
                    <a:gd name="T51" fmla="*/ 184 h 325"/>
                    <a:gd name="T52" fmla="*/ 159 w 207"/>
                    <a:gd name="T53" fmla="*/ 158 h 325"/>
                    <a:gd name="T54" fmla="*/ 176 w 207"/>
                    <a:gd name="T55" fmla="*/ 124 h 325"/>
                    <a:gd name="T56" fmla="*/ 188 w 207"/>
                    <a:gd name="T57" fmla="*/ 93 h 325"/>
                    <a:gd name="T58" fmla="*/ 197 w 207"/>
                    <a:gd name="T59" fmla="*/ 66 h 325"/>
                    <a:gd name="T60" fmla="*/ 202 w 207"/>
                    <a:gd name="T61" fmla="*/ 41 h 325"/>
                    <a:gd name="T62" fmla="*/ 206 w 207"/>
                    <a:gd name="T63" fmla="*/ 32 h 325"/>
                    <a:gd name="T64" fmla="*/ 206 w 207"/>
                    <a:gd name="T65" fmla="*/ 19 h 325"/>
                    <a:gd name="T66" fmla="*/ 207 w 207"/>
                    <a:gd name="T67" fmla="*/ 6 h 325"/>
                    <a:gd name="T68" fmla="*/ 206 w 207"/>
                    <a:gd name="T69" fmla="*/ 0 h 325"/>
                    <a:gd name="T70" fmla="*/ 198 w 207"/>
                    <a:gd name="T71" fmla="*/ 0 h 325"/>
                    <a:gd name="T72" fmla="*/ 189 w 207"/>
                    <a:gd name="T73" fmla="*/ 8 h 325"/>
                    <a:gd name="T74" fmla="*/ 178 w 207"/>
                    <a:gd name="T75" fmla="*/ 10 h 325"/>
                    <a:gd name="T76" fmla="*/ 168 w 207"/>
                    <a:gd name="T77" fmla="*/ 14 h 325"/>
                    <a:gd name="T78" fmla="*/ 162 w 207"/>
                    <a:gd name="T79" fmla="*/ 14 h 325"/>
                    <a:gd name="T80" fmla="*/ 162 w 207"/>
                    <a:gd name="T81" fmla="*/ 14 h 325"/>
                    <a:gd name="T82" fmla="*/ 150 w 207"/>
                    <a:gd name="T83" fmla="*/ 15 h 325"/>
                    <a:gd name="T84" fmla="*/ 142 w 207"/>
                    <a:gd name="T85" fmla="*/ 19 h 325"/>
                    <a:gd name="T86" fmla="*/ 132 w 207"/>
                    <a:gd name="T87" fmla="*/ 21 h 325"/>
                    <a:gd name="T88" fmla="*/ 114 w 207"/>
                    <a:gd name="T89" fmla="*/ 28 h 325"/>
                    <a:gd name="T90" fmla="*/ 92 w 207"/>
                    <a:gd name="T91" fmla="*/ 30 h 325"/>
                    <a:gd name="T92" fmla="*/ 72 w 207"/>
                    <a:gd name="T93" fmla="*/ 37 h 325"/>
                    <a:gd name="T94" fmla="*/ 62 w 207"/>
                    <a:gd name="T95" fmla="*/ 37 h 325"/>
                    <a:gd name="T96" fmla="*/ 62 w 207"/>
                    <a:gd name="T97" fmla="*/ 3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7" h="325">
                      <a:moveTo>
                        <a:pt x="62" y="37"/>
                      </a:moveTo>
                      <a:lnTo>
                        <a:pt x="52" y="27"/>
                      </a:lnTo>
                      <a:lnTo>
                        <a:pt x="47" y="17"/>
                      </a:lnTo>
                      <a:lnTo>
                        <a:pt x="40" y="13"/>
                      </a:lnTo>
                      <a:lnTo>
                        <a:pt x="33" y="25"/>
                      </a:lnTo>
                      <a:lnTo>
                        <a:pt x="29" y="34"/>
                      </a:lnTo>
                      <a:lnTo>
                        <a:pt x="38" y="47"/>
                      </a:lnTo>
                      <a:lnTo>
                        <a:pt x="45" y="58"/>
                      </a:lnTo>
                      <a:lnTo>
                        <a:pt x="54" y="67"/>
                      </a:lnTo>
                      <a:lnTo>
                        <a:pt x="123" y="95"/>
                      </a:lnTo>
                      <a:lnTo>
                        <a:pt x="140" y="95"/>
                      </a:lnTo>
                      <a:lnTo>
                        <a:pt x="83" y="166"/>
                      </a:lnTo>
                      <a:lnTo>
                        <a:pt x="55" y="167"/>
                      </a:lnTo>
                      <a:lnTo>
                        <a:pt x="37" y="184"/>
                      </a:lnTo>
                      <a:lnTo>
                        <a:pt x="24" y="184"/>
                      </a:lnTo>
                      <a:lnTo>
                        <a:pt x="18" y="192"/>
                      </a:lnTo>
                      <a:lnTo>
                        <a:pt x="0" y="219"/>
                      </a:lnTo>
                      <a:lnTo>
                        <a:pt x="0" y="305"/>
                      </a:lnTo>
                      <a:lnTo>
                        <a:pt x="13" y="325"/>
                      </a:lnTo>
                      <a:lnTo>
                        <a:pt x="18" y="320"/>
                      </a:lnTo>
                      <a:lnTo>
                        <a:pt x="23" y="307"/>
                      </a:lnTo>
                      <a:lnTo>
                        <a:pt x="45" y="278"/>
                      </a:lnTo>
                      <a:lnTo>
                        <a:pt x="66" y="260"/>
                      </a:lnTo>
                      <a:lnTo>
                        <a:pt x="97" y="236"/>
                      </a:lnTo>
                      <a:lnTo>
                        <a:pt x="117" y="217"/>
                      </a:lnTo>
                      <a:lnTo>
                        <a:pt x="141" y="184"/>
                      </a:lnTo>
                      <a:lnTo>
                        <a:pt x="159" y="158"/>
                      </a:lnTo>
                      <a:lnTo>
                        <a:pt x="176" y="124"/>
                      </a:lnTo>
                      <a:lnTo>
                        <a:pt x="188" y="93"/>
                      </a:lnTo>
                      <a:lnTo>
                        <a:pt x="197" y="66"/>
                      </a:lnTo>
                      <a:lnTo>
                        <a:pt x="202" y="41"/>
                      </a:lnTo>
                      <a:lnTo>
                        <a:pt x="206" y="32"/>
                      </a:lnTo>
                      <a:lnTo>
                        <a:pt x="206" y="19"/>
                      </a:lnTo>
                      <a:lnTo>
                        <a:pt x="207" y="6"/>
                      </a:lnTo>
                      <a:lnTo>
                        <a:pt x="206" y="0"/>
                      </a:lnTo>
                      <a:lnTo>
                        <a:pt x="198" y="0"/>
                      </a:lnTo>
                      <a:lnTo>
                        <a:pt x="189" y="8"/>
                      </a:lnTo>
                      <a:lnTo>
                        <a:pt x="178" y="10"/>
                      </a:lnTo>
                      <a:lnTo>
                        <a:pt x="168" y="14"/>
                      </a:lnTo>
                      <a:lnTo>
                        <a:pt x="162" y="14"/>
                      </a:lnTo>
                      <a:lnTo>
                        <a:pt x="162" y="14"/>
                      </a:lnTo>
                      <a:lnTo>
                        <a:pt x="150" y="15"/>
                      </a:lnTo>
                      <a:lnTo>
                        <a:pt x="142" y="19"/>
                      </a:lnTo>
                      <a:lnTo>
                        <a:pt x="132" y="21"/>
                      </a:lnTo>
                      <a:lnTo>
                        <a:pt x="114" y="28"/>
                      </a:lnTo>
                      <a:lnTo>
                        <a:pt x="92" y="30"/>
                      </a:lnTo>
                      <a:lnTo>
                        <a:pt x="72" y="37"/>
                      </a:lnTo>
                      <a:lnTo>
                        <a:pt x="62" y="37"/>
                      </a:lnTo>
                      <a:lnTo>
                        <a:pt x="62" y="37"/>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81" name="Spain">
                  <a:extLst>
                    <a:ext uri="{FF2B5EF4-FFF2-40B4-BE49-F238E27FC236}">
                      <a16:creationId xmlns:a16="http://schemas.microsoft.com/office/drawing/2014/main" id="{DCED9BA7-0CB1-446F-B16C-82FF85E953D4}"/>
                    </a:ext>
                  </a:extLst>
                </p:cNvPr>
                <p:cNvSpPr>
                  <a:spLocks noEditPoints="1"/>
                </p:cNvSpPr>
                <p:nvPr/>
              </p:nvSpPr>
              <p:spPr bwMode="auto">
                <a:xfrm>
                  <a:off x="4511342" y="3154530"/>
                  <a:ext cx="369584" cy="259974"/>
                </a:xfrm>
                <a:custGeom>
                  <a:avLst/>
                  <a:gdLst>
                    <a:gd name="T0" fmla="*/ 210 w 263"/>
                    <a:gd name="T1" fmla="*/ 118 h 185"/>
                    <a:gd name="T2" fmla="*/ 207 w 263"/>
                    <a:gd name="T3" fmla="*/ 116 h 185"/>
                    <a:gd name="T4" fmla="*/ 207 w 263"/>
                    <a:gd name="T5" fmla="*/ 118 h 185"/>
                    <a:gd name="T6" fmla="*/ 208 w 263"/>
                    <a:gd name="T7" fmla="*/ 119 h 185"/>
                    <a:gd name="T8" fmla="*/ 210 w 263"/>
                    <a:gd name="T9" fmla="*/ 119 h 185"/>
                    <a:gd name="T10" fmla="*/ 207 w 263"/>
                    <a:gd name="T11" fmla="*/ 112 h 185"/>
                    <a:gd name="T12" fmla="*/ 210 w 263"/>
                    <a:gd name="T13" fmla="*/ 110 h 185"/>
                    <a:gd name="T14" fmla="*/ 209 w 263"/>
                    <a:gd name="T15" fmla="*/ 108 h 185"/>
                    <a:gd name="T16" fmla="*/ 205 w 263"/>
                    <a:gd name="T17" fmla="*/ 110 h 185"/>
                    <a:gd name="T18" fmla="*/ 204 w 263"/>
                    <a:gd name="T19" fmla="*/ 111 h 185"/>
                    <a:gd name="T20" fmla="*/ 204 w 263"/>
                    <a:gd name="T21" fmla="*/ 114 h 185"/>
                    <a:gd name="T22" fmla="*/ 207 w 263"/>
                    <a:gd name="T23" fmla="*/ 112 h 185"/>
                    <a:gd name="T24" fmla="*/ 112 w 263"/>
                    <a:gd name="T25" fmla="*/ 7 h 185"/>
                    <a:gd name="T26" fmla="*/ 77 w 263"/>
                    <a:gd name="T27" fmla="*/ 4 h 185"/>
                    <a:gd name="T28" fmla="*/ 28 w 263"/>
                    <a:gd name="T29" fmla="*/ 0 h 185"/>
                    <a:gd name="T30" fmla="*/ 8 w 263"/>
                    <a:gd name="T31" fmla="*/ 26 h 185"/>
                    <a:gd name="T32" fmla="*/ 13 w 263"/>
                    <a:gd name="T33" fmla="*/ 37 h 185"/>
                    <a:gd name="T34" fmla="*/ 25 w 263"/>
                    <a:gd name="T35" fmla="*/ 45 h 185"/>
                    <a:gd name="T36" fmla="*/ 40 w 263"/>
                    <a:gd name="T37" fmla="*/ 42 h 185"/>
                    <a:gd name="T38" fmla="*/ 56 w 263"/>
                    <a:gd name="T39" fmla="*/ 54 h 185"/>
                    <a:gd name="T40" fmla="*/ 47 w 263"/>
                    <a:gd name="T41" fmla="*/ 79 h 185"/>
                    <a:gd name="T42" fmla="*/ 42 w 263"/>
                    <a:gd name="T43" fmla="*/ 93 h 185"/>
                    <a:gd name="T44" fmla="*/ 41 w 263"/>
                    <a:gd name="T45" fmla="*/ 110 h 185"/>
                    <a:gd name="T46" fmla="*/ 42 w 263"/>
                    <a:gd name="T47" fmla="*/ 133 h 185"/>
                    <a:gd name="T48" fmla="*/ 32 w 263"/>
                    <a:gd name="T49" fmla="*/ 149 h 185"/>
                    <a:gd name="T50" fmla="*/ 52 w 263"/>
                    <a:gd name="T51" fmla="*/ 161 h 185"/>
                    <a:gd name="T52" fmla="*/ 64 w 263"/>
                    <a:gd name="T53" fmla="*/ 182 h 185"/>
                    <a:gd name="T54" fmla="*/ 81 w 263"/>
                    <a:gd name="T55" fmla="*/ 176 h 185"/>
                    <a:gd name="T56" fmla="*/ 112 w 263"/>
                    <a:gd name="T57" fmla="*/ 167 h 185"/>
                    <a:gd name="T58" fmla="*/ 151 w 263"/>
                    <a:gd name="T59" fmla="*/ 149 h 185"/>
                    <a:gd name="T60" fmla="*/ 170 w 263"/>
                    <a:gd name="T61" fmla="*/ 128 h 185"/>
                    <a:gd name="T62" fmla="*/ 174 w 263"/>
                    <a:gd name="T63" fmla="*/ 103 h 185"/>
                    <a:gd name="T64" fmla="*/ 193 w 263"/>
                    <a:gd name="T65" fmla="*/ 71 h 185"/>
                    <a:gd name="T66" fmla="*/ 220 w 263"/>
                    <a:gd name="T67" fmla="*/ 58 h 185"/>
                    <a:gd name="T68" fmla="*/ 236 w 263"/>
                    <a:gd name="T69" fmla="*/ 30 h 185"/>
                    <a:gd name="T70" fmla="*/ 193 w 263"/>
                    <a:gd name="T71" fmla="*/ 23 h 185"/>
                    <a:gd name="T72" fmla="*/ 150 w 263"/>
                    <a:gd name="T73" fmla="*/ 17 h 185"/>
                    <a:gd name="T74" fmla="*/ 143 w 263"/>
                    <a:gd name="T75" fmla="*/ 8 h 185"/>
                    <a:gd name="T76" fmla="*/ 240 w 263"/>
                    <a:gd name="T77" fmla="*/ 91 h 185"/>
                    <a:gd name="T78" fmla="*/ 241 w 263"/>
                    <a:gd name="T79" fmla="*/ 90 h 185"/>
                    <a:gd name="T80" fmla="*/ 240 w 263"/>
                    <a:gd name="T81" fmla="*/ 89 h 185"/>
                    <a:gd name="T82" fmla="*/ 240 w 263"/>
                    <a:gd name="T83" fmla="*/ 88 h 185"/>
                    <a:gd name="T84" fmla="*/ 233 w 263"/>
                    <a:gd name="T85" fmla="*/ 91 h 185"/>
                    <a:gd name="T86" fmla="*/ 225 w 263"/>
                    <a:gd name="T87" fmla="*/ 97 h 185"/>
                    <a:gd name="T88" fmla="*/ 227 w 263"/>
                    <a:gd name="T89" fmla="*/ 98 h 185"/>
                    <a:gd name="T90" fmla="*/ 229 w 263"/>
                    <a:gd name="T91" fmla="*/ 98 h 185"/>
                    <a:gd name="T92" fmla="*/ 232 w 263"/>
                    <a:gd name="T93" fmla="*/ 98 h 185"/>
                    <a:gd name="T94" fmla="*/ 233 w 263"/>
                    <a:gd name="T95" fmla="*/ 101 h 185"/>
                    <a:gd name="T96" fmla="*/ 235 w 263"/>
                    <a:gd name="T97" fmla="*/ 102 h 185"/>
                    <a:gd name="T98" fmla="*/ 240 w 263"/>
                    <a:gd name="T99" fmla="*/ 103 h 185"/>
                    <a:gd name="T100" fmla="*/ 243 w 263"/>
                    <a:gd name="T101" fmla="*/ 99 h 185"/>
                    <a:gd name="T102" fmla="*/ 246 w 263"/>
                    <a:gd name="T103" fmla="*/ 95 h 185"/>
                    <a:gd name="T104" fmla="*/ 246 w 263"/>
                    <a:gd name="T105" fmla="*/ 93 h 185"/>
                    <a:gd name="T106" fmla="*/ 244 w 263"/>
                    <a:gd name="T107" fmla="*/ 92 h 185"/>
                    <a:gd name="T108" fmla="*/ 240 w 263"/>
                    <a:gd name="T109" fmla="*/ 92 h 185"/>
                    <a:gd name="T110" fmla="*/ 263 w 263"/>
                    <a:gd name="T111" fmla="*/ 91 h 185"/>
                    <a:gd name="T112" fmla="*/ 263 w 263"/>
                    <a:gd name="T113" fmla="*/ 89 h 185"/>
                    <a:gd name="T114" fmla="*/ 258 w 263"/>
                    <a:gd name="T115" fmla="*/ 85 h 185"/>
                    <a:gd name="T116" fmla="*/ 253 w 263"/>
                    <a:gd name="T117" fmla="*/ 86 h 185"/>
                    <a:gd name="T118" fmla="*/ 254 w 263"/>
                    <a:gd name="T119" fmla="*/ 88 h 185"/>
                    <a:gd name="T120" fmla="*/ 263 w 263"/>
                    <a:gd name="T121" fmla="*/ 91 h 185"/>
                    <a:gd name="T122" fmla="*/ 263 w 263"/>
                    <a:gd name="T123" fmla="*/ 9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3" h="185">
                      <a:moveTo>
                        <a:pt x="210" y="119"/>
                      </a:moveTo>
                      <a:lnTo>
                        <a:pt x="210" y="118"/>
                      </a:lnTo>
                      <a:lnTo>
                        <a:pt x="208" y="118"/>
                      </a:lnTo>
                      <a:lnTo>
                        <a:pt x="207" y="116"/>
                      </a:lnTo>
                      <a:lnTo>
                        <a:pt x="207" y="117"/>
                      </a:lnTo>
                      <a:lnTo>
                        <a:pt x="207" y="118"/>
                      </a:lnTo>
                      <a:lnTo>
                        <a:pt x="207" y="119"/>
                      </a:lnTo>
                      <a:lnTo>
                        <a:pt x="208" y="119"/>
                      </a:lnTo>
                      <a:lnTo>
                        <a:pt x="210" y="119"/>
                      </a:lnTo>
                      <a:lnTo>
                        <a:pt x="210" y="119"/>
                      </a:lnTo>
                      <a:lnTo>
                        <a:pt x="210" y="119"/>
                      </a:lnTo>
                      <a:close/>
                      <a:moveTo>
                        <a:pt x="207" y="112"/>
                      </a:moveTo>
                      <a:lnTo>
                        <a:pt x="208" y="112"/>
                      </a:lnTo>
                      <a:lnTo>
                        <a:pt x="210" y="110"/>
                      </a:lnTo>
                      <a:lnTo>
                        <a:pt x="210" y="108"/>
                      </a:lnTo>
                      <a:lnTo>
                        <a:pt x="209" y="108"/>
                      </a:lnTo>
                      <a:lnTo>
                        <a:pt x="206" y="108"/>
                      </a:lnTo>
                      <a:lnTo>
                        <a:pt x="205" y="110"/>
                      </a:lnTo>
                      <a:lnTo>
                        <a:pt x="205" y="111"/>
                      </a:lnTo>
                      <a:lnTo>
                        <a:pt x="204" y="111"/>
                      </a:lnTo>
                      <a:lnTo>
                        <a:pt x="203" y="113"/>
                      </a:lnTo>
                      <a:lnTo>
                        <a:pt x="204" y="114"/>
                      </a:lnTo>
                      <a:lnTo>
                        <a:pt x="207" y="114"/>
                      </a:lnTo>
                      <a:lnTo>
                        <a:pt x="207" y="112"/>
                      </a:lnTo>
                      <a:close/>
                      <a:moveTo>
                        <a:pt x="143" y="8"/>
                      </a:moveTo>
                      <a:lnTo>
                        <a:pt x="112" y="7"/>
                      </a:lnTo>
                      <a:lnTo>
                        <a:pt x="96" y="8"/>
                      </a:lnTo>
                      <a:lnTo>
                        <a:pt x="77" y="4"/>
                      </a:lnTo>
                      <a:lnTo>
                        <a:pt x="52" y="4"/>
                      </a:lnTo>
                      <a:lnTo>
                        <a:pt x="28" y="0"/>
                      </a:lnTo>
                      <a:lnTo>
                        <a:pt x="0" y="17"/>
                      </a:lnTo>
                      <a:lnTo>
                        <a:pt x="8" y="26"/>
                      </a:lnTo>
                      <a:lnTo>
                        <a:pt x="7" y="43"/>
                      </a:lnTo>
                      <a:lnTo>
                        <a:pt x="13" y="37"/>
                      </a:lnTo>
                      <a:lnTo>
                        <a:pt x="22" y="34"/>
                      </a:lnTo>
                      <a:lnTo>
                        <a:pt x="25" y="45"/>
                      </a:lnTo>
                      <a:lnTo>
                        <a:pt x="37" y="45"/>
                      </a:lnTo>
                      <a:lnTo>
                        <a:pt x="40" y="42"/>
                      </a:lnTo>
                      <a:lnTo>
                        <a:pt x="52" y="43"/>
                      </a:lnTo>
                      <a:lnTo>
                        <a:pt x="56" y="54"/>
                      </a:lnTo>
                      <a:lnTo>
                        <a:pt x="48" y="61"/>
                      </a:lnTo>
                      <a:lnTo>
                        <a:pt x="47" y="79"/>
                      </a:lnTo>
                      <a:lnTo>
                        <a:pt x="43" y="82"/>
                      </a:lnTo>
                      <a:lnTo>
                        <a:pt x="42" y="93"/>
                      </a:lnTo>
                      <a:lnTo>
                        <a:pt x="34" y="95"/>
                      </a:lnTo>
                      <a:lnTo>
                        <a:pt x="41" y="110"/>
                      </a:lnTo>
                      <a:lnTo>
                        <a:pt x="36" y="126"/>
                      </a:lnTo>
                      <a:lnTo>
                        <a:pt x="42" y="133"/>
                      </a:lnTo>
                      <a:lnTo>
                        <a:pt x="39" y="139"/>
                      </a:lnTo>
                      <a:lnTo>
                        <a:pt x="32" y="149"/>
                      </a:lnTo>
                      <a:lnTo>
                        <a:pt x="33" y="157"/>
                      </a:lnTo>
                      <a:lnTo>
                        <a:pt x="52" y="161"/>
                      </a:lnTo>
                      <a:lnTo>
                        <a:pt x="56" y="174"/>
                      </a:lnTo>
                      <a:lnTo>
                        <a:pt x="64" y="182"/>
                      </a:lnTo>
                      <a:lnTo>
                        <a:pt x="73" y="185"/>
                      </a:lnTo>
                      <a:lnTo>
                        <a:pt x="81" y="176"/>
                      </a:lnTo>
                      <a:lnTo>
                        <a:pt x="94" y="166"/>
                      </a:lnTo>
                      <a:lnTo>
                        <a:pt x="112" y="167"/>
                      </a:lnTo>
                      <a:lnTo>
                        <a:pt x="137" y="167"/>
                      </a:lnTo>
                      <a:lnTo>
                        <a:pt x="151" y="149"/>
                      </a:lnTo>
                      <a:lnTo>
                        <a:pt x="165" y="144"/>
                      </a:lnTo>
                      <a:lnTo>
                        <a:pt x="170" y="128"/>
                      </a:lnTo>
                      <a:lnTo>
                        <a:pt x="181" y="117"/>
                      </a:lnTo>
                      <a:lnTo>
                        <a:pt x="174" y="103"/>
                      </a:lnTo>
                      <a:lnTo>
                        <a:pt x="181" y="84"/>
                      </a:lnTo>
                      <a:lnTo>
                        <a:pt x="193" y="71"/>
                      </a:lnTo>
                      <a:lnTo>
                        <a:pt x="195" y="64"/>
                      </a:lnTo>
                      <a:lnTo>
                        <a:pt x="220" y="58"/>
                      </a:lnTo>
                      <a:lnTo>
                        <a:pt x="237" y="43"/>
                      </a:lnTo>
                      <a:lnTo>
                        <a:pt x="236" y="30"/>
                      </a:lnTo>
                      <a:lnTo>
                        <a:pt x="214" y="33"/>
                      </a:lnTo>
                      <a:lnTo>
                        <a:pt x="193" y="23"/>
                      </a:lnTo>
                      <a:lnTo>
                        <a:pt x="186" y="27"/>
                      </a:lnTo>
                      <a:lnTo>
                        <a:pt x="150" y="17"/>
                      </a:lnTo>
                      <a:lnTo>
                        <a:pt x="143" y="8"/>
                      </a:lnTo>
                      <a:lnTo>
                        <a:pt x="143" y="8"/>
                      </a:lnTo>
                      <a:close/>
                      <a:moveTo>
                        <a:pt x="240" y="92"/>
                      </a:moveTo>
                      <a:lnTo>
                        <a:pt x="240" y="91"/>
                      </a:lnTo>
                      <a:lnTo>
                        <a:pt x="241" y="90"/>
                      </a:lnTo>
                      <a:lnTo>
                        <a:pt x="241" y="90"/>
                      </a:lnTo>
                      <a:lnTo>
                        <a:pt x="240" y="89"/>
                      </a:lnTo>
                      <a:lnTo>
                        <a:pt x="240" y="89"/>
                      </a:lnTo>
                      <a:lnTo>
                        <a:pt x="241" y="88"/>
                      </a:lnTo>
                      <a:lnTo>
                        <a:pt x="240" y="88"/>
                      </a:lnTo>
                      <a:lnTo>
                        <a:pt x="235" y="89"/>
                      </a:lnTo>
                      <a:lnTo>
                        <a:pt x="233" y="91"/>
                      </a:lnTo>
                      <a:lnTo>
                        <a:pt x="225" y="96"/>
                      </a:lnTo>
                      <a:lnTo>
                        <a:pt x="225" y="97"/>
                      </a:lnTo>
                      <a:lnTo>
                        <a:pt x="225" y="98"/>
                      </a:lnTo>
                      <a:lnTo>
                        <a:pt x="227" y="98"/>
                      </a:lnTo>
                      <a:lnTo>
                        <a:pt x="228" y="99"/>
                      </a:lnTo>
                      <a:lnTo>
                        <a:pt x="229" y="98"/>
                      </a:lnTo>
                      <a:lnTo>
                        <a:pt x="231" y="97"/>
                      </a:lnTo>
                      <a:lnTo>
                        <a:pt x="232" y="98"/>
                      </a:lnTo>
                      <a:lnTo>
                        <a:pt x="233" y="99"/>
                      </a:lnTo>
                      <a:lnTo>
                        <a:pt x="233" y="101"/>
                      </a:lnTo>
                      <a:lnTo>
                        <a:pt x="234" y="102"/>
                      </a:lnTo>
                      <a:lnTo>
                        <a:pt x="235" y="102"/>
                      </a:lnTo>
                      <a:lnTo>
                        <a:pt x="239" y="104"/>
                      </a:lnTo>
                      <a:lnTo>
                        <a:pt x="240" y="103"/>
                      </a:lnTo>
                      <a:lnTo>
                        <a:pt x="242" y="102"/>
                      </a:lnTo>
                      <a:lnTo>
                        <a:pt x="243" y="99"/>
                      </a:lnTo>
                      <a:lnTo>
                        <a:pt x="244" y="97"/>
                      </a:lnTo>
                      <a:lnTo>
                        <a:pt x="246" y="95"/>
                      </a:lnTo>
                      <a:lnTo>
                        <a:pt x="247" y="94"/>
                      </a:lnTo>
                      <a:lnTo>
                        <a:pt x="246" y="93"/>
                      </a:lnTo>
                      <a:lnTo>
                        <a:pt x="245" y="93"/>
                      </a:lnTo>
                      <a:lnTo>
                        <a:pt x="244" y="92"/>
                      </a:lnTo>
                      <a:lnTo>
                        <a:pt x="242" y="93"/>
                      </a:lnTo>
                      <a:lnTo>
                        <a:pt x="240" y="92"/>
                      </a:lnTo>
                      <a:lnTo>
                        <a:pt x="240" y="92"/>
                      </a:lnTo>
                      <a:close/>
                      <a:moveTo>
                        <a:pt x="263" y="91"/>
                      </a:moveTo>
                      <a:lnTo>
                        <a:pt x="263" y="90"/>
                      </a:lnTo>
                      <a:lnTo>
                        <a:pt x="263" y="89"/>
                      </a:lnTo>
                      <a:lnTo>
                        <a:pt x="261" y="86"/>
                      </a:lnTo>
                      <a:lnTo>
                        <a:pt x="258" y="85"/>
                      </a:lnTo>
                      <a:lnTo>
                        <a:pt x="254" y="86"/>
                      </a:lnTo>
                      <a:lnTo>
                        <a:pt x="253" y="86"/>
                      </a:lnTo>
                      <a:lnTo>
                        <a:pt x="253" y="88"/>
                      </a:lnTo>
                      <a:lnTo>
                        <a:pt x="254" y="88"/>
                      </a:lnTo>
                      <a:lnTo>
                        <a:pt x="256" y="88"/>
                      </a:lnTo>
                      <a:lnTo>
                        <a:pt x="263" y="91"/>
                      </a:lnTo>
                      <a:lnTo>
                        <a:pt x="263" y="91"/>
                      </a:lnTo>
                      <a:lnTo>
                        <a:pt x="263" y="91"/>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82" name="Andorra">
                  <a:extLst>
                    <a:ext uri="{FF2B5EF4-FFF2-40B4-BE49-F238E27FC236}">
                      <a16:creationId xmlns:a16="http://schemas.microsoft.com/office/drawing/2014/main" id="{FCBEEE44-87E5-4687-B1CA-263816016F2C}"/>
                    </a:ext>
                  </a:extLst>
                </p:cNvPr>
                <p:cNvSpPr>
                  <a:spLocks/>
                </p:cNvSpPr>
                <p:nvPr/>
              </p:nvSpPr>
              <p:spPr bwMode="auto">
                <a:xfrm>
                  <a:off x="4802232" y="3189662"/>
                  <a:ext cx="7026" cy="7027"/>
                </a:xfrm>
                <a:custGeom>
                  <a:avLst/>
                  <a:gdLst>
                    <a:gd name="T0" fmla="*/ 5 w 5"/>
                    <a:gd name="T1" fmla="*/ 4 h 5"/>
                    <a:gd name="T2" fmla="*/ 5 w 5"/>
                    <a:gd name="T3" fmla="*/ 3 h 5"/>
                    <a:gd name="T4" fmla="*/ 5 w 5"/>
                    <a:gd name="T5" fmla="*/ 2 h 5"/>
                    <a:gd name="T6" fmla="*/ 5 w 5"/>
                    <a:gd name="T7" fmla="*/ 2 h 5"/>
                    <a:gd name="T8" fmla="*/ 5 w 5"/>
                    <a:gd name="T9" fmla="*/ 1 h 5"/>
                    <a:gd name="T10" fmla="*/ 2 w 5"/>
                    <a:gd name="T11" fmla="*/ 1 h 5"/>
                    <a:gd name="T12" fmla="*/ 1 w 5"/>
                    <a:gd name="T13" fmla="*/ 0 h 5"/>
                    <a:gd name="T14" fmla="*/ 0 w 5"/>
                    <a:gd name="T15" fmla="*/ 1 h 5"/>
                    <a:gd name="T16" fmla="*/ 0 w 5"/>
                    <a:gd name="T17" fmla="*/ 1 h 5"/>
                    <a:gd name="T18" fmla="*/ 0 w 5"/>
                    <a:gd name="T19" fmla="*/ 3 h 5"/>
                    <a:gd name="T20" fmla="*/ 0 w 5"/>
                    <a:gd name="T21" fmla="*/ 3 h 5"/>
                    <a:gd name="T22" fmla="*/ 0 w 5"/>
                    <a:gd name="T23" fmla="*/ 4 h 5"/>
                    <a:gd name="T24" fmla="*/ 0 w 5"/>
                    <a:gd name="T25" fmla="*/ 5 h 5"/>
                    <a:gd name="T26" fmla="*/ 0 w 5"/>
                    <a:gd name="T27" fmla="*/ 5 h 5"/>
                    <a:gd name="T28" fmla="*/ 0 w 5"/>
                    <a:gd name="T29" fmla="*/ 5 h 5"/>
                    <a:gd name="T30" fmla="*/ 1 w 5"/>
                    <a:gd name="T31" fmla="*/ 5 h 5"/>
                    <a:gd name="T32" fmla="*/ 2 w 5"/>
                    <a:gd name="T33" fmla="*/ 5 h 5"/>
                    <a:gd name="T34" fmla="*/ 4 w 5"/>
                    <a:gd name="T35" fmla="*/ 4 h 5"/>
                    <a:gd name="T36" fmla="*/ 5 w 5"/>
                    <a:gd name="T37" fmla="*/ 4 h 5"/>
                    <a:gd name="T38" fmla="*/ 5 w 5"/>
                    <a:gd name="T3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5" y="4"/>
                      </a:moveTo>
                      <a:lnTo>
                        <a:pt x="5" y="3"/>
                      </a:lnTo>
                      <a:lnTo>
                        <a:pt x="5" y="2"/>
                      </a:lnTo>
                      <a:lnTo>
                        <a:pt x="5" y="2"/>
                      </a:lnTo>
                      <a:lnTo>
                        <a:pt x="5" y="1"/>
                      </a:lnTo>
                      <a:lnTo>
                        <a:pt x="2" y="1"/>
                      </a:lnTo>
                      <a:lnTo>
                        <a:pt x="1" y="0"/>
                      </a:lnTo>
                      <a:lnTo>
                        <a:pt x="0" y="1"/>
                      </a:lnTo>
                      <a:lnTo>
                        <a:pt x="0" y="1"/>
                      </a:lnTo>
                      <a:lnTo>
                        <a:pt x="0" y="3"/>
                      </a:lnTo>
                      <a:lnTo>
                        <a:pt x="0" y="3"/>
                      </a:lnTo>
                      <a:lnTo>
                        <a:pt x="0" y="4"/>
                      </a:lnTo>
                      <a:lnTo>
                        <a:pt x="0" y="5"/>
                      </a:lnTo>
                      <a:lnTo>
                        <a:pt x="0" y="5"/>
                      </a:lnTo>
                      <a:lnTo>
                        <a:pt x="0" y="5"/>
                      </a:lnTo>
                      <a:lnTo>
                        <a:pt x="1" y="5"/>
                      </a:lnTo>
                      <a:lnTo>
                        <a:pt x="2" y="5"/>
                      </a:lnTo>
                      <a:lnTo>
                        <a:pt x="4" y="4"/>
                      </a:lnTo>
                      <a:lnTo>
                        <a:pt x="5" y="4"/>
                      </a:lnTo>
                      <a:lnTo>
                        <a:pt x="5" y="4"/>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83" name="Comoros">
                  <a:extLst>
                    <a:ext uri="{FF2B5EF4-FFF2-40B4-BE49-F238E27FC236}">
                      <a16:creationId xmlns:a16="http://schemas.microsoft.com/office/drawing/2014/main" id="{0B3FA68C-7872-4E3B-BFB1-86D556BA88F9}"/>
                    </a:ext>
                  </a:extLst>
                </p:cNvPr>
                <p:cNvSpPr>
                  <a:spLocks noEditPoints="1"/>
                </p:cNvSpPr>
                <p:nvPr/>
              </p:nvSpPr>
              <p:spPr bwMode="auto">
                <a:xfrm>
                  <a:off x="6029026" y="4994020"/>
                  <a:ext cx="37942" cy="33726"/>
                </a:xfrm>
                <a:custGeom>
                  <a:avLst/>
                  <a:gdLst>
                    <a:gd name="T0" fmla="*/ 12 w 27"/>
                    <a:gd name="T1" fmla="*/ 23 h 24"/>
                    <a:gd name="T2" fmla="*/ 11 w 27"/>
                    <a:gd name="T3" fmla="*/ 21 h 24"/>
                    <a:gd name="T4" fmla="*/ 9 w 27"/>
                    <a:gd name="T5" fmla="*/ 21 h 24"/>
                    <a:gd name="T6" fmla="*/ 9 w 27"/>
                    <a:gd name="T7" fmla="*/ 22 h 24"/>
                    <a:gd name="T8" fmla="*/ 10 w 27"/>
                    <a:gd name="T9" fmla="*/ 23 h 24"/>
                    <a:gd name="T10" fmla="*/ 13 w 27"/>
                    <a:gd name="T11" fmla="*/ 24 h 24"/>
                    <a:gd name="T12" fmla="*/ 12 w 27"/>
                    <a:gd name="T13" fmla="*/ 23 h 24"/>
                    <a:gd name="T14" fmla="*/ 12 w 27"/>
                    <a:gd name="T15" fmla="*/ 23 h 24"/>
                    <a:gd name="T16" fmla="*/ 27 w 27"/>
                    <a:gd name="T17" fmla="*/ 17 h 24"/>
                    <a:gd name="T18" fmla="*/ 27 w 27"/>
                    <a:gd name="T19" fmla="*/ 17 h 24"/>
                    <a:gd name="T20" fmla="*/ 26 w 27"/>
                    <a:gd name="T21" fmla="*/ 17 h 24"/>
                    <a:gd name="T22" fmla="*/ 25 w 27"/>
                    <a:gd name="T23" fmla="*/ 18 h 24"/>
                    <a:gd name="T24" fmla="*/ 25 w 27"/>
                    <a:gd name="T25" fmla="*/ 19 h 24"/>
                    <a:gd name="T26" fmla="*/ 24 w 27"/>
                    <a:gd name="T27" fmla="*/ 19 h 24"/>
                    <a:gd name="T28" fmla="*/ 23 w 27"/>
                    <a:gd name="T29" fmla="*/ 19 h 24"/>
                    <a:gd name="T30" fmla="*/ 21 w 27"/>
                    <a:gd name="T31" fmla="*/ 19 h 24"/>
                    <a:gd name="T32" fmla="*/ 25 w 27"/>
                    <a:gd name="T33" fmla="*/ 21 h 24"/>
                    <a:gd name="T34" fmla="*/ 27 w 27"/>
                    <a:gd name="T35" fmla="*/ 23 h 24"/>
                    <a:gd name="T36" fmla="*/ 27 w 27"/>
                    <a:gd name="T37" fmla="*/ 23 h 24"/>
                    <a:gd name="T38" fmla="*/ 27 w 27"/>
                    <a:gd name="T39" fmla="*/ 23 h 24"/>
                    <a:gd name="T40" fmla="*/ 27 w 27"/>
                    <a:gd name="T41" fmla="*/ 21 h 24"/>
                    <a:gd name="T42" fmla="*/ 27 w 27"/>
                    <a:gd name="T43" fmla="*/ 17 h 24"/>
                    <a:gd name="T44" fmla="*/ 27 w 27"/>
                    <a:gd name="T45" fmla="*/ 17 h 24"/>
                    <a:gd name="T46" fmla="*/ 6 w 27"/>
                    <a:gd name="T47" fmla="*/ 13 h 24"/>
                    <a:gd name="T48" fmla="*/ 6 w 27"/>
                    <a:gd name="T49" fmla="*/ 11 h 24"/>
                    <a:gd name="T50" fmla="*/ 6 w 27"/>
                    <a:gd name="T51" fmla="*/ 9 h 24"/>
                    <a:gd name="T52" fmla="*/ 4 w 27"/>
                    <a:gd name="T53" fmla="*/ 6 h 24"/>
                    <a:gd name="T54" fmla="*/ 4 w 27"/>
                    <a:gd name="T55" fmla="*/ 1 h 24"/>
                    <a:gd name="T56" fmla="*/ 4 w 27"/>
                    <a:gd name="T57" fmla="*/ 0 h 24"/>
                    <a:gd name="T58" fmla="*/ 2 w 27"/>
                    <a:gd name="T59" fmla="*/ 0 h 24"/>
                    <a:gd name="T60" fmla="*/ 2 w 27"/>
                    <a:gd name="T61" fmla="*/ 0 h 24"/>
                    <a:gd name="T62" fmla="*/ 2 w 27"/>
                    <a:gd name="T63" fmla="*/ 2 h 24"/>
                    <a:gd name="T64" fmla="*/ 0 w 27"/>
                    <a:gd name="T65" fmla="*/ 9 h 24"/>
                    <a:gd name="T66" fmla="*/ 2 w 27"/>
                    <a:gd name="T67" fmla="*/ 11 h 24"/>
                    <a:gd name="T68" fmla="*/ 3 w 27"/>
                    <a:gd name="T69" fmla="*/ 11 h 24"/>
                    <a:gd name="T70" fmla="*/ 5 w 27"/>
                    <a:gd name="T71" fmla="*/ 13 h 24"/>
                    <a:gd name="T72" fmla="*/ 6 w 27"/>
                    <a:gd name="T73" fmla="*/ 13 h 24"/>
                    <a:gd name="T74" fmla="*/ 6 w 27"/>
                    <a:gd name="T75"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 h="24">
                      <a:moveTo>
                        <a:pt x="12" y="23"/>
                      </a:moveTo>
                      <a:lnTo>
                        <a:pt x="11" y="21"/>
                      </a:lnTo>
                      <a:lnTo>
                        <a:pt x="9" y="21"/>
                      </a:lnTo>
                      <a:lnTo>
                        <a:pt x="9" y="22"/>
                      </a:lnTo>
                      <a:lnTo>
                        <a:pt x="10" y="23"/>
                      </a:lnTo>
                      <a:lnTo>
                        <a:pt x="13" y="24"/>
                      </a:lnTo>
                      <a:lnTo>
                        <a:pt x="12" y="23"/>
                      </a:lnTo>
                      <a:lnTo>
                        <a:pt x="12" y="23"/>
                      </a:lnTo>
                      <a:close/>
                      <a:moveTo>
                        <a:pt x="27" y="17"/>
                      </a:moveTo>
                      <a:lnTo>
                        <a:pt x="27" y="17"/>
                      </a:lnTo>
                      <a:lnTo>
                        <a:pt x="26" y="17"/>
                      </a:lnTo>
                      <a:lnTo>
                        <a:pt x="25" y="18"/>
                      </a:lnTo>
                      <a:lnTo>
                        <a:pt x="25" y="19"/>
                      </a:lnTo>
                      <a:lnTo>
                        <a:pt x="24" y="19"/>
                      </a:lnTo>
                      <a:lnTo>
                        <a:pt x="23" y="19"/>
                      </a:lnTo>
                      <a:lnTo>
                        <a:pt x="21" y="19"/>
                      </a:lnTo>
                      <a:lnTo>
                        <a:pt x="25" y="21"/>
                      </a:lnTo>
                      <a:lnTo>
                        <a:pt x="27" y="23"/>
                      </a:lnTo>
                      <a:lnTo>
                        <a:pt x="27" y="23"/>
                      </a:lnTo>
                      <a:lnTo>
                        <a:pt x="27" y="23"/>
                      </a:lnTo>
                      <a:lnTo>
                        <a:pt x="27" y="21"/>
                      </a:lnTo>
                      <a:lnTo>
                        <a:pt x="27" y="17"/>
                      </a:lnTo>
                      <a:lnTo>
                        <a:pt x="27" y="17"/>
                      </a:lnTo>
                      <a:close/>
                      <a:moveTo>
                        <a:pt x="6" y="13"/>
                      </a:moveTo>
                      <a:lnTo>
                        <a:pt x="6" y="11"/>
                      </a:lnTo>
                      <a:lnTo>
                        <a:pt x="6" y="9"/>
                      </a:lnTo>
                      <a:lnTo>
                        <a:pt x="4" y="6"/>
                      </a:lnTo>
                      <a:lnTo>
                        <a:pt x="4" y="1"/>
                      </a:lnTo>
                      <a:lnTo>
                        <a:pt x="4" y="0"/>
                      </a:lnTo>
                      <a:lnTo>
                        <a:pt x="2" y="0"/>
                      </a:lnTo>
                      <a:lnTo>
                        <a:pt x="2" y="0"/>
                      </a:lnTo>
                      <a:lnTo>
                        <a:pt x="2" y="2"/>
                      </a:lnTo>
                      <a:lnTo>
                        <a:pt x="0" y="9"/>
                      </a:lnTo>
                      <a:lnTo>
                        <a:pt x="2" y="11"/>
                      </a:lnTo>
                      <a:lnTo>
                        <a:pt x="3" y="11"/>
                      </a:lnTo>
                      <a:lnTo>
                        <a:pt x="5" y="13"/>
                      </a:lnTo>
                      <a:lnTo>
                        <a:pt x="6" y="13"/>
                      </a:lnTo>
                      <a:lnTo>
                        <a:pt x="6" y="13"/>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84" name="Cape Verde">
                  <a:extLst>
                    <a:ext uri="{FF2B5EF4-FFF2-40B4-BE49-F238E27FC236}">
                      <a16:creationId xmlns:a16="http://schemas.microsoft.com/office/drawing/2014/main" id="{AEF4E7E8-215D-4628-83FC-D5369A7FC709}"/>
                    </a:ext>
                  </a:extLst>
                </p:cNvPr>
                <p:cNvSpPr>
                  <a:spLocks noEditPoints="1"/>
                </p:cNvSpPr>
                <p:nvPr/>
              </p:nvSpPr>
              <p:spPr bwMode="auto">
                <a:xfrm>
                  <a:off x="4025121" y="4039846"/>
                  <a:ext cx="77289" cy="80100"/>
                </a:xfrm>
                <a:custGeom>
                  <a:avLst/>
                  <a:gdLst>
                    <a:gd name="T0" fmla="*/ 20 w 55"/>
                    <a:gd name="T1" fmla="*/ 55 h 57"/>
                    <a:gd name="T2" fmla="*/ 18 w 55"/>
                    <a:gd name="T3" fmla="*/ 52 h 57"/>
                    <a:gd name="T4" fmla="*/ 16 w 55"/>
                    <a:gd name="T5" fmla="*/ 55 h 57"/>
                    <a:gd name="T6" fmla="*/ 18 w 55"/>
                    <a:gd name="T7" fmla="*/ 56 h 57"/>
                    <a:gd name="T8" fmla="*/ 20 w 55"/>
                    <a:gd name="T9" fmla="*/ 55 h 57"/>
                    <a:gd name="T10" fmla="*/ 44 w 55"/>
                    <a:gd name="T11" fmla="*/ 50 h 57"/>
                    <a:gd name="T12" fmla="*/ 45 w 55"/>
                    <a:gd name="T13" fmla="*/ 46 h 57"/>
                    <a:gd name="T14" fmla="*/ 43 w 55"/>
                    <a:gd name="T15" fmla="*/ 45 h 57"/>
                    <a:gd name="T16" fmla="*/ 43 w 55"/>
                    <a:gd name="T17" fmla="*/ 47 h 57"/>
                    <a:gd name="T18" fmla="*/ 43 w 55"/>
                    <a:gd name="T19" fmla="*/ 50 h 57"/>
                    <a:gd name="T20" fmla="*/ 44 w 55"/>
                    <a:gd name="T21" fmla="*/ 50 h 57"/>
                    <a:gd name="T22" fmla="*/ 36 w 55"/>
                    <a:gd name="T23" fmla="*/ 49 h 57"/>
                    <a:gd name="T24" fmla="*/ 33 w 55"/>
                    <a:gd name="T25" fmla="*/ 46 h 57"/>
                    <a:gd name="T26" fmla="*/ 32 w 55"/>
                    <a:gd name="T27" fmla="*/ 44 h 57"/>
                    <a:gd name="T28" fmla="*/ 32 w 55"/>
                    <a:gd name="T29" fmla="*/ 47 h 57"/>
                    <a:gd name="T30" fmla="*/ 32 w 55"/>
                    <a:gd name="T31" fmla="*/ 51 h 57"/>
                    <a:gd name="T32" fmla="*/ 34 w 55"/>
                    <a:gd name="T33" fmla="*/ 55 h 57"/>
                    <a:gd name="T34" fmla="*/ 38 w 55"/>
                    <a:gd name="T35" fmla="*/ 53 h 57"/>
                    <a:gd name="T36" fmla="*/ 50 w 55"/>
                    <a:gd name="T37" fmla="*/ 24 h 57"/>
                    <a:gd name="T38" fmla="*/ 48 w 55"/>
                    <a:gd name="T39" fmla="*/ 27 h 57"/>
                    <a:gd name="T40" fmla="*/ 52 w 55"/>
                    <a:gd name="T41" fmla="*/ 29 h 57"/>
                    <a:gd name="T42" fmla="*/ 55 w 55"/>
                    <a:gd name="T43" fmla="*/ 26 h 57"/>
                    <a:gd name="T44" fmla="*/ 53 w 55"/>
                    <a:gd name="T45" fmla="*/ 24 h 57"/>
                    <a:gd name="T46" fmla="*/ 52 w 55"/>
                    <a:gd name="T47" fmla="*/ 24 h 57"/>
                    <a:gd name="T48" fmla="*/ 50 w 55"/>
                    <a:gd name="T49" fmla="*/ 24 h 57"/>
                    <a:gd name="T50" fmla="*/ 22 w 55"/>
                    <a:gd name="T51" fmla="*/ 13 h 57"/>
                    <a:gd name="T52" fmla="*/ 19 w 55"/>
                    <a:gd name="T53" fmla="*/ 12 h 57"/>
                    <a:gd name="T54" fmla="*/ 21 w 55"/>
                    <a:gd name="T55" fmla="*/ 17 h 57"/>
                    <a:gd name="T56" fmla="*/ 22 w 55"/>
                    <a:gd name="T57" fmla="*/ 14 h 57"/>
                    <a:gd name="T58" fmla="*/ 27 w 55"/>
                    <a:gd name="T59" fmla="*/ 15 h 57"/>
                    <a:gd name="T60" fmla="*/ 26 w 55"/>
                    <a:gd name="T61" fmla="*/ 14 h 57"/>
                    <a:gd name="T62" fmla="*/ 51 w 55"/>
                    <a:gd name="T63" fmla="*/ 13 h 57"/>
                    <a:gd name="T64" fmla="*/ 50 w 55"/>
                    <a:gd name="T65" fmla="*/ 9 h 57"/>
                    <a:gd name="T66" fmla="*/ 48 w 55"/>
                    <a:gd name="T67" fmla="*/ 10 h 57"/>
                    <a:gd name="T68" fmla="*/ 49 w 55"/>
                    <a:gd name="T69" fmla="*/ 12 h 57"/>
                    <a:gd name="T70" fmla="*/ 51 w 55"/>
                    <a:gd name="T71" fmla="*/ 13 h 57"/>
                    <a:gd name="T72" fmla="*/ 9 w 55"/>
                    <a:gd name="T73" fmla="*/ 10 h 57"/>
                    <a:gd name="T74" fmla="*/ 8 w 55"/>
                    <a:gd name="T75" fmla="*/ 7 h 57"/>
                    <a:gd name="T76" fmla="*/ 5 w 55"/>
                    <a:gd name="T77" fmla="*/ 8 h 57"/>
                    <a:gd name="T78" fmla="*/ 7 w 55"/>
                    <a:gd name="T79" fmla="*/ 10 h 57"/>
                    <a:gd name="T80" fmla="*/ 9 w 55"/>
                    <a:gd name="T81" fmla="*/ 10 h 57"/>
                    <a:gd name="T82" fmla="*/ 4 w 55"/>
                    <a:gd name="T83" fmla="*/ 6 h 57"/>
                    <a:gd name="T84" fmla="*/ 7 w 55"/>
                    <a:gd name="T85" fmla="*/ 3 h 57"/>
                    <a:gd name="T86" fmla="*/ 5 w 55"/>
                    <a:gd name="T87" fmla="*/ 0 h 57"/>
                    <a:gd name="T88" fmla="*/ 0 w 55"/>
                    <a:gd name="T89" fmla="*/ 3 h 57"/>
                    <a:gd name="T90" fmla="*/ 1 w 55"/>
                    <a:gd name="T91" fmla="*/ 7 h 57"/>
                    <a:gd name="T92" fmla="*/ 4 w 55"/>
                    <a:gd name="T93" fmla="*/ 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 h="57">
                      <a:moveTo>
                        <a:pt x="20" y="55"/>
                      </a:moveTo>
                      <a:lnTo>
                        <a:pt x="20" y="55"/>
                      </a:lnTo>
                      <a:lnTo>
                        <a:pt x="19" y="52"/>
                      </a:lnTo>
                      <a:lnTo>
                        <a:pt x="18" y="52"/>
                      </a:lnTo>
                      <a:lnTo>
                        <a:pt x="17" y="54"/>
                      </a:lnTo>
                      <a:lnTo>
                        <a:pt x="16" y="55"/>
                      </a:lnTo>
                      <a:lnTo>
                        <a:pt x="17" y="55"/>
                      </a:lnTo>
                      <a:lnTo>
                        <a:pt x="18" y="56"/>
                      </a:lnTo>
                      <a:lnTo>
                        <a:pt x="18" y="57"/>
                      </a:lnTo>
                      <a:lnTo>
                        <a:pt x="20" y="55"/>
                      </a:lnTo>
                      <a:lnTo>
                        <a:pt x="20" y="55"/>
                      </a:lnTo>
                      <a:close/>
                      <a:moveTo>
                        <a:pt x="44" y="50"/>
                      </a:moveTo>
                      <a:lnTo>
                        <a:pt x="45" y="49"/>
                      </a:lnTo>
                      <a:lnTo>
                        <a:pt x="45" y="46"/>
                      </a:lnTo>
                      <a:lnTo>
                        <a:pt x="45" y="45"/>
                      </a:lnTo>
                      <a:lnTo>
                        <a:pt x="43" y="45"/>
                      </a:lnTo>
                      <a:lnTo>
                        <a:pt x="43" y="46"/>
                      </a:lnTo>
                      <a:lnTo>
                        <a:pt x="43" y="47"/>
                      </a:lnTo>
                      <a:lnTo>
                        <a:pt x="43" y="48"/>
                      </a:lnTo>
                      <a:lnTo>
                        <a:pt x="43" y="50"/>
                      </a:lnTo>
                      <a:lnTo>
                        <a:pt x="44" y="50"/>
                      </a:lnTo>
                      <a:lnTo>
                        <a:pt x="44" y="50"/>
                      </a:lnTo>
                      <a:close/>
                      <a:moveTo>
                        <a:pt x="38" y="53"/>
                      </a:moveTo>
                      <a:lnTo>
                        <a:pt x="36" y="49"/>
                      </a:lnTo>
                      <a:lnTo>
                        <a:pt x="35" y="49"/>
                      </a:lnTo>
                      <a:lnTo>
                        <a:pt x="33" y="46"/>
                      </a:lnTo>
                      <a:lnTo>
                        <a:pt x="33" y="45"/>
                      </a:lnTo>
                      <a:lnTo>
                        <a:pt x="32" y="44"/>
                      </a:lnTo>
                      <a:lnTo>
                        <a:pt x="32" y="45"/>
                      </a:lnTo>
                      <a:lnTo>
                        <a:pt x="32" y="47"/>
                      </a:lnTo>
                      <a:lnTo>
                        <a:pt x="32" y="49"/>
                      </a:lnTo>
                      <a:lnTo>
                        <a:pt x="32" y="51"/>
                      </a:lnTo>
                      <a:lnTo>
                        <a:pt x="32" y="54"/>
                      </a:lnTo>
                      <a:lnTo>
                        <a:pt x="34" y="55"/>
                      </a:lnTo>
                      <a:lnTo>
                        <a:pt x="37" y="55"/>
                      </a:lnTo>
                      <a:lnTo>
                        <a:pt x="38" y="53"/>
                      </a:lnTo>
                      <a:lnTo>
                        <a:pt x="38" y="53"/>
                      </a:lnTo>
                      <a:close/>
                      <a:moveTo>
                        <a:pt x="50" y="24"/>
                      </a:moveTo>
                      <a:lnTo>
                        <a:pt x="50" y="26"/>
                      </a:lnTo>
                      <a:lnTo>
                        <a:pt x="48" y="27"/>
                      </a:lnTo>
                      <a:lnTo>
                        <a:pt x="50" y="29"/>
                      </a:lnTo>
                      <a:lnTo>
                        <a:pt x="52" y="29"/>
                      </a:lnTo>
                      <a:lnTo>
                        <a:pt x="54" y="27"/>
                      </a:lnTo>
                      <a:lnTo>
                        <a:pt x="55" y="26"/>
                      </a:lnTo>
                      <a:lnTo>
                        <a:pt x="54" y="25"/>
                      </a:lnTo>
                      <a:lnTo>
                        <a:pt x="53" y="24"/>
                      </a:lnTo>
                      <a:lnTo>
                        <a:pt x="52" y="24"/>
                      </a:lnTo>
                      <a:lnTo>
                        <a:pt x="52" y="24"/>
                      </a:lnTo>
                      <a:lnTo>
                        <a:pt x="50" y="24"/>
                      </a:lnTo>
                      <a:lnTo>
                        <a:pt x="50" y="24"/>
                      </a:lnTo>
                      <a:close/>
                      <a:moveTo>
                        <a:pt x="26" y="14"/>
                      </a:moveTo>
                      <a:lnTo>
                        <a:pt x="22" y="13"/>
                      </a:lnTo>
                      <a:lnTo>
                        <a:pt x="20" y="12"/>
                      </a:lnTo>
                      <a:lnTo>
                        <a:pt x="19" y="12"/>
                      </a:lnTo>
                      <a:lnTo>
                        <a:pt x="19" y="14"/>
                      </a:lnTo>
                      <a:lnTo>
                        <a:pt x="21" y="17"/>
                      </a:lnTo>
                      <a:lnTo>
                        <a:pt x="22" y="15"/>
                      </a:lnTo>
                      <a:lnTo>
                        <a:pt x="22" y="14"/>
                      </a:lnTo>
                      <a:lnTo>
                        <a:pt x="26" y="15"/>
                      </a:lnTo>
                      <a:lnTo>
                        <a:pt x="27" y="15"/>
                      </a:lnTo>
                      <a:lnTo>
                        <a:pt x="27" y="14"/>
                      </a:lnTo>
                      <a:lnTo>
                        <a:pt x="26" y="14"/>
                      </a:lnTo>
                      <a:lnTo>
                        <a:pt x="26" y="14"/>
                      </a:lnTo>
                      <a:close/>
                      <a:moveTo>
                        <a:pt x="51" y="13"/>
                      </a:moveTo>
                      <a:lnTo>
                        <a:pt x="50" y="12"/>
                      </a:lnTo>
                      <a:lnTo>
                        <a:pt x="50" y="9"/>
                      </a:lnTo>
                      <a:lnTo>
                        <a:pt x="50" y="9"/>
                      </a:lnTo>
                      <a:lnTo>
                        <a:pt x="48" y="10"/>
                      </a:lnTo>
                      <a:lnTo>
                        <a:pt x="49" y="12"/>
                      </a:lnTo>
                      <a:lnTo>
                        <a:pt x="49" y="12"/>
                      </a:lnTo>
                      <a:lnTo>
                        <a:pt x="50" y="14"/>
                      </a:lnTo>
                      <a:lnTo>
                        <a:pt x="51" y="13"/>
                      </a:lnTo>
                      <a:lnTo>
                        <a:pt x="51" y="13"/>
                      </a:lnTo>
                      <a:close/>
                      <a:moveTo>
                        <a:pt x="9" y="10"/>
                      </a:moveTo>
                      <a:lnTo>
                        <a:pt x="9" y="9"/>
                      </a:lnTo>
                      <a:lnTo>
                        <a:pt x="8" y="7"/>
                      </a:lnTo>
                      <a:lnTo>
                        <a:pt x="7" y="7"/>
                      </a:lnTo>
                      <a:lnTo>
                        <a:pt x="5" y="8"/>
                      </a:lnTo>
                      <a:lnTo>
                        <a:pt x="5" y="9"/>
                      </a:lnTo>
                      <a:lnTo>
                        <a:pt x="7" y="10"/>
                      </a:lnTo>
                      <a:lnTo>
                        <a:pt x="7" y="10"/>
                      </a:lnTo>
                      <a:lnTo>
                        <a:pt x="9" y="10"/>
                      </a:lnTo>
                      <a:lnTo>
                        <a:pt x="9" y="10"/>
                      </a:lnTo>
                      <a:close/>
                      <a:moveTo>
                        <a:pt x="4" y="6"/>
                      </a:moveTo>
                      <a:lnTo>
                        <a:pt x="7" y="4"/>
                      </a:lnTo>
                      <a:lnTo>
                        <a:pt x="7" y="3"/>
                      </a:lnTo>
                      <a:lnTo>
                        <a:pt x="7" y="1"/>
                      </a:lnTo>
                      <a:lnTo>
                        <a:pt x="5" y="0"/>
                      </a:lnTo>
                      <a:lnTo>
                        <a:pt x="1" y="3"/>
                      </a:lnTo>
                      <a:lnTo>
                        <a:pt x="0" y="3"/>
                      </a:lnTo>
                      <a:lnTo>
                        <a:pt x="1" y="5"/>
                      </a:lnTo>
                      <a:lnTo>
                        <a:pt x="1" y="7"/>
                      </a:lnTo>
                      <a:lnTo>
                        <a:pt x="2" y="7"/>
                      </a:lnTo>
                      <a:lnTo>
                        <a:pt x="4" y="6"/>
                      </a:lnTo>
                      <a:lnTo>
                        <a:pt x="4" y="6"/>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85" name="Faroe Islands">
                  <a:extLst>
                    <a:ext uri="{FF2B5EF4-FFF2-40B4-BE49-F238E27FC236}">
                      <a16:creationId xmlns:a16="http://schemas.microsoft.com/office/drawing/2014/main" id="{AAA622B6-2775-402E-93D7-CB53ECE238DD}"/>
                    </a:ext>
                  </a:extLst>
                </p:cNvPr>
                <p:cNvSpPr>
                  <a:spLocks noEditPoints="1"/>
                </p:cNvSpPr>
                <p:nvPr/>
              </p:nvSpPr>
              <p:spPr bwMode="auto">
                <a:xfrm>
                  <a:off x="4591443" y="2564320"/>
                  <a:ext cx="23889" cy="28105"/>
                </a:xfrm>
                <a:custGeom>
                  <a:avLst/>
                  <a:gdLst>
                    <a:gd name="T0" fmla="*/ 11 w 17"/>
                    <a:gd name="T1" fmla="*/ 19 h 20"/>
                    <a:gd name="T2" fmla="*/ 11 w 17"/>
                    <a:gd name="T3" fmla="*/ 17 h 20"/>
                    <a:gd name="T4" fmla="*/ 9 w 17"/>
                    <a:gd name="T5" fmla="*/ 17 h 20"/>
                    <a:gd name="T6" fmla="*/ 8 w 17"/>
                    <a:gd name="T7" fmla="*/ 16 h 20"/>
                    <a:gd name="T8" fmla="*/ 9 w 17"/>
                    <a:gd name="T9" fmla="*/ 19 h 20"/>
                    <a:gd name="T10" fmla="*/ 11 w 17"/>
                    <a:gd name="T11" fmla="*/ 20 h 20"/>
                    <a:gd name="T12" fmla="*/ 11 w 17"/>
                    <a:gd name="T13" fmla="*/ 20 h 20"/>
                    <a:gd name="T14" fmla="*/ 13 w 17"/>
                    <a:gd name="T15" fmla="*/ 12 h 20"/>
                    <a:gd name="T16" fmla="*/ 12 w 17"/>
                    <a:gd name="T17" fmla="*/ 11 h 20"/>
                    <a:gd name="T18" fmla="*/ 9 w 17"/>
                    <a:gd name="T19" fmla="*/ 10 h 20"/>
                    <a:gd name="T20" fmla="*/ 9 w 17"/>
                    <a:gd name="T21" fmla="*/ 11 h 20"/>
                    <a:gd name="T22" fmla="*/ 11 w 17"/>
                    <a:gd name="T23" fmla="*/ 12 h 20"/>
                    <a:gd name="T24" fmla="*/ 13 w 17"/>
                    <a:gd name="T25" fmla="*/ 13 h 20"/>
                    <a:gd name="T26" fmla="*/ 13 w 17"/>
                    <a:gd name="T27" fmla="*/ 12 h 20"/>
                    <a:gd name="T28" fmla="*/ 4 w 17"/>
                    <a:gd name="T29" fmla="*/ 5 h 20"/>
                    <a:gd name="T30" fmla="*/ 0 w 17"/>
                    <a:gd name="T31" fmla="*/ 6 h 20"/>
                    <a:gd name="T32" fmla="*/ 3 w 17"/>
                    <a:gd name="T33" fmla="*/ 7 h 20"/>
                    <a:gd name="T34" fmla="*/ 6 w 17"/>
                    <a:gd name="T35" fmla="*/ 7 h 20"/>
                    <a:gd name="T36" fmla="*/ 6 w 17"/>
                    <a:gd name="T37" fmla="*/ 6 h 20"/>
                    <a:gd name="T38" fmla="*/ 4 w 17"/>
                    <a:gd name="T39" fmla="*/ 6 h 20"/>
                    <a:gd name="T40" fmla="*/ 10 w 17"/>
                    <a:gd name="T41" fmla="*/ 3 h 20"/>
                    <a:gd name="T42" fmla="*/ 5 w 17"/>
                    <a:gd name="T43" fmla="*/ 2 h 20"/>
                    <a:gd name="T44" fmla="*/ 10 w 17"/>
                    <a:gd name="T45" fmla="*/ 8 h 20"/>
                    <a:gd name="T46" fmla="*/ 11 w 17"/>
                    <a:gd name="T47" fmla="*/ 9 h 20"/>
                    <a:gd name="T48" fmla="*/ 10 w 17"/>
                    <a:gd name="T49" fmla="*/ 6 h 20"/>
                    <a:gd name="T50" fmla="*/ 9 w 17"/>
                    <a:gd name="T51" fmla="*/ 6 h 20"/>
                    <a:gd name="T52" fmla="*/ 11 w 17"/>
                    <a:gd name="T53" fmla="*/ 6 h 20"/>
                    <a:gd name="T54" fmla="*/ 13 w 17"/>
                    <a:gd name="T55" fmla="*/ 6 h 20"/>
                    <a:gd name="T56" fmla="*/ 13 w 17"/>
                    <a:gd name="T57" fmla="*/ 4 h 20"/>
                    <a:gd name="T58" fmla="*/ 16 w 17"/>
                    <a:gd name="T59" fmla="*/ 2 h 20"/>
                    <a:gd name="T60" fmla="*/ 15 w 17"/>
                    <a:gd name="T61" fmla="*/ 2 h 20"/>
                    <a:gd name="T62" fmla="*/ 15 w 17"/>
                    <a:gd name="T63" fmla="*/ 4 h 20"/>
                    <a:gd name="T64" fmla="*/ 16 w 17"/>
                    <a:gd name="T65" fmla="*/ 4 h 20"/>
                    <a:gd name="T66" fmla="*/ 17 w 17"/>
                    <a:gd name="T67"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 h="20">
                      <a:moveTo>
                        <a:pt x="11" y="20"/>
                      </a:moveTo>
                      <a:lnTo>
                        <a:pt x="11" y="19"/>
                      </a:lnTo>
                      <a:lnTo>
                        <a:pt x="11" y="18"/>
                      </a:lnTo>
                      <a:lnTo>
                        <a:pt x="11" y="17"/>
                      </a:lnTo>
                      <a:lnTo>
                        <a:pt x="10" y="17"/>
                      </a:lnTo>
                      <a:lnTo>
                        <a:pt x="9" y="17"/>
                      </a:lnTo>
                      <a:lnTo>
                        <a:pt x="9" y="16"/>
                      </a:lnTo>
                      <a:lnTo>
                        <a:pt x="8" y="16"/>
                      </a:lnTo>
                      <a:lnTo>
                        <a:pt x="8" y="17"/>
                      </a:lnTo>
                      <a:lnTo>
                        <a:pt x="9" y="19"/>
                      </a:lnTo>
                      <a:lnTo>
                        <a:pt x="10" y="20"/>
                      </a:lnTo>
                      <a:lnTo>
                        <a:pt x="11" y="20"/>
                      </a:lnTo>
                      <a:lnTo>
                        <a:pt x="11" y="20"/>
                      </a:lnTo>
                      <a:lnTo>
                        <a:pt x="11" y="20"/>
                      </a:lnTo>
                      <a:lnTo>
                        <a:pt x="11" y="20"/>
                      </a:lnTo>
                      <a:close/>
                      <a:moveTo>
                        <a:pt x="13" y="12"/>
                      </a:moveTo>
                      <a:lnTo>
                        <a:pt x="13" y="12"/>
                      </a:lnTo>
                      <a:lnTo>
                        <a:pt x="12" y="11"/>
                      </a:lnTo>
                      <a:lnTo>
                        <a:pt x="10" y="10"/>
                      </a:lnTo>
                      <a:lnTo>
                        <a:pt x="9" y="10"/>
                      </a:lnTo>
                      <a:lnTo>
                        <a:pt x="9" y="10"/>
                      </a:lnTo>
                      <a:lnTo>
                        <a:pt x="9" y="11"/>
                      </a:lnTo>
                      <a:lnTo>
                        <a:pt x="9" y="11"/>
                      </a:lnTo>
                      <a:lnTo>
                        <a:pt x="11" y="12"/>
                      </a:lnTo>
                      <a:lnTo>
                        <a:pt x="12" y="13"/>
                      </a:lnTo>
                      <a:lnTo>
                        <a:pt x="13" y="13"/>
                      </a:lnTo>
                      <a:lnTo>
                        <a:pt x="13" y="12"/>
                      </a:lnTo>
                      <a:lnTo>
                        <a:pt x="13" y="12"/>
                      </a:lnTo>
                      <a:close/>
                      <a:moveTo>
                        <a:pt x="4" y="6"/>
                      </a:moveTo>
                      <a:lnTo>
                        <a:pt x="4" y="5"/>
                      </a:lnTo>
                      <a:lnTo>
                        <a:pt x="2" y="6"/>
                      </a:lnTo>
                      <a:lnTo>
                        <a:pt x="0" y="6"/>
                      </a:lnTo>
                      <a:lnTo>
                        <a:pt x="1" y="6"/>
                      </a:lnTo>
                      <a:lnTo>
                        <a:pt x="3" y="7"/>
                      </a:lnTo>
                      <a:lnTo>
                        <a:pt x="4" y="7"/>
                      </a:lnTo>
                      <a:lnTo>
                        <a:pt x="6" y="7"/>
                      </a:lnTo>
                      <a:lnTo>
                        <a:pt x="6" y="6"/>
                      </a:lnTo>
                      <a:lnTo>
                        <a:pt x="6" y="6"/>
                      </a:lnTo>
                      <a:lnTo>
                        <a:pt x="4" y="6"/>
                      </a:lnTo>
                      <a:lnTo>
                        <a:pt x="4" y="6"/>
                      </a:lnTo>
                      <a:close/>
                      <a:moveTo>
                        <a:pt x="13" y="4"/>
                      </a:moveTo>
                      <a:lnTo>
                        <a:pt x="10" y="3"/>
                      </a:lnTo>
                      <a:lnTo>
                        <a:pt x="9" y="2"/>
                      </a:lnTo>
                      <a:lnTo>
                        <a:pt x="5" y="2"/>
                      </a:lnTo>
                      <a:lnTo>
                        <a:pt x="8" y="6"/>
                      </a:lnTo>
                      <a:lnTo>
                        <a:pt x="10" y="8"/>
                      </a:lnTo>
                      <a:lnTo>
                        <a:pt x="11" y="9"/>
                      </a:lnTo>
                      <a:lnTo>
                        <a:pt x="11" y="9"/>
                      </a:lnTo>
                      <a:lnTo>
                        <a:pt x="11" y="8"/>
                      </a:lnTo>
                      <a:lnTo>
                        <a:pt x="10" y="6"/>
                      </a:lnTo>
                      <a:lnTo>
                        <a:pt x="9" y="6"/>
                      </a:lnTo>
                      <a:lnTo>
                        <a:pt x="9" y="6"/>
                      </a:lnTo>
                      <a:lnTo>
                        <a:pt x="10" y="6"/>
                      </a:lnTo>
                      <a:lnTo>
                        <a:pt x="11" y="6"/>
                      </a:lnTo>
                      <a:lnTo>
                        <a:pt x="12" y="6"/>
                      </a:lnTo>
                      <a:lnTo>
                        <a:pt x="13" y="6"/>
                      </a:lnTo>
                      <a:lnTo>
                        <a:pt x="13" y="4"/>
                      </a:lnTo>
                      <a:lnTo>
                        <a:pt x="13" y="4"/>
                      </a:lnTo>
                      <a:close/>
                      <a:moveTo>
                        <a:pt x="17" y="3"/>
                      </a:moveTo>
                      <a:lnTo>
                        <a:pt x="16" y="2"/>
                      </a:lnTo>
                      <a:lnTo>
                        <a:pt x="15" y="0"/>
                      </a:lnTo>
                      <a:lnTo>
                        <a:pt x="15" y="2"/>
                      </a:lnTo>
                      <a:lnTo>
                        <a:pt x="15" y="4"/>
                      </a:lnTo>
                      <a:lnTo>
                        <a:pt x="15" y="4"/>
                      </a:lnTo>
                      <a:lnTo>
                        <a:pt x="15" y="4"/>
                      </a:lnTo>
                      <a:lnTo>
                        <a:pt x="16" y="4"/>
                      </a:lnTo>
                      <a:lnTo>
                        <a:pt x="17" y="3"/>
                      </a:lnTo>
                      <a:lnTo>
                        <a:pt x="17" y="3"/>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86" name="Liechtenstein">
                  <a:extLst>
                    <a:ext uri="{FF2B5EF4-FFF2-40B4-BE49-F238E27FC236}">
                      <a16:creationId xmlns:a16="http://schemas.microsoft.com/office/drawing/2014/main" id="{33F0FD1D-4E33-4C6A-8FC9-589B72C1A0A6}"/>
                    </a:ext>
                  </a:extLst>
                </p:cNvPr>
                <p:cNvSpPr>
                  <a:spLocks/>
                </p:cNvSpPr>
                <p:nvPr/>
              </p:nvSpPr>
              <p:spPr bwMode="auto">
                <a:xfrm>
                  <a:off x="5010211" y="3040704"/>
                  <a:ext cx="4215" cy="7027"/>
                </a:xfrm>
                <a:custGeom>
                  <a:avLst/>
                  <a:gdLst>
                    <a:gd name="T0" fmla="*/ 3 w 3"/>
                    <a:gd name="T1" fmla="*/ 5 h 5"/>
                    <a:gd name="T2" fmla="*/ 3 w 3"/>
                    <a:gd name="T3" fmla="*/ 5 h 5"/>
                    <a:gd name="T4" fmla="*/ 3 w 3"/>
                    <a:gd name="T5" fmla="*/ 4 h 5"/>
                    <a:gd name="T6" fmla="*/ 3 w 3"/>
                    <a:gd name="T7" fmla="*/ 3 h 5"/>
                    <a:gd name="T8" fmla="*/ 2 w 3"/>
                    <a:gd name="T9" fmla="*/ 3 h 5"/>
                    <a:gd name="T10" fmla="*/ 2 w 3"/>
                    <a:gd name="T11" fmla="*/ 2 h 5"/>
                    <a:gd name="T12" fmla="*/ 2 w 3"/>
                    <a:gd name="T13" fmla="*/ 1 h 5"/>
                    <a:gd name="T14" fmla="*/ 1 w 3"/>
                    <a:gd name="T15" fmla="*/ 1 h 5"/>
                    <a:gd name="T16" fmla="*/ 1 w 3"/>
                    <a:gd name="T17" fmla="*/ 0 h 5"/>
                    <a:gd name="T18" fmla="*/ 1 w 3"/>
                    <a:gd name="T19" fmla="*/ 0 h 5"/>
                    <a:gd name="T20" fmla="*/ 0 w 3"/>
                    <a:gd name="T21" fmla="*/ 2 h 5"/>
                    <a:gd name="T22" fmla="*/ 0 w 3"/>
                    <a:gd name="T23" fmla="*/ 4 h 5"/>
                    <a:gd name="T24" fmla="*/ 1 w 3"/>
                    <a:gd name="T25" fmla="*/ 5 h 5"/>
                    <a:gd name="T26" fmla="*/ 1 w 3"/>
                    <a:gd name="T27" fmla="*/ 5 h 5"/>
                    <a:gd name="T28" fmla="*/ 3 w 3"/>
                    <a:gd name="T29" fmla="*/ 5 h 5"/>
                    <a:gd name="T30" fmla="*/ 3 w 3"/>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5">
                      <a:moveTo>
                        <a:pt x="3" y="5"/>
                      </a:moveTo>
                      <a:lnTo>
                        <a:pt x="3" y="5"/>
                      </a:lnTo>
                      <a:lnTo>
                        <a:pt x="3" y="4"/>
                      </a:lnTo>
                      <a:lnTo>
                        <a:pt x="3" y="3"/>
                      </a:lnTo>
                      <a:lnTo>
                        <a:pt x="2" y="3"/>
                      </a:lnTo>
                      <a:lnTo>
                        <a:pt x="2" y="2"/>
                      </a:lnTo>
                      <a:lnTo>
                        <a:pt x="2" y="1"/>
                      </a:lnTo>
                      <a:lnTo>
                        <a:pt x="1" y="1"/>
                      </a:lnTo>
                      <a:lnTo>
                        <a:pt x="1" y="0"/>
                      </a:lnTo>
                      <a:lnTo>
                        <a:pt x="1" y="0"/>
                      </a:lnTo>
                      <a:lnTo>
                        <a:pt x="0" y="2"/>
                      </a:lnTo>
                      <a:lnTo>
                        <a:pt x="0" y="4"/>
                      </a:lnTo>
                      <a:lnTo>
                        <a:pt x="1" y="5"/>
                      </a:lnTo>
                      <a:lnTo>
                        <a:pt x="1" y="5"/>
                      </a:lnTo>
                      <a:lnTo>
                        <a:pt x="3" y="5"/>
                      </a:lnTo>
                      <a:lnTo>
                        <a:pt x="3" y="5"/>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87" name="Malta">
                  <a:extLst>
                    <a:ext uri="{FF2B5EF4-FFF2-40B4-BE49-F238E27FC236}">
                      <a16:creationId xmlns:a16="http://schemas.microsoft.com/office/drawing/2014/main" id="{7F85E2D2-BE8A-4FFD-A2AD-44F24B5A6790}"/>
                    </a:ext>
                  </a:extLst>
                </p:cNvPr>
                <p:cNvSpPr>
                  <a:spLocks noEditPoints="1"/>
                </p:cNvSpPr>
                <p:nvPr/>
              </p:nvSpPr>
              <p:spPr bwMode="auto">
                <a:xfrm>
                  <a:off x="5156358" y="3408883"/>
                  <a:ext cx="9836" cy="9837"/>
                </a:xfrm>
                <a:custGeom>
                  <a:avLst/>
                  <a:gdLst>
                    <a:gd name="T0" fmla="*/ 7 w 7"/>
                    <a:gd name="T1" fmla="*/ 6 h 7"/>
                    <a:gd name="T2" fmla="*/ 7 w 7"/>
                    <a:gd name="T3" fmla="*/ 5 h 7"/>
                    <a:gd name="T4" fmla="*/ 5 w 7"/>
                    <a:gd name="T5" fmla="*/ 3 h 7"/>
                    <a:gd name="T6" fmla="*/ 3 w 7"/>
                    <a:gd name="T7" fmla="*/ 3 h 7"/>
                    <a:gd name="T8" fmla="*/ 3 w 7"/>
                    <a:gd name="T9" fmla="*/ 5 h 7"/>
                    <a:gd name="T10" fmla="*/ 5 w 7"/>
                    <a:gd name="T11" fmla="*/ 7 h 7"/>
                    <a:gd name="T12" fmla="*/ 7 w 7"/>
                    <a:gd name="T13" fmla="*/ 7 h 7"/>
                    <a:gd name="T14" fmla="*/ 7 w 7"/>
                    <a:gd name="T15" fmla="*/ 6 h 7"/>
                    <a:gd name="T16" fmla="*/ 7 w 7"/>
                    <a:gd name="T17" fmla="*/ 6 h 7"/>
                    <a:gd name="T18" fmla="*/ 2 w 7"/>
                    <a:gd name="T19" fmla="*/ 1 h 7"/>
                    <a:gd name="T20" fmla="*/ 2 w 7"/>
                    <a:gd name="T21" fmla="*/ 1 h 7"/>
                    <a:gd name="T22" fmla="*/ 2 w 7"/>
                    <a:gd name="T23" fmla="*/ 0 h 7"/>
                    <a:gd name="T24" fmla="*/ 1 w 7"/>
                    <a:gd name="T25" fmla="*/ 0 h 7"/>
                    <a:gd name="T26" fmla="*/ 0 w 7"/>
                    <a:gd name="T27" fmla="*/ 0 h 7"/>
                    <a:gd name="T28" fmla="*/ 0 w 7"/>
                    <a:gd name="T29" fmla="*/ 1 h 7"/>
                    <a:gd name="T30" fmla="*/ 1 w 7"/>
                    <a:gd name="T31" fmla="*/ 2 h 7"/>
                    <a:gd name="T32" fmla="*/ 2 w 7"/>
                    <a:gd name="T3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7">
                      <a:moveTo>
                        <a:pt x="7" y="6"/>
                      </a:moveTo>
                      <a:lnTo>
                        <a:pt x="7" y="5"/>
                      </a:lnTo>
                      <a:lnTo>
                        <a:pt x="5" y="3"/>
                      </a:lnTo>
                      <a:lnTo>
                        <a:pt x="3" y="3"/>
                      </a:lnTo>
                      <a:lnTo>
                        <a:pt x="3" y="5"/>
                      </a:lnTo>
                      <a:lnTo>
                        <a:pt x="5" y="7"/>
                      </a:lnTo>
                      <a:lnTo>
                        <a:pt x="7" y="7"/>
                      </a:lnTo>
                      <a:lnTo>
                        <a:pt x="7" y="6"/>
                      </a:lnTo>
                      <a:lnTo>
                        <a:pt x="7" y="6"/>
                      </a:lnTo>
                      <a:close/>
                      <a:moveTo>
                        <a:pt x="2" y="1"/>
                      </a:moveTo>
                      <a:lnTo>
                        <a:pt x="2" y="1"/>
                      </a:lnTo>
                      <a:lnTo>
                        <a:pt x="2" y="0"/>
                      </a:lnTo>
                      <a:lnTo>
                        <a:pt x="1" y="0"/>
                      </a:lnTo>
                      <a:lnTo>
                        <a:pt x="0" y="0"/>
                      </a:lnTo>
                      <a:lnTo>
                        <a:pt x="0" y="1"/>
                      </a:lnTo>
                      <a:lnTo>
                        <a:pt x="1" y="2"/>
                      </a:lnTo>
                      <a:lnTo>
                        <a:pt x="2" y="1"/>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88" name="Sao Tome and Principe">
                  <a:extLst>
                    <a:ext uri="{FF2B5EF4-FFF2-40B4-BE49-F238E27FC236}">
                      <a16:creationId xmlns:a16="http://schemas.microsoft.com/office/drawing/2014/main" id="{98174D0E-9CB5-4F1D-85A5-7793D417EFC9}"/>
                    </a:ext>
                  </a:extLst>
                </p:cNvPr>
                <p:cNvSpPr>
                  <a:spLocks noEditPoints="1"/>
                </p:cNvSpPr>
                <p:nvPr/>
              </p:nvSpPr>
              <p:spPr bwMode="auto">
                <a:xfrm>
                  <a:off x="4954001" y="4558389"/>
                  <a:ext cx="28105" cy="54806"/>
                </a:xfrm>
                <a:custGeom>
                  <a:avLst/>
                  <a:gdLst>
                    <a:gd name="T0" fmla="*/ 4 w 20"/>
                    <a:gd name="T1" fmla="*/ 37 h 39"/>
                    <a:gd name="T2" fmla="*/ 5 w 20"/>
                    <a:gd name="T3" fmla="*/ 34 h 39"/>
                    <a:gd name="T4" fmla="*/ 5 w 20"/>
                    <a:gd name="T5" fmla="*/ 32 h 39"/>
                    <a:gd name="T6" fmla="*/ 4 w 20"/>
                    <a:gd name="T7" fmla="*/ 30 h 39"/>
                    <a:gd name="T8" fmla="*/ 4 w 20"/>
                    <a:gd name="T9" fmla="*/ 30 h 39"/>
                    <a:gd name="T10" fmla="*/ 2 w 20"/>
                    <a:gd name="T11" fmla="*/ 32 h 39"/>
                    <a:gd name="T12" fmla="*/ 0 w 20"/>
                    <a:gd name="T13" fmla="*/ 34 h 39"/>
                    <a:gd name="T14" fmla="*/ 0 w 20"/>
                    <a:gd name="T15" fmla="*/ 35 h 39"/>
                    <a:gd name="T16" fmla="*/ 1 w 20"/>
                    <a:gd name="T17" fmla="*/ 37 h 39"/>
                    <a:gd name="T18" fmla="*/ 1 w 20"/>
                    <a:gd name="T19" fmla="*/ 38 h 39"/>
                    <a:gd name="T20" fmla="*/ 2 w 20"/>
                    <a:gd name="T21" fmla="*/ 39 h 39"/>
                    <a:gd name="T22" fmla="*/ 4 w 20"/>
                    <a:gd name="T23" fmla="*/ 37 h 39"/>
                    <a:gd name="T24" fmla="*/ 4 w 20"/>
                    <a:gd name="T25" fmla="*/ 37 h 39"/>
                    <a:gd name="T26" fmla="*/ 20 w 20"/>
                    <a:gd name="T27" fmla="*/ 3 h 39"/>
                    <a:gd name="T28" fmla="*/ 20 w 20"/>
                    <a:gd name="T29" fmla="*/ 1 h 39"/>
                    <a:gd name="T30" fmla="*/ 20 w 20"/>
                    <a:gd name="T31" fmla="*/ 0 h 39"/>
                    <a:gd name="T32" fmla="*/ 20 w 20"/>
                    <a:gd name="T33" fmla="*/ 0 h 39"/>
                    <a:gd name="T34" fmla="*/ 20 w 20"/>
                    <a:gd name="T35" fmla="*/ 0 h 39"/>
                    <a:gd name="T36" fmla="*/ 19 w 20"/>
                    <a:gd name="T37" fmla="*/ 0 h 39"/>
                    <a:gd name="T38" fmla="*/ 18 w 20"/>
                    <a:gd name="T39" fmla="*/ 2 h 39"/>
                    <a:gd name="T40" fmla="*/ 18 w 20"/>
                    <a:gd name="T41" fmla="*/ 3 h 39"/>
                    <a:gd name="T42" fmla="*/ 19 w 20"/>
                    <a:gd name="T43" fmla="*/ 4 h 39"/>
                    <a:gd name="T44" fmla="*/ 20 w 20"/>
                    <a:gd name="T45" fmla="*/ 3 h 39"/>
                    <a:gd name="T46" fmla="*/ 20 w 20"/>
                    <a:gd name="T47"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39">
                      <a:moveTo>
                        <a:pt x="4" y="37"/>
                      </a:moveTo>
                      <a:lnTo>
                        <a:pt x="5" y="34"/>
                      </a:lnTo>
                      <a:lnTo>
                        <a:pt x="5" y="32"/>
                      </a:lnTo>
                      <a:lnTo>
                        <a:pt x="4" y="30"/>
                      </a:lnTo>
                      <a:lnTo>
                        <a:pt x="4" y="30"/>
                      </a:lnTo>
                      <a:lnTo>
                        <a:pt x="2" y="32"/>
                      </a:lnTo>
                      <a:lnTo>
                        <a:pt x="0" y="34"/>
                      </a:lnTo>
                      <a:lnTo>
                        <a:pt x="0" y="35"/>
                      </a:lnTo>
                      <a:lnTo>
                        <a:pt x="1" y="37"/>
                      </a:lnTo>
                      <a:lnTo>
                        <a:pt x="1" y="38"/>
                      </a:lnTo>
                      <a:lnTo>
                        <a:pt x="2" y="39"/>
                      </a:lnTo>
                      <a:lnTo>
                        <a:pt x="4" y="37"/>
                      </a:lnTo>
                      <a:lnTo>
                        <a:pt x="4" y="37"/>
                      </a:lnTo>
                      <a:close/>
                      <a:moveTo>
                        <a:pt x="20" y="3"/>
                      </a:moveTo>
                      <a:lnTo>
                        <a:pt x="20" y="1"/>
                      </a:lnTo>
                      <a:lnTo>
                        <a:pt x="20" y="0"/>
                      </a:lnTo>
                      <a:lnTo>
                        <a:pt x="20" y="0"/>
                      </a:lnTo>
                      <a:lnTo>
                        <a:pt x="20" y="0"/>
                      </a:lnTo>
                      <a:lnTo>
                        <a:pt x="19" y="0"/>
                      </a:lnTo>
                      <a:lnTo>
                        <a:pt x="18" y="2"/>
                      </a:lnTo>
                      <a:lnTo>
                        <a:pt x="18" y="3"/>
                      </a:lnTo>
                      <a:lnTo>
                        <a:pt x="19" y="4"/>
                      </a:lnTo>
                      <a:lnTo>
                        <a:pt x="20" y="3"/>
                      </a:lnTo>
                      <a:lnTo>
                        <a:pt x="20" y="3"/>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89" name="United Arab Emirates">
                  <a:extLst>
                    <a:ext uri="{FF2B5EF4-FFF2-40B4-BE49-F238E27FC236}">
                      <a16:creationId xmlns:a16="http://schemas.microsoft.com/office/drawing/2014/main" id="{DBDB9DB0-E039-4EDE-925D-E22C3827B051}"/>
                    </a:ext>
                  </a:extLst>
                </p:cNvPr>
                <p:cNvSpPr>
                  <a:spLocks/>
                </p:cNvSpPr>
                <p:nvPr/>
              </p:nvSpPr>
              <p:spPr bwMode="auto">
                <a:xfrm>
                  <a:off x="6245437" y="3744741"/>
                  <a:ext cx="137716" cy="118042"/>
                </a:xfrm>
                <a:custGeom>
                  <a:avLst/>
                  <a:gdLst>
                    <a:gd name="T0" fmla="*/ 93 w 98"/>
                    <a:gd name="T1" fmla="*/ 8 h 84"/>
                    <a:gd name="T2" fmla="*/ 87 w 98"/>
                    <a:gd name="T3" fmla="*/ 0 h 84"/>
                    <a:gd name="T4" fmla="*/ 76 w 98"/>
                    <a:gd name="T5" fmla="*/ 14 h 84"/>
                    <a:gd name="T6" fmla="*/ 63 w 98"/>
                    <a:gd name="T7" fmla="*/ 30 h 84"/>
                    <a:gd name="T8" fmla="*/ 50 w 98"/>
                    <a:gd name="T9" fmla="*/ 46 h 84"/>
                    <a:gd name="T10" fmla="*/ 38 w 98"/>
                    <a:gd name="T11" fmla="*/ 45 h 84"/>
                    <a:gd name="T12" fmla="*/ 21 w 98"/>
                    <a:gd name="T13" fmla="*/ 44 h 84"/>
                    <a:gd name="T14" fmla="*/ 5 w 98"/>
                    <a:gd name="T15" fmla="*/ 48 h 84"/>
                    <a:gd name="T16" fmla="*/ 4 w 98"/>
                    <a:gd name="T17" fmla="*/ 41 h 84"/>
                    <a:gd name="T18" fmla="*/ 0 w 98"/>
                    <a:gd name="T19" fmla="*/ 43 h 84"/>
                    <a:gd name="T20" fmla="*/ 1 w 98"/>
                    <a:gd name="T21" fmla="*/ 49 h 84"/>
                    <a:gd name="T22" fmla="*/ 12 w 98"/>
                    <a:gd name="T23" fmla="*/ 72 h 84"/>
                    <a:gd name="T24" fmla="*/ 74 w 98"/>
                    <a:gd name="T25" fmla="*/ 84 h 84"/>
                    <a:gd name="T26" fmla="*/ 78 w 98"/>
                    <a:gd name="T27" fmla="*/ 80 h 84"/>
                    <a:gd name="T28" fmla="*/ 78 w 98"/>
                    <a:gd name="T29" fmla="*/ 69 h 84"/>
                    <a:gd name="T30" fmla="*/ 83 w 98"/>
                    <a:gd name="T31" fmla="*/ 60 h 84"/>
                    <a:gd name="T32" fmla="*/ 82 w 98"/>
                    <a:gd name="T33" fmla="*/ 51 h 84"/>
                    <a:gd name="T34" fmla="*/ 91 w 98"/>
                    <a:gd name="T35" fmla="*/ 45 h 84"/>
                    <a:gd name="T36" fmla="*/ 86 w 98"/>
                    <a:gd name="T37" fmla="*/ 42 h 84"/>
                    <a:gd name="T38" fmla="*/ 87 w 98"/>
                    <a:gd name="T39" fmla="*/ 26 h 84"/>
                    <a:gd name="T40" fmla="*/ 98 w 98"/>
                    <a:gd name="T41" fmla="*/ 26 h 84"/>
                    <a:gd name="T42" fmla="*/ 93 w 98"/>
                    <a:gd name="T43" fmla="*/ 8 h 84"/>
                    <a:gd name="T44" fmla="*/ 93 w 98"/>
                    <a:gd name="T45" fmla="*/ 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93" y="8"/>
                      </a:moveTo>
                      <a:lnTo>
                        <a:pt x="87" y="0"/>
                      </a:lnTo>
                      <a:lnTo>
                        <a:pt x="76" y="14"/>
                      </a:lnTo>
                      <a:lnTo>
                        <a:pt x="63" y="30"/>
                      </a:lnTo>
                      <a:lnTo>
                        <a:pt x="50" y="46"/>
                      </a:lnTo>
                      <a:lnTo>
                        <a:pt x="38" y="45"/>
                      </a:lnTo>
                      <a:lnTo>
                        <a:pt x="21" y="44"/>
                      </a:lnTo>
                      <a:lnTo>
                        <a:pt x="5" y="48"/>
                      </a:lnTo>
                      <a:lnTo>
                        <a:pt x="4" y="41"/>
                      </a:lnTo>
                      <a:lnTo>
                        <a:pt x="0" y="43"/>
                      </a:lnTo>
                      <a:lnTo>
                        <a:pt x="1" y="49"/>
                      </a:lnTo>
                      <a:lnTo>
                        <a:pt x="12" y="72"/>
                      </a:lnTo>
                      <a:lnTo>
                        <a:pt x="74" y="84"/>
                      </a:lnTo>
                      <a:lnTo>
                        <a:pt x="78" y="80"/>
                      </a:lnTo>
                      <a:lnTo>
                        <a:pt x="78" y="69"/>
                      </a:lnTo>
                      <a:lnTo>
                        <a:pt x="83" y="60"/>
                      </a:lnTo>
                      <a:lnTo>
                        <a:pt x="82" y="51"/>
                      </a:lnTo>
                      <a:lnTo>
                        <a:pt x="91" y="45"/>
                      </a:lnTo>
                      <a:lnTo>
                        <a:pt x="86" y="42"/>
                      </a:lnTo>
                      <a:lnTo>
                        <a:pt x="87" y="26"/>
                      </a:lnTo>
                      <a:lnTo>
                        <a:pt x="98" y="26"/>
                      </a:lnTo>
                      <a:lnTo>
                        <a:pt x="93" y="8"/>
                      </a:lnTo>
                      <a:lnTo>
                        <a:pt x="93" y="8"/>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90" name="Oman">
                  <a:extLst>
                    <a:ext uri="{FF2B5EF4-FFF2-40B4-BE49-F238E27FC236}">
                      <a16:creationId xmlns:a16="http://schemas.microsoft.com/office/drawing/2014/main" id="{AC899119-8099-441E-B941-37005C5DEE39}"/>
                    </a:ext>
                  </a:extLst>
                </p:cNvPr>
                <p:cNvSpPr>
                  <a:spLocks noEditPoints="1"/>
                </p:cNvSpPr>
                <p:nvPr/>
              </p:nvSpPr>
              <p:spPr bwMode="auto">
                <a:xfrm>
                  <a:off x="6272137" y="3733499"/>
                  <a:ext cx="216410" cy="324616"/>
                </a:xfrm>
                <a:custGeom>
                  <a:avLst/>
                  <a:gdLst>
                    <a:gd name="T0" fmla="*/ 137 w 154"/>
                    <a:gd name="T1" fmla="*/ 125 h 231"/>
                    <a:gd name="T2" fmla="*/ 145 w 154"/>
                    <a:gd name="T3" fmla="*/ 118 h 231"/>
                    <a:gd name="T4" fmla="*/ 149 w 154"/>
                    <a:gd name="T5" fmla="*/ 111 h 231"/>
                    <a:gd name="T6" fmla="*/ 154 w 154"/>
                    <a:gd name="T7" fmla="*/ 97 h 231"/>
                    <a:gd name="T8" fmla="*/ 154 w 154"/>
                    <a:gd name="T9" fmla="*/ 91 h 231"/>
                    <a:gd name="T10" fmla="*/ 146 w 154"/>
                    <a:gd name="T11" fmla="*/ 89 h 231"/>
                    <a:gd name="T12" fmla="*/ 140 w 154"/>
                    <a:gd name="T13" fmla="*/ 81 h 231"/>
                    <a:gd name="T14" fmla="*/ 129 w 154"/>
                    <a:gd name="T15" fmla="*/ 67 h 231"/>
                    <a:gd name="T16" fmla="*/ 117 w 154"/>
                    <a:gd name="T17" fmla="*/ 62 h 231"/>
                    <a:gd name="T18" fmla="*/ 102 w 154"/>
                    <a:gd name="T19" fmla="*/ 60 h 231"/>
                    <a:gd name="T20" fmla="*/ 89 w 154"/>
                    <a:gd name="T21" fmla="*/ 51 h 231"/>
                    <a:gd name="T22" fmla="*/ 79 w 154"/>
                    <a:gd name="T23" fmla="*/ 34 h 231"/>
                    <a:gd name="T24" fmla="*/ 68 w 154"/>
                    <a:gd name="T25" fmla="*/ 34 h 231"/>
                    <a:gd name="T26" fmla="*/ 67 w 154"/>
                    <a:gd name="T27" fmla="*/ 50 h 231"/>
                    <a:gd name="T28" fmla="*/ 72 w 154"/>
                    <a:gd name="T29" fmla="*/ 53 h 231"/>
                    <a:gd name="T30" fmla="*/ 63 w 154"/>
                    <a:gd name="T31" fmla="*/ 59 h 231"/>
                    <a:gd name="T32" fmla="*/ 64 w 154"/>
                    <a:gd name="T33" fmla="*/ 68 h 231"/>
                    <a:gd name="T34" fmla="*/ 59 w 154"/>
                    <a:gd name="T35" fmla="*/ 77 h 231"/>
                    <a:gd name="T36" fmla="*/ 59 w 154"/>
                    <a:gd name="T37" fmla="*/ 88 h 231"/>
                    <a:gd name="T38" fmla="*/ 70 w 154"/>
                    <a:gd name="T39" fmla="*/ 104 h 231"/>
                    <a:gd name="T40" fmla="*/ 60 w 154"/>
                    <a:gd name="T41" fmla="*/ 152 h 231"/>
                    <a:gd name="T42" fmla="*/ 0 w 154"/>
                    <a:gd name="T43" fmla="*/ 175 h 231"/>
                    <a:gd name="T44" fmla="*/ 20 w 154"/>
                    <a:gd name="T45" fmla="*/ 215 h 231"/>
                    <a:gd name="T46" fmla="*/ 27 w 154"/>
                    <a:gd name="T47" fmla="*/ 231 h 231"/>
                    <a:gd name="T48" fmla="*/ 37 w 154"/>
                    <a:gd name="T49" fmla="*/ 230 h 231"/>
                    <a:gd name="T50" fmla="*/ 50 w 154"/>
                    <a:gd name="T51" fmla="*/ 222 h 231"/>
                    <a:gd name="T52" fmla="*/ 62 w 154"/>
                    <a:gd name="T53" fmla="*/ 224 h 231"/>
                    <a:gd name="T54" fmla="*/ 71 w 154"/>
                    <a:gd name="T55" fmla="*/ 217 h 231"/>
                    <a:gd name="T56" fmla="*/ 70 w 154"/>
                    <a:gd name="T57" fmla="*/ 208 h 231"/>
                    <a:gd name="T58" fmla="*/ 78 w 154"/>
                    <a:gd name="T59" fmla="*/ 202 h 231"/>
                    <a:gd name="T60" fmla="*/ 91 w 154"/>
                    <a:gd name="T61" fmla="*/ 202 h 231"/>
                    <a:gd name="T62" fmla="*/ 95 w 154"/>
                    <a:gd name="T63" fmla="*/ 197 h 231"/>
                    <a:gd name="T64" fmla="*/ 96 w 154"/>
                    <a:gd name="T65" fmla="*/ 186 h 231"/>
                    <a:gd name="T66" fmla="*/ 108 w 154"/>
                    <a:gd name="T67" fmla="*/ 176 h 231"/>
                    <a:gd name="T68" fmla="*/ 118 w 154"/>
                    <a:gd name="T69" fmla="*/ 176 h 231"/>
                    <a:gd name="T70" fmla="*/ 120 w 154"/>
                    <a:gd name="T71" fmla="*/ 174 h 231"/>
                    <a:gd name="T72" fmla="*/ 116 w 154"/>
                    <a:gd name="T73" fmla="*/ 158 h 231"/>
                    <a:gd name="T74" fmla="*/ 118 w 154"/>
                    <a:gd name="T75" fmla="*/ 146 h 231"/>
                    <a:gd name="T76" fmla="*/ 122 w 154"/>
                    <a:gd name="T77" fmla="*/ 141 h 231"/>
                    <a:gd name="T78" fmla="*/ 131 w 154"/>
                    <a:gd name="T79" fmla="*/ 142 h 231"/>
                    <a:gd name="T80" fmla="*/ 137 w 154"/>
                    <a:gd name="T81" fmla="*/ 125 h 231"/>
                    <a:gd name="T82" fmla="*/ 137 w 154"/>
                    <a:gd name="T83" fmla="*/ 125 h 231"/>
                    <a:gd name="T84" fmla="*/ 76 w 154"/>
                    <a:gd name="T85" fmla="*/ 12 h 231"/>
                    <a:gd name="T86" fmla="*/ 76 w 154"/>
                    <a:gd name="T87" fmla="*/ 2 h 231"/>
                    <a:gd name="T88" fmla="*/ 74 w 154"/>
                    <a:gd name="T89" fmla="*/ 0 h 231"/>
                    <a:gd name="T90" fmla="*/ 68 w 154"/>
                    <a:gd name="T91" fmla="*/ 8 h 231"/>
                    <a:gd name="T92" fmla="*/ 74 w 154"/>
                    <a:gd name="T93" fmla="*/ 16 h 231"/>
                    <a:gd name="T94" fmla="*/ 76 w 154"/>
                    <a:gd name="T95" fmla="*/ 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4" h="231">
                      <a:moveTo>
                        <a:pt x="137" y="125"/>
                      </a:moveTo>
                      <a:lnTo>
                        <a:pt x="145" y="118"/>
                      </a:lnTo>
                      <a:lnTo>
                        <a:pt x="149" y="111"/>
                      </a:lnTo>
                      <a:lnTo>
                        <a:pt x="154" y="97"/>
                      </a:lnTo>
                      <a:lnTo>
                        <a:pt x="154" y="91"/>
                      </a:lnTo>
                      <a:lnTo>
                        <a:pt x="146" y="89"/>
                      </a:lnTo>
                      <a:lnTo>
                        <a:pt x="140" y="81"/>
                      </a:lnTo>
                      <a:lnTo>
                        <a:pt x="129" y="67"/>
                      </a:lnTo>
                      <a:lnTo>
                        <a:pt x="117" y="62"/>
                      </a:lnTo>
                      <a:lnTo>
                        <a:pt x="102" y="60"/>
                      </a:lnTo>
                      <a:lnTo>
                        <a:pt x="89" y="51"/>
                      </a:lnTo>
                      <a:lnTo>
                        <a:pt x="79" y="34"/>
                      </a:lnTo>
                      <a:lnTo>
                        <a:pt x="68" y="34"/>
                      </a:lnTo>
                      <a:lnTo>
                        <a:pt x="67" y="50"/>
                      </a:lnTo>
                      <a:lnTo>
                        <a:pt x="72" y="53"/>
                      </a:lnTo>
                      <a:lnTo>
                        <a:pt x="63" y="59"/>
                      </a:lnTo>
                      <a:lnTo>
                        <a:pt x="64" y="68"/>
                      </a:lnTo>
                      <a:lnTo>
                        <a:pt x="59" y="77"/>
                      </a:lnTo>
                      <a:lnTo>
                        <a:pt x="59" y="88"/>
                      </a:lnTo>
                      <a:lnTo>
                        <a:pt x="70" y="104"/>
                      </a:lnTo>
                      <a:lnTo>
                        <a:pt x="60" y="152"/>
                      </a:lnTo>
                      <a:lnTo>
                        <a:pt x="0" y="175"/>
                      </a:lnTo>
                      <a:lnTo>
                        <a:pt x="20" y="215"/>
                      </a:lnTo>
                      <a:lnTo>
                        <a:pt x="27" y="231"/>
                      </a:lnTo>
                      <a:lnTo>
                        <a:pt x="37" y="230"/>
                      </a:lnTo>
                      <a:lnTo>
                        <a:pt x="50" y="222"/>
                      </a:lnTo>
                      <a:lnTo>
                        <a:pt x="62" y="224"/>
                      </a:lnTo>
                      <a:lnTo>
                        <a:pt x="71" y="217"/>
                      </a:lnTo>
                      <a:lnTo>
                        <a:pt x="70" y="208"/>
                      </a:lnTo>
                      <a:lnTo>
                        <a:pt x="78" y="202"/>
                      </a:lnTo>
                      <a:lnTo>
                        <a:pt x="91" y="202"/>
                      </a:lnTo>
                      <a:lnTo>
                        <a:pt x="95" y="197"/>
                      </a:lnTo>
                      <a:lnTo>
                        <a:pt x="96" y="186"/>
                      </a:lnTo>
                      <a:lnTo>
                        <a:pt x="108" y="176"/>
                      </a:lnTo>
                      <a:lnTo>
                        <a:pt x="118" y="176"/>
                      </a:lnTo>
                      <a:lnTo>
                        <a:pt x="120" y="174"/>
                      </a:lnTo>
                      <a:lnTo>
                        <a:pt x="116" y="158"/>
                      </a:lnTo>
                      <a:lnTo>
                        <a:pt x="118" y="146"/>
                      </a:lnTo>
                      <a:lnTo>
                        <a:pt x="122" y="141"/>
                      </a:lnTo>
                      <a:lnTo>
                        <a:pt x="131" y="142"/>
                      </a:lnTo>
                      <a:lnTo>
                        <a:pt x="137" y="125"/>
                      </a:lnTo>
                      <a:lnTo>
                        <a:pt x="137" y="125"/>
                      </a:lnTo>
                      <a:close/>
                      <a:moveTo>
                        <a:pt x="76" y="12"/>
                      </a:moveTo>
                      <a:lnTo>
                        <a:pt x="76" y="2"/>
                      </a:lnTo>
                      <a:lnTo>
                        <a:pt x="74" y="0"/>
                      </a:lnTo>
                      <a:lnTo>
                        <a:pt x="68" y="8"/>
                      </a:lnTo>
                      <a:lnTo>
                        <a:pt x="74" y="16"/>
                      </a:lnTo>
                      <a:lnTo>
                        <a:pt x="76" y="12"/>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91" name="Bahrain">
                  <a:extLst>
                    <a:ext uri="{FF2B5EF4-FFF2-40B4-BE49-F238E27FC236}">
                      <a16:creationId xmlns:a16="http://schemas.microsoft.com/office/drawing/2014/main" id="{B37C98C8-7061-49EA-806A-2C01CB070764}"/>
                    </a:ext>
                  </a:extLst>
                </p:cNvPr>
                <p:cNvSpPr>
                  <a:spLocks/>
                </p:cNvSpPr>
                <p:nvPr/>
              </p:nvSpPr>
              <p:spPr bwMode="auto">
                <a:xfrm>
                  <a:off x="6218737" y="3741930"/>
                  <a:ext cx="25295" cy="53400"/>
                </a:xfrm>
                <a:custGeom>
                  <a:avLst/>
                  <a:gdLst>
                    <a:gd name="T0" fmla="*/ 15 w 18"/>
                    <a:gd name="T1" fmla="*/ 36 h 38"/>
                    <a:gd name="T2" fmla="*/ 18 w 18"/>
                    <a:gd name="T3" fmla="*/ 22 h 38"/>
                    <a:gd name="T4" fmla="*/ 16 w 18"/>
                    <a:gd name="T5" fmla="*/ 8 h 38"/>
                    <a:gd name="T6" fmla="*/ 9 w 18"/>
                    <a:gd name="T7" fmla="*/ 0 h 38"/>
                    <a:gd name="T8" fmla="*/ 4 w 18"/>
                    <a:gd name="T9" fmla="*/ 3 h 38"/>
                    <a:gd name="T10" fmla="*/ 0 w 18"/>
                    <a:gd name="T11" fmla="*/ 15 h 38"/>
                    <a:gd name="T12" fmla="*/ 3 w 18"/>
                    <a:gd name="T13" fmla="*/ 33 h 38"/>
                    <a:gd name="T14" fmla="*/ 9 w 18"/>
                    <a:gd name="T15" fmla="*/ 38 h 38"/>
                    <a:gd name="T16" fmla="*/ 15 w 18"/>
                    <a:gd name="T17" fmla="*/ 36 h 38"/>
                    <a:gd name="T18" fmla="*/ 15 w 18"/>
                    <a:gd name="T19"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38">
                      <a:moveTo>
                        <a:pt x="15" y="36"/>
                      </a:moveTo>
                      <a:lnTo>
                        <a:pt x="18" y="22"/>
                      </a:lnTo>
                      <a:lnTo>
                        <a:pt x="16" y="8"/>
                      </a:lnTo>
                      <a:lnTo>
                        <a:pt x="9" y="0"/>
                      </a:lnTo>
                      <a:lnTo>
                        <a:pt x="4" y="3"/>
                      </a:lnTo>
                      <a:lnTo>
                        <a:pt x="0" y="15"/>
                      </a:lnTo>
                      <a:lnTo>
                        <a:pt x="3" y="33"/>
                      </a:lnTo>
                      <a:lnTo>
                        <a:pt x="9" y="38"/>
                      </a:lnTo>
                      <a:lnTo>
                        <a:pt x="15" y="36"/>
                      </a:lnTo>
                      <a:lnTo>
                        <a:pt x="15" y="36"/>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92" name="Mauritius">
                  <a:extLst>
                    <a:ext uri="{FF2B5EF4-FFF2-40B4-BE49-F238E27FC236}">
                      <a16:creationId xmlns:a16="http://schemas.microsoft.com/office/drawing/2014/main" id="{8B23B528-69A1-4ABA-9682-91C7697A87CC}"/>
                    </a:ext>
                  </a:extLst>
                </p:cNvPr>
                <p:cNvSpPr>
                  <a:spLocks/>
                </p:cNvSpPr>
                <p:nvPr/>
              </p:nvSpPr>
              <p:spPr bwMode="auto">
                <a:xfrm>
                  <a:off x="6423906" y="5282099"/>
                  <a:ext cx="12647" cy="18269"/>
                </a:xfrm>
                <a:custGeom>
                  <a:avLst/>
                  <a:gdLst>
                    <a:gd name="T0" fmla="*/ 6 w 9"/>
                    <a:gd name="T1" fmla="*/ 12 h 13"/>
                    <a:gd name="T2" fmla="*/ 7 w 9"/>
                    <a:gd name="T3" fmla="*/ 11 h 13"/>
                    <a:gd name="T4" fmla="*/ 8 w 9"/>
                    <a:gd name="T5" fmla="*/ 9 h 13"/>
                    <a:gd name="T6" fmla="*/ 9 w 9"/>
                    <a:gd name="T7" fmla="*/ 8 h 13"/>
                    <a:gd name="T8" fmla="*/ 9 w 9"/>
                    <a:gd name="T9" fmla="*/ 5 h 13"/>
                    <a:gd name="T10" fmla="*/ 9 w 9"/>
                    <a:gd name="T11" fmla="*/ 2 h 13"/>
                    <a:gd name="T12" fmla="*/ 7 w 9"/>
                    <a:gd name="T13" fmla="*/ 0 h 13"/>
                    <a:gd name="T14" fmla="*/ 5 w 9"/>
                    <a:gd name="T15" fmla="*/ 1 h 13"/>
                    <a:gd name="T16" fmla="*/ 4 w 9"/>
                    <a:gd name="T17" fmla="*/ 1 h 13"/>
                    <a:gd name="T18" fmla="*/ 3 w 9"/>
                    <a:gd name="T19" fmla="*/ 3 h 13"/>
                    <a:gd name="T20" fmla="*/ 1 w 9"/>
                    <a:gd name="T21" fmla="*/ 4 h 13"/>
                    <a:gd name="T22" fmla="*/ 1 w 9"/>
                    <a:gd name="T23" fmla="*/ 6 h 13"/>
                    <a:gd name="T24" fmla="*/ 0 w 9"/>
                    <a:gd name="T25" fmla="*/ 8 h 13"/>
                    <a:gd name="T26" fmla="*/ 0 w 9"/>
                    <a:gd name="T27" fmla="*/ 10 h 13"/>
                    <a:gd name="T28" fmla="*/ 0 w 9"/>
                    <a:gd name="T29" fmla="*/ 10 h 13"/>
                    <a:gd name="T30" fmla="*/ 0 w 9"/>
                    <a:gd name="T31" fmla="*/ 11 h 13"/>
                    <a:gd name="T32" fmla="*/ 0 w 9"/>
                    <a:gd name="T33" fmla="*/ 12 h 13"/>
                    <a:gd name="T34" fmla="*/ 3 w 9"/>
                    <a:gd name="T35" fmla="*/ 13 h 13"/>
                    <a:gd name="T36" fmla="*/ 6 w 9"/>
                    <a:gd name="T37" fmla="*/ 12 h 13"/>
                    <a:gd name="T38" fmla="*/ 6 w 9"/>
                    <a:gd name="T39"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13">
                      <a:moveTo>
                        <a:pt x="6" y="12"/>
                      </a:moveTo>
                      <a:lnTo>
                        <a:pt x="7" y="11"/>
                      </a:lnTo>
                      <a:lnTo>
                        <a:pt x="8" y="9"/>
                      </a:lnTo>
                      <a:lnTo>
                        <a:pt x="9" y="8"/>
                      </a:lnTo>
                      <a:lnTo>
                        <a:pt x="9" y="5"/>
                      </a:lnTo>
                      <a:lnTo>
                        <a:pt x="9" y="2"/>
                      </a:lnTo>
                      <a:lnTo>
                        <a:pt x="7" y="0"/>
                      </a:lnTo>
                      <a:lnTo>
                        <a:pt x="5" y="1"/>
                      </a:lnTo>
                      <a:lnTo>
                        <a:pt x="4" y="1"/>
                      </a:lnTo>
                      <a:lnTo>
                        <a:pt x="3" y="3"/>
                      </a:lnTo>
                      <a:lnTo>
                        <a:pt x="1" y="4"/>
                      </a:lnTo>
                      <a:lnTo>
                        <a:pt x="1" y="6"/>
                      </a:lnTo>
                      <a:lnTo>
                        <a:pt x="0" y="8"/>
                      </a:lnTo>
                      <a:lnTo>
                        <a:pt x="0" y="10"/>
                      </a:lnTo>
                      <a:lnTo>
                        <a:pt x="0" y="10"/>
                      </a:lnTo>
                      <a:lnTo>
                        <a:pt x="0" y="11"/>
                      </a:lnTo>
                      <a:lnTo>
                        <a:pt x="0" y="12"/>
                      </a:lnTo>
                      <a:lnTo>
                        <a:pt x="3" y="13"/>
                      </a:lnTo>
                      <a:lnTo>
                        <a:pt x="6" y="12"/>
                      </a:lnTo>
                      <a:lnTo>
                        <a:pt x="6" y="12"/>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93" name="Seychelles">
                  <a:extLst>
                    <a:ext uri="{FF2B5EF4-FFF2-40B4-BE49-F238E27FC236}">
                      <a16:creationId xmlns:a16="http://schemas.microsoft.com/office/drawing/2014/main" id="{D66256E9-1AFD-4E18-8445-C063BF555DA0}"/>
                    </a:ext>
                  </a:extLst>
                </p:cNvPr>
                <p:cNvSpPr>
                  <a:spLocks/>
                </p:cNvSpPr>
                <p:nvPr/>
              </p:nvSpPr>
              <p:spPr bwMode="auto">
                <a:xfrm>
                  <a:off x="6394395" y="4767772"/>
                  <a:ext cx="5621" cy="5621"/>
                </a:xfrm>
                <a:custGeom>
                  <a:avLst/>
                  <a:gdLst>
                    <a:gd name="T0" fmla="*/ 4 w 4"/>
                    <a:gd name="T1" fmla="*/ 2 h 4"/>
                    <a:gd name="T2" fmla="*/ 2 w 4"/>
                    <a:gd name="T3" fmla="*/ 0 h 4"/>
                    <a:gd name="T4" fmla="*/ 0 w 4"/>
                    <a:gd name="T5" fmla="*/ 1 h 4"/>
                    <a:gd name="T6" fmla="*/ 1 w 4"/>
                    <a:gd name="T7" fmla="*/ 1 h 4"/>
                    <a:gd name="T8" fmla="*/ 2 w 4"/>
                    <a:gd name="T9" fmla="*/ 2 h 4"/>
                    <a:gd name="T10" fmla="*/ 3 w 4"/>
                    <a:gd name="T11" fmla="*/ 4 h 4"/>
                    <a:gd name="T12" fmla="*/ 4 w 4"/>
                    <a:gd name="T13" fmla="*/ 4 h 4"/>
                    <a:gd name="T14" fmla="*/ 4 w 4"/>
                    <a:gd name="T15" fmla="*/ 2 h 4"/>
                    <a:gd name="T16" fmla="*/ 4 w 4"/>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4" y="2"/>
                      </a:moveTo>
                      <a:lnTo>
                        <a:pt x="2" y="0"/>
                      </a:lnTo>
                      <a:lnTo>
                        <a:pt x="0" y="1"/>
                      </a:lnTo>
                      <a:lnTo>
                        <a:pt x="1" y="1"/>
                      </a:lnTo>
                      <a:lnTo>
                        <a:pt x="2" y="2"/>
                      </a:lnTo>
                      <a:lnTo>
                        <a:pt x="3" y="4"/>
                      </a:lnTo>
                      <a:lnTo>
                        <a:pt x="4" y="4"/>
                      </a:lnTo>
                      <a:lnTo>
                        <a:pt x="4" y="2"/>
                      </a:lnTo>
                      <a:lnTo>
                        <a:pt x="4" y="2"/>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94" name="Cyprus">
                  <a:extLst>
                    <a:ext uri="{FF2B5EF4-FFF2-40B4-BE49-F238E27FC236}">
                      <a16:creationId xmlns:a16="http://schemas.microsoft.com/office/drawing/2014/main" id="{F1B66FCD-05C7-4124-8A0B-1505E1A25BBE}"/>
                    </a:ext>
                  </a:extLst>
                </p:cNvPr>
                <p:cNvSpPr>
                  <a:spLocks/>
                </p:cNvSpPr>
                <p:nvPr/>
              </p:nvSpPr>
              <p:spPr bwMode="auto">
                <a:xfrm>
                  <a:off x="5660848" y="3424341"/>
                  <a:ext cx="60426" cy="36537"/>
                </a:xfrm>
                <a:custGeom>
                  <a:avLst/>
                  <a:gdLst>
                    <a:gd name="T0" fmla="*/ 8 w 43"/>
                    <a:gd name="T1" fmla="*/ 12 h 26"/>
                    <a:gd name="T2" fmla="*/ 7 w 43"/>
                    <a:gd name="T3" fmla="*/ 11 h 26"/>
                    <a:gd name="T4" fmla="*/ 5 w 43"/>
                    <a:gd name="T5" fmla="*/ 12 h 26"/>
                    <a:gd name="T6" fmla="*/ 4 w 43"/>
                    <a:gd name="T7" fmla="*/ 14 h 26"/>
                    <a:gd name="T8" fmla="*/ 2 w 43"/>
                    <a:gd name="T9" fmla="*/ 14 h 26"/>
                    <a:gd name="T10" fmla="*/ 0 w 43"/>
                    <a:gd name="T11" fmla="*/ 14 h 26"/>
                    <a:gd name="T12" fmla="*/ 1 w 43"/>
                    <a:gd name="T13" fmla="*/ 16 h 26"/>
                    <a:gd name="T14" fmla="*/ 3 w 43"/>
                    <a:gd name="T15" fmla="*/ 21 h 26"/>
                    <a:gd name="T16" fmla="*/ 4 w 43"/>
                    <a:gd name="T17" fmla="*/ 22 h 26"/>
                    <a:gd name="T18" fmla="*/ 5 w 43"/>
                    <a:gd name="T19" fmla="*/ 23 h 26"/>
                    <a:gd name="T20" fmla="*/ 9 w 43"/>
                    <a:gd name="T21" fmla="*/ 24 h 26"/>
                    <a:gd name="T22" fmla="*/ 10 w 43"/>
                    <a:gd name="T23" fmla="*/ 24 h 26"/>
                    <a:gd name="T24" fmla="*/ 12 w 43"/>
                    <a:gd name="T25" fmla="*/ 24 h 26"/>
                    <a:gd name="T26" fmla="*/ 13 w 43"/>
                    <a:gd name="T27" fmla="*/ 24 h 26"/>
                    <a:gd name="T28" fmla="*/ 14 w 43"/>
                    <a:gd name="T29" fmla="*/ 26 h 26"/>
                    <a:gd name="T30" fmla="*/ 16 w 43"/>
                    <a:gd name="T31" fmla="*/ 26 h 26"/>
                    <a:gd name="T32" fmla="*/ 16 w 43"/>
                    <a:gd name="T33" fmla="*/ 25 h 26"/>
                    <a:gd name="T34" fmla="*/ 16 w 43"/>
                    <a:gd name="T35" fmla="*/ 24 h 26"/>
                    <a:gd name="T36" fmla="*/ 16 w 43"/>
                    <a:gd name="T37" fmla="*/ 23 h 26"/>
                    <a:gd name="T38" fmla="*/ 18 w 43"/>
                    <a:gd name="T39" fmla="*/ 23 h 26"/>
                    <a:gd name="T40" fmla="*/ 19 w 43"/>
                    <a:gd name="T41" fmla="*/ 23 h 26"/>
                    <a:gd name="T42" fmla="*/ 21 w 43"/>
                    <a:gd name="T43" fmla="*/ 22 h 26"/>
                    <a:gd name="T44" fmla="*/ 23 w 43"/>
                    <a:gd name="T45" fmla="*/ 21 h 26"/>
                    <a:gd name="T46" fmla="*/ 25 w 43"/>
                    <a:gd name="T47" fmla="*/ 20 h 26"/>
                    <a:gd name="T48" fmla="*/ 28 w 43"/>
                    <a:gd name="T49" fmla="*/ 16 h 26"/>
                    <a:gd name="T50" fmla="*/ 29 w 43"/>
                    <a:gd name="T51" fmla="*/ 16 h 26"/>
                    <a:gd name="T52" fmla="*/ 31 w 43"/>
                    <a:gd name="T53" fmla="*/ 16 h 26"/>
                    <a:gd name="T54" fmla="*/ 33 w 43"/>
                    <a:gd name="T55" fmla="*/ 16 h 26"/>
                    <a:gd name="T56" fmla="*/ 35 w 43"/>
                    <a:gd name="T57" fmla="*/ 15 h 26"/>
                    <a:gd name="T58" fmla="*/ 35 w 43"/>
                    <a:gd name="T59" fmla="*/ 14 h 26"/>
                    <a:gd name="T60" fmla="*/ 34 w 43"/>
                    <a:gd name="T61" fmla="*/ 14 h 26"/>
                    <a:gd name="T62" fmla="*/ 33 w 43"/>
                    <a:gd name="T63" fmla="*/ 12 h 26"/>
                    <a:gd name="T64" fmla="*/ 32 w 43"/>
                    <a:gd name="T65" fmla="*/ 11 h 26"/>
                    <a:gd name="T66" fmla="*/ 32 w 43"/>
                    <a:gd name="T67" fmla="*/ 8 h 26"/>
                    <a:gd name="T68" fmla="*/ 41 w 43"/>
                    <a:gd name="T69" fmla="*/ 1 h 26"/>
                    <a:gd name="T70" fmla="*/ 43 w 43"/>
                    <a:gd name="T71" fmla="*/ 0 h 26"/>
                    <a:gd name="T72" fmla="*/ 40 w 43"/>
                    <a:gd name="T73" fmla="*/ 0 h 26"/>
                    <a:gd name="T74" fmla="*/ 38 w 43"/>
                    <a:gd name="T75" fmla="*/ 1 h 26"/>
                    <a:gd name="T76" fmla="*/ 36 w 43"/>
                    <a:gd name="T77" fmla="*/ 2 h 26"/>
                    <a:gd name="T78" fmla="*/ 34 w 43"/>
                    <a:gd name="T79" fmla="*/ 4 h 26"/>
                    <a:gd name="T80" fmla="*/ 25 w 43"/>
                    <a:gd name="T81" fmla="*/ 7 h 26"/>
                    <a:gd name="T82" fmla="*/ 22 w 43"/>
                    <a:gd name="T83" fmla="*/ 7 h 26"/>
                    <a:gd name="T84" fmla="*/ 20 w 43"/>
                    <a:gd name="T85" fmla="*/ 7 h 26"/>
                    <a:gd name="T86" fmla="*/ 16 w 43"/>
                    <a:gd name="T87" fmla="*/ 7 h 26"/>
                    <a:gd name="T88" fmla="*/ 12 w 43"/>
                    <a:gd name="T89" fmla="*/ 6 h 26"/>
                    <a:gd name="T90" fmla="*/ 12 w 43"/>
                    <a:gd name="T91" fmla="*/ 9 h 26"/>
                    <a:gd name="T92" fmla="*/ 11 w 43"/>
                    <a:gd name="T93" fmla="*/ 11 h 26"/>
                    <a:gd name="T94" fmla="*/ 9 w 43"/>
                    <a:gd name="T95" fmla="*/ 12 h 26"/>
                    <a:gd name="T96" fmla="*/ 8 w 43"/>
                    <a:gd name="T97" fmla="*/ 12 h 26"/>
                    <a:gd name="T98" fmla="*/ 8 w 43"/>
                    <a:gd name="T99"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3" h="26">
                      <a:moveTo>
                        <a:pt x="8" y="12"/>
                      </a:moveTo>
                      <a:lnTo>
                        <a:pt x="7" y="11"/>
                      </a:lnTo>
                      <a:lnTo>
                        <a:pt x="5" y="12"/>
                      </a:lnTo>
                      <a:lnTo>
                        <a:pt x="4" y="14"/>
                      </a:lnTo>
                      <a:lnTo>
                        <a:pt x="2" y="14"/>
                      </a:lnTo>
                      <a:lnTo>
                        <a:pt x="0" y="14"/>
                      </a:lnTo>
                      <a:lnTo>
                        <a:pt x="1" y="16"/>
                      </a:lnTo>
                      <a:lnTo>
                        <a:pt x="3" y="21"/>
                      </a:lnTo>
                      <a:lnTo>
                        <a:pt x="4" y="22"/>
                      </a:lnTo>
                      <a:lnTo>
                        <a:pt x="5" y="23"/>
                      </a:lnTo>
                      <a:lnTo>
                        <a:pt x="9" y="24"/>
                      </a:lnTo>
                      <a:lnTo>
                        <a:pt x="10" y="24"/>
                      </a:lnTo>
                      <a:lnTo>
                        <a:pt x="12" y="24"/>
                      </a:lnTo>
                      <a:lnTo>
                        <a:pt x="13" y="24"/>
                      </a:lnTo>
                      <a:lnTo>
                        <a:pt x="14" y="26"/>
                      </a:lnTo>
                      <a:lnTo>
                        <a:pt x="16" y="26"/>
                      </a:lnTo>
                      <a:lnTo>
                        <a:pt x="16" y="25"/>
                      </a:lnTo>
                      <a:lnTo>
                        <a:pt x="16" y="24"/>
                      </a:lnTo>
                      <a:lnTo>
                        <a:pt x="16" y="23"/>
                      </a:lnTo>
                      <a:lnTo>
                        <a:pt x="18" y="23"/>
                      </a:lnTo>
                      <a:lnTo>
                        <a:pt x="19" y="23"/>
                      </a:lnTo>
                      <a:lnTo>
                        <a:pt x="21" y="22"/>
                      </a:lnTo>
                      <a:lnTo>
                        <a:pt x="23" y="21"/>
                      </a:lnTo>
                      <a:lnTo>
                        <a:pt x="25" y="20"/>
                      </a:lnTo>
                      <a:lnTo>
                        <a:pt x="28" y="16"/>
                      </a:lnTo>
                      <a:lnTo>
                        <a:pt x="29" y="16"/>
                      </a:lnTo>
                      <a:lnTo>
                        <a:pt x="31" y="16"/>
                      </a:lnTo>
                      <a:lnTo>
                        <a:pt x="33" y="16"/>
                      </a:lnTo>
                      <a:lnTo>
                        <a:pt x="35" y="15"/>
                      </a:lnTo>
                      <a:lnTo>
                        <a:pt x="35" y="14"/>
                      </a:lnTo>
                      <a:lnTo>
                        <a:pt x="34" y="14"/>
                      </a:lnTo>
                      <a:lnTo>
                        <a:pt x="33" y="12"/>
                      </a:lnTo>
                      <a:lnTo>
                        <a:pt x="32" y="11"/>
                      </a:lnTo>
                      <a:lnTo>
                        <a:pt x="32" y="8"/>
                      </a:lnTo>
                      <a:lnTo>
                        <a:pt x="41" y="1"/>
                      </a:lnTo>
                      <a:lnTo>
                        <a:pt x="43" y="0"/>
                      </a:lnTo>
                      <a:lnTo>
                        <a:pt x="40" y="0"/>
                      </a:lnTo>
                      <a:lnTo>
                        <a:pt x="38" y="1"/>
                      </a:lnTo>
                      <a:lnTo>
                        <a:pt x="36" y="2"/>
                      </a:lnTo>
                      <a:lnTo>
                        <a:pt x="34" y="4"/>
                      </a:lnTo>
                      <a:lnTo>
                        <a:pt x="25" y="7"/>
                      </a:lnTo>
                      <a:lnTo>
                        <a:pt x="22" y="7"/>
                      </a:lnTo>
                      <a:lnTo>
                        <a:pt x="20" y="7"/>
                      </a:lnTo>
                      <a:lnTo>
                        <a:pt x="16" y="7"/>
                      </a:lnTo>
                      <a:lnTo>
                        <a:pt x="12" y="6"/>
                      </a:lnTo>
                      <a:lnTo>
                        <a:pt x="12" y="9"/>
                      </a:lnTo>
                      <a:lnTo>
                        <a:pt x="11" y="11"/>
                      </a:lnTo>
                      <a:lnTo>
                        <a:pt x="9" y="12"/>
                      </a:lnTo>
                      <a:lnTo>
                        <a:pt x="8" y="12"/>
                      </a:lnTo>
                      <a:lnTo>
                        <a:pt x="8" y="12"/>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95" name="Las Palmas de Gran Canaria">
                  <a:extLst>
                    <a:ext uri="{FF2B5EF4-FFF2-40B4-BE49-F238E27FC236}">
                      <a16:creationId xmlns:a16="http://schemas.microsoft.com/office/drawing/2014/main" id="{11294419-B3FA-48AD-921F-4D7B7E8C5CA6}"/>
                    </a:ext>
                  </a:extLst>
                </p:cNvPr>
                <p:cNvSpPr>
                  <a:spLocks noEditPoints="1"/>
                </p:cNvSpPr>
                <p:nvPr/>
              </p:nvSpPr>
              <p:spPr bwMode="auto">
                <a:xfrm>
                  <a:off x="4245748" y="3637941"/>
                  <a:ext cx="136310" cy="53400"/>
                </a:xfrm>
                <a:custGeom>
                  <a:avLst/>
                  <a:gdLst>
                    <a:gd name="T0" fmla="*/ 5 w 97"/>
                    <a:gd name="T1" fmla="*/ 33 h 38"/>
                    <a:gd name="T2" fmla="*/ 0 w 97"/>
                    <a:gd name="T3" fmla="*/ 35 h 38"/>
                    <a:gd name="T4" fmla="*/ 1 w 97"/>
                    <a:gd name="T5" fmla="*/ 37 h 38"/>
                    <a:gd name="T6" fmla="*/ 5 w 97"/>
                    <a:gd name="T7" fmla="*/ 34 h 38"/>
                    <a:gd name="T8" fmla="*/ 56 w 97"/>
                    <a:gd name="T9" fmla="*/ 26 h 38"/>
                    <a:gd name="T10" fmla="*/ 56 w 97"/>
                    <a:gd name="T11" fmla="*/ 26 h 38"/>
                    <a:gd name="T12" fmla="*/ 50 w 97"/>
                    <a:gd name="T13" fmla="*/ 26 h 38"/>
                    <a:gd name="T14" fmla="*/ 48 w 97"/>
                    <a:gd name="T15" fmla="*/ 30 h 38"/>
                    <a:gd name="T16" fmla="*/ 50 w 97"/>
                    <a:gd name="T17" fmla="*/ 35 h 38"/>
                    <a:gd name="T18" fmla="*/ 53 w 97"/>
                    <a:gd name="T19" fmla="*/ 35 h 38"/>
                    <a:gd name="T20" fmla="*/ 56 w 97"/>
                    <a:gd name="T21" fmla="*/ 32 h 38"/>
                    <a:gd name="T22" fmla="*/ 56 w 97"/>
                    <a:gd name="T23" fmla="*/ 28 h 38"/>
                    <a:gd name="T24" fmla="*/ 56 w 97"/>
                    <a:gd name="T25" fmla="*/ 26 h 38"/>
                    <a:gd name="T26" fmla="*/ 22 w 97"/>
                    <a:gd name="T27" fmla="*/ 28 h 38"/>
                    <a:gd name="T28" fmla="*/ 21 w 97"/>
                    <a:gd name="T29" fmla="*/ 26 h 38"/>
                    <a:gd name="T30" fmla="*/ 18 w 97"/>
                    <a:gd name="T31" fmla="*/ 25 h 38"/>
                    <a:gd name="T32" fmla="*/ 17 w 97"/>
                    <a:gd name="T33" fmla="*/ 27 h 38"/>
                    <a:gd name="T34" fmla="*/ 19 w 97"/>
                    <a:gd name="T35" fmla="*/ 30 h 38"/>
                    <a:gd name="T36" fmla="*/ 20 w 97"/>
                    <a:gd name="T37" fmla="*/ 30 h 38"/>
                    <a:gd name="T38" fmla="*/ 42 w 97"/>
                    <a:gd name="T39" fmla="*/ 17 h 38"/>
                    <a:gd name="T40" fmla="*/ 38 w 97"/>
                    <a:gd name="T41" fmla="*/ 17 h 38"/>
                    <a:gd name="T42" fmla="*/ 33 w 97"/>
                    <a:gd name="T43" fmla="*/ 20 h 38"/>
                    <a:gd name="T44" fmla="*/ 28 w 97"/>
                    <a:gd name="T45" fmla="*/ 20 h 38"/>
                    <a:gd name="T46" fmla="*/ 27 w 97"/>
                    <a:gd name="T47" fmla="*/ 22 h 38"/>
                    <a:gd name="T48" fmla="*/ 30 w 97"/>
                    <a:gd name="T49" fmla="*/ 30 h 38"/>
                    <a:gd name="T50" fmla="*/ 34 w 97"/>
                    <a:gd name="T51" fmla="*/ 28 h 38"/>
                    <a:gd name="T52" fmla="*/ 37 w 97"/>
                    <a:gd name="T53" fmla="*/ 20 h 38"/>
                    <a:gd name="T54" fmla="*/ 81 w 97"/>
                    <a:gd name="T55" fmla="*/ 26 h 38"/>
                    <a:gd name="T56" fmla="*/ 87 w 97"/>
                    <a:gd name="T57" fmla="*/ 20 h 38"/>
                    <a:gd name="T58" fmla="*/ 88 w 97"/>
                    <a:gd name="T59" fmla="*/ 13 h 38"/>
                    <a:gd name="T60" fmla="*/ 87 w 97"/>
                    <a:gd name="T61" fmla="*/ 12 h 38"/>
                    <a:gd name="T62" fmla="*/ 85 w 97"/>
                    <a:gd name="T63" fmla="*/ 13 h 38"/>
                    <a:gd name="T64" fmla="*/ 82 w 97"/>
                    <a:gd name="T65" fmla="*/ 20 h 38"/>
                    <a:gd name="T66" fmla="*/ 77 w 97"/>
                    <a:gd name="T67" fmla="*/ 27 h 38"/>
                    <a:gd name="T68" fmla="*/ 75 w 97"/>
                    <a:gd name="T69" fmla="*/ 28 h 38"/>
                    <a:gd name="T70" fmla="*/ 81 w 97"/>
                    <a:gd name="T71" fmla="*/ 26 h 38"/>
                    <a:gd name="T72" fmla="*/ 7 w 97"/>
                    <a:gd name="T73" fmla="*/ 18 h 38"/>
                    <a:gd name="T74" fmla="*/ 9 w 97"/>
                    <a:gd name="T75" fmla="*/ 15 h 38"/>
                    <a:gd name="T76" fmla="*/ 10 w 97"/>
                    <a:gd name="T77" fmla="*/ 13 h 38"/>
                    <a:gd name="T78" fmla="*/ 8 w 97"/>
                    <a:gd name="T79" fmla="*/ 9 h 38"/>
                    <a:gd name="T80" fmla="*/ 4 w 97"/>
                    <a:gd name="T81" fmla="*/ 12 h 38"/>
                    <a:gd name="T82" fmla="*/ 7 w 97"/>
                    <a:gd name="T83" fmla="*/ 18 h 38"/>
                    <a:gd name="T84" fmla="*/ 7 w 97"/>
                    <a:gd name="T85" fmla="*/ 18 h 38"/>
                    <a:gd name="T86" fmla="*/ 94 w 97"/>
                    <a:gd name="T87" fmla="*/ 7 h 38"/>
                    <a:gd name="T88" fmla="*/ 97 w 97"/>
                    <a:gd name="T89" fmla="*/ 3 h 38"/>
                    <a:gd name="T90" fmla="*/ 97 w 97"/>
                    <a:gd name="T91" fmla="*/ 0 h 38"/>
                    <a:gd name="T92" fmla="*/ 95 w 97"/>
                    <a:gd name="T93" fmla="*/ 3 h 38"/>
                    <a:gd name="T94" fmla="*/ 89 w 97"/>
                    <a:gd name="T95" fmla="*/ 4 h 38"/>
                    <a:gd name="T96" fmla="*/ 88 w 97"/>
                    <a:gd name="T97" fmla="*/ 9 h 38"/>
                    <a:gd name="T98" fmla="*/ 91 w 97"/>
                    <a:gd name="T9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7" h="38">
                      <a:moveTo>
                        <a:pt x="5" y="34"/>
                      </a:moveTo>
                      <a:lnTo>
                        <a:pt x="5" y="33"/>
                      </a:lnTo>
                      <a:lnTo>
                        <a:pt x="2" y="35"/>
                      </a:lnTo>
                      <a:lnTo>
                        <a:pt x="0" y="35"/>
                      </a:lnTo>
                      <a:lnTo>
                        <a:pt x="1" y="36"/>
                      </a:lnTo>
                      <a:lnTo>
                        <a:pt x="1" y="37"/>
                      </a:lnTo>
                      <a:lnTo>
                        <a:pt x="3" y="38"/>
                      </a:lnTo>
                      <a:lnTo>
                        <a:pt x="5" y="34"/>
                      </a:lnTo>
                      <a:lnTo>
                        <a:pt x="5" y="34"/>
                      </a:lnTo>
                      <a:close/>
                      <a:moveTo>
                        <a:pt x="56" y="26"/>
                      </a:moveTo>
                      <a:lnTo>
                        <a:pt x="56" y="26"/>
                      </a:lnTo>
                      <a:lnTo>
                        <a:pt x="56" y="26"/>
                      </a:lnTo>
                      <a:lnTo>
                        <a:pt x="56" y="26"/>
                      </a:lnTo>
                      <a:lnTo>
                        <a:pt x="50" y="26"/>
                      </a:lnTo>
                      <a:lnTo>
                        <a:pt x="50" y="28"/>
                      </a:lnTo>
                      <a:lnTo>
                        <a:pt x="48" y="30"/>
                      </a:lnTo>
                      <a:lnTo>
                        <a:pt x="48" y="32"/>
                      </a:lnTo>
                      <a:lnTo>
                        <a:pt x="50" y="35"/>
                      </a:lnTo>
                      <a:lnTo>
                        <a:pt x="51" y="35"/>
                      </a:lnTo>
                      <a:lnTo>
                        <a:pt x="53" y="35"/>
                      </a:lnTo>
                      <a:lnTo>
                        <a:pt x="56" y="34"/>
                      </a:lnTo>
                      <a:lnTo>
                        <a:pt x="56" y="32"/>
                      </a:lnTo>
                      <a:lnTo>
                        <a:pt x="57" y="30"/>
                      </a:lnTo>
                      <a:lnTo>
                        <a:pt x="56" y="28"/>
                      </a:lnTo>
                      <a:lnTo>
                        <a:pt x="56" y="26"/>
                      </a:lnTo>
                      <a:lnTo>
                        <a:pt x="56" y="26"/>
                      </a:lnTo>
                      <a:close/>
                      <a:moveTo>
                        <a:pt x="20" y="30"/>
                      </a:moveTo>
                      <a:lnTo>
                        <a:pt x="22" y="28"/>
                      </a:lnTo>
                      <a:lnTo>
                        <a:pt x="22" y="27"/>
                      </a:lnTo>
                      <a:lnTo>
                        <a:pt x="21" y="26"/>
                      </a:lnTo>
                      <a:lnTo>
                        <a:pt x="19" y="25"/>
                      </a:lnTo>
                      <a:lnTo>
                        <a:pt x="18" y="25"/>
                      </a:lnTo>
                      <a:lnTo>
                        <a:pt x="18" y="26"/>
                      </a:lnTo>
                      <a:lnTo>
                        <a:pt x="17" y="27"/>
                      </a:lnTo>
                      <a:lnTo>
                        <a:pt x="18" y="29"/>
                      </a:lnTo>
                      <a:lnTo>
                        <a:pt x="19" y="30"/>
                      </a:lnTo>
                      <a:lnTo>
                        <a:pt x="20" y="30"/>
                      </a:lnTo>
                      <a:lnTo>
                        <a:pt x="20" y="30"/>
                      </a:lnTo>
                      <a:close/>
                      <a:moveTo>
                        <a:pt x="37" y="20"/>
                      </a:moveTo>
                      <a:lnTo>
                        <a:pt x="42" y="17"/>
                      </a:lnTo>
                      <a:lnTo>
                        <a:pt x="42" y="16"/>
                      </a:lnTo>
                      <a:lnTo>
                        <a:pt x="38" y="17"/>
                      </a:lnTo>
                      <a:lnTo>
                        <a:pt x="34" y="20"/>
                      </a:lnTo>
                      <a:lnTo>
                        <a:pt x="33" y="20"/>
                      </a:lnTo>
                      <a:lnTo>
                        <a:pt x="30" y="20"/>
                      </a:lnTo>
                      <a:lnTo>
                        <a:pt x="28" y="20"/>
                      </a:lnTo>
                      <a:lnTo>
                        <a:pt x="26" y="21"/>
                      </a:lnTo>
                      <a:lnTo>
                        <a:pt x="27" y="22"/>
                      </a:lnTo>
                      <a:lnTo>
                        <a:pt x="28" y="26"/>
                      </a:lnTo>
                      <a:lnTo>
                        <a:pt x="30" y="30"/>
                      </a:lnTo>
                      <a:lnTo>
                        <a:pt x="33" y="29"/>
                      </a:lnTo>
                      <a:lnTo>
                        <a:pt x="34" y="28"/>
                      </a:lnTo>
                      <a:lnTo>
                        <a:pt x="35" y="26"/>
                      </a:lnTo>
                      <a:lnTo>
                        <a:pt x="37" y="20"/>
                      </a:lnTo>
                      <a:lnTo>
                        <a:pt x="37" y="20"/>
                      </a:lnTo>
                      <a:close/>
                      <a:moveTo>
                        <a:pt x="81" y="26"/>
                      </a:moveTo>
                      <a:lnTo>
                        <a:pt x="86" y="24"/>
                      </a:lnTo>
                      <a:lnTo>
                        <a:pt x="87" y="20"/>
                      </a:lnTo>
                      <a:lnTo>
                        <a:pt x="88" y="16"/>
                      </a:lnTo>
                      <a:lnTo>
                        <a:pt x="88" y="13"/>
                      </a:lnTo>
                      <a:lnTo>
                        <a:pt x="87" y="12"/>
                      </a:lnTo>
                      <a:lnTo>
                        <a:pt x="87" y="12"/>
                      </a:lnTo>
                      <a:lnTo>
                        <a:pt x="86" y="12"/>
                      </a:lnTo>
                      <a:lnTo>
                        <a:pt x="85" y="13"/>
                      </a:lnTo>
                      <a:lnTo>
                        <a:pt x="85" y="15"/>
                      </a:lnTo>
                      <a:lnTo>
                        <a:pt x="82" y="20"/>
                      </a:lnTo>
                      <a:lnTo>
                        <a:pt x="80" y="24"/>
                      </a:lnTo>
                      <a:lnTo>
                        <a:pt x="77" y="27"/>
                      </a:lnTo>
                      <a:lnTo>
                        <a:pt x="74" y="28"/>
                      </a:lnTo>
                      <a:lnTo>
                        <a:pt x="75" y="28"/>
                      </a:lnTo>
                      <a:lnTo>
                        <a:pt x="78" y="28"/>
                      </a:lnTo>
                      <a:lnTo>
                        <a:pt x="81" y="26"/>
                      </a:lnTo>
                      <a:lnTo>
                        <a:pt x="81" y="26"/>
                      </a:lnTo>
                      <a:close/>
                      <a:moveTo>
                        <a:pt x="7" y="18"/>
                      </a:moveTo>
                      <a:lnTo>
                        <a:pt x="9" y="17"/>
                      </a:lnTo>
                      <a:lnTo>
                        <a:pt x="9" y="15"/>
                      </a:lnTo>
                      <a:lnTo>
                        <a:pt x="9" y="13"/>
                      </a:lnTo>
                      <a:lnTo>
                        <a:pt x="10" y="13"/>
                      </a:lnTo>
                      <a:lnTo>
                        <a:pt x="9" y="11"/>
                      </a:lnTo>
                      <a:lnTo>
                        <a:pt x="8" y="9"/>
                      </a:lnTo>
                      <a:lnTo>
                        <a:pt x="5" y="9"/>
                      </a:lnTo>
                      <a:lnTo>
                        <a:pt x="4" y="12"/>
                      </a:lnTo>
                      <a:lnTo>
                        <a:pt x="6" y="17"/>
                      </a:lnTo>
                      <a:lnTo>
                        <a:pt x="7" y="18"/>
                      </a:lnTo>
                      <a:lnTo>
                        <a:pt x="7" y="18"/>
                      </a:lnTo>
                      <a:lnTo>
                        <a:pt x="7" y="18"/>
                      </a:lnTo>
                      <a:close/>
                      <a:moveTo>
                        <a:pt x="91" y="8"/>
                      </a:moveTo>
                      <a:lnTo>
                        <a:pt x="94" y="7"/>
                      </a:lnTo>
                      <a:lnTo>
                        <a:pt x="96" y="5"/>
                      </a:lnTo>
                      <a:lnTo>
                        <a:pt x="97" y="3"/>
                      </a:lnTo>
                      <a:lnTo>
                        <a:pt x="97" y="2"/>
                      </a:lnTo>
                      <a:lnTo>
                        <a:pt x="97" y="0"/>
                      </a:lnTo>
                      <a:lnTo>
                        <a:pt x="96" y="1"/>
                      </a:lnTo>
                      <a:lnTo>
                        <a:pt x="95" y="3"/>
                      </a:lnTo>
                      <a:lnTo>
                        <a:pt x="93" y="3"/>
                      </a:lnTo>
                      <a:lnTo>
                        <a:pt x="89" y="4"/>
                      </a:lnTo>
                      <a:lnTo>
                        <a:pt x="89" y="5"/>
                      </a:lnTo>
                      <a:lnTo>
                        <a:pt x="88" y="9"/>
                      </a:lnTo>
                      <a:lnTo>
                        <a:pt x="89" y="9"/>
                      </a:lnTo>
                      <a:lnTo>
                        <a:pt x="91" y="8"/>
                      </a:lnTo>
                      <a:lnTo>
                        <a:pt x="91" y="8"/>
                      </a:lnTo>
                      <a:close/>
                    </a:path>
                  </a:pathLst>
                </a:custGeom>
                <a:grpFill/>
                <a:ln w="0" cap="flat">
                  <a:solidFill>
                    <a:srgbClr val="FFFFFF"/>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4" name="Group 3">
            <a:extLst>
              <a:ext uri="{FF2B5EF4-FFF2-40B4-BE49-F238E27FC236}">
                <a16:creationId xmlns:a16="http://schemas.microsoft.com/office/drawing/2014/main" id="{F9ABBF1C-0AEF-4A1F-953E-1BFCA0577789}"/>
              </a:ext>
            </a:extLst>
          </p:cNvPr>
          <p:cNvGrpSpPr/>
          <p:nvPr/>
        </p:nvGrpSpPr>
        <p:grpSpPr>
          <a:xfrm>
            <a:off x="4680285" y="780476"/>
            <a:ext cx="6471381" cy="2907077"/>
            <a:chOff x="5403569" y="1928762"/>
            <a:chExt cx="6471381" cy="2907077"/>
          </a:xfrm>
        </p:grpSpPr>
        <p:sp>
          <p:nvSpPr>
            <p:cNvPr id="1496" name="Oval 1495">
              <a:extLst>
                <a:ext uri="{FF2B5EF4-FFF2-40B4-BE49-F238E27FC236}">
                  <a16:creationId xmlns:a16="http://schemas.microsoft.com/office/drawing/2014/main" id="{1A20E869-5A05-4509-ABAF-32E0B2A3B18E}"/>
                </a:ext>
              </a:extLst>
            </p:cNvPr>
            <p:cNvSpPr/>
            <p:nvPr/>
          </p:nvSpPr>
          <p:spPr bwMode="auto">
            <a:xfrm>
              <a:off x="6460135" y="2452565"/>
              <a:ext cx="137160" cy="137160"/>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00" name="Oval 1499">
              <a:extLst>
                <a:ext uri="{FF2B5EF4-FFF2-40B4-BE49-F238E27FC236}">
                  <a16:creationId xmlns:a16="http://schemas.microsoft.com/office/drawing/2014/main" id="{89D245CB-E5AD-45B7-937B-C1D847092A47}"/>
                </a:ext>
              </a:extLst>
            </p:cNvPr>
            <p:cNvSpPr/>
            <p:nvPr/>
          </p:nvSpPr>
          <p:spPr bwMode="auto">
            <a:xfrm>
              <a:off x="5694903" y="2900948"/>
              <a:ext cx="137160" cy="137160"/>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01" name="Oval 1500">
              <a:extLst>
                <a:ext uri="{FF2B5EF4-FFF2-40B4-BE49-F238E27FC236}">
                  <a16:creationId xmlns:a16="http://schemas.microsoft.com/office/drawing/2014/main" id="{EA463915-E7AE-4598-A22A-86CE6EA8E129}"/>
                </a:ext>
              </a:extLst>
            </p:cNvPr>
            <p:cNvSpPr/>
            <p:nvPr/>
          </p:nvSpPr>
          <p:spPr bwMode="auto">
            <a:xfrm>
              <a:off x="6201782" y="2613617"/>
              <a:ext cx="137160" cy="137160"/>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03" name="Oval 1502">
              <a:extLst>
                <a:ext uri="{FF2B5EF4-FFF2-40B4-BE49-F238E27FC236}">
                  <a16:creationId xmlns:a16="http://schemas.microsoft.com/office/drawing/2014/main" id="{BC6DE4E9-00E5-4FC1-909E-75FC300BEA32}"/>
                </a:ext>
              </a:extLst>
            </p:cNvPr>
            <p:cNvSpPr/>
            <p:nvPr/>
          </p:nvSpPr>
          <p:spPr bwMode="auto">
            <a:xfrm>
              <a:off x="6684322" y="4698679"/>
              <a:ext cx="137160" cy="137160"/>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08" name="Oval 1507">
              <a:extLst>
                <a:ext uri="{FF2B5EF4-FFF2-40B4-BE49-F238E27FC236}">
                  <a16:creationId xmlns:a16="http://schemas.microsoft.com/office/drawing/2014/main" id="{ADC8472E-A595-4C3F-B7EE-35FE8A413666}"/>
                </a:ext>
              </a:extLst>
            </p:cNvPr>
            <p:cNvSpPr/>
            <p:nvPr/>
          </p:nvSpPr>
          <p:spPr bwMode="auto">
            <a:xfrm>
              <a:off x="8421227" y="2313926"/>
              <a:ext cx="137160" cy="137160"/>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09" name="Oval 1508">
              <a:extLst>
                <a:ext uri="{FF2B5EF4-FFF2-40B4-BE49-F238E27FC236}">
                  <a16:creationId xmlns:a16="http://schemas.microsoft.com/office/drawing/2014/main" id="{02D465B8-71C9-4AA4-84BF-1C173ED055FA}"/>
                </a:ext>
              </a:extLst>
            </p:cNvPr>
            <p:cNvSpPr/>
            <p:nvPr/>
          </p:nvSpPr>
          <p:spPr bwMode="auto">
            <a:xfrm>
              <a:off x="7913872" y="1928762"/>
              <a:ext cx="137160" cy="137160"/>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defTabSz="932293" rtl="0" eaLnBrk="1" fontAlgn="auto" latinLnBrk="0" hangingPunct="1">
                <a:lnSpc>
                  <a:spcPct val="100000"/>
                </a:lnSpc>
                <a:spcBef>
                  <a:spcPts val="0"/>
                </a:spcBef>
                <a:spcAft>
                  <a:spcPts val="0"/>
                </a:spcAft>
                <a:buClrTx/>
                <a:buSzTx/>
                <a:buFontTx/>
                <a:buNone/>
                <a:tabLst/>
                <a:defRPr/>
              </a:pPr>
              <a:endParaRPr lang="en-US" noProof="0"/>
            </a:p>
          </p:txBody>
        </p:sp>
        <p:sp>
          <p:nvSpPr>
            <p:cNvPr id="1511" name="Oval 1510">
              <a:extLst>
                <a:ext uri="{FF2B5EF4-FFF2-40B4-BE49-F238E27FC236}">
                  <a16:creationId xmlns:a16="http://schemas.microsoft.com/office/drawing/2014/main" id="{2AAB3832-A780-4167-8754-261D2F65F901}"/>
                </a:ext>
              </a:extLst>
            </p:cNvPr>
            <p:cNvSpPr/>
            <p:nvPr/>
          </p:nvSpPr>
          <p:spPr bwMode="auto">
            <a:xfrm>
              <a:off x="8508907" y="2525312"/>
              <a:ext cx="137160" cy="137160"/>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28" name="Oval 1527">
              <a:extLst>
                <a:ext uri="{FF2B5EF4-FFF2-40B4-BE49-F238E27FC236}">
                  <a16:creationId xmlns:a16="http://schemas.microsoft.com/office/drawing/2014/main" id="{5D24F52C-5005-4928-BC9E-87198F5DA032}"/>
                </a:ext>
              </a:extLst>
            </p:cNvPr>
            <p:cNvSpPr/>
            <p:nvPr/>
          </p:nvSpPr>
          <p:spPr bwMode="auto">
            <a:xfrm>
              <a:off x="5460477" y="2110902"/>
              <a:ext cx="137160" cy="137160"/>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35" name="Oval 1534">
              <a:extLst>
                <a:ext uri="{FF2B5EF4-FFF2-40B4-BE49-F238E27FC236}">
                  <a16:creationId xmlns:a16="http://schemas.microsoft.com/office/drawing/2014/main" id="{C524B17C-00F0-4BA8-ABD6-8C617F0B9C87}"/>
                </a:ext>
              </a:extLst>
            </p:cNvPr>
            <p:cNvSpPr/>
            <p:nvPr/>
          </p:nvSpPr>
          <p:spPr bwMode="auto">
            <a:xfrm>
              <a:off x="6763265" y="3781789"/>
              <a:ext cx="137160" cy="137160"/>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37" name="Oval 1536">
              <a:extLst>
                <a:ext uri="{FF2B5EF4-FFF2-40B4-BE49-F238E27FC236}">
                  <a16:creationId xmlns:a16="http://schemas.microsoft.com/office/drawing/2014/main" id="{944C5707-4F22-45F3-9D52-F081037E91B7}"/>
                </a:ext>
              </a:extLst>
            </p:cNvPr>
            <p:cNvSpPr/>
            <p:nvPr/>
          </p:nvSpPr>
          <p:spPr bwMode="auto">
            <a:xfrm>
              <a:off x="6708808" y="4494291"/>
              <a:ext cx="137160" cy="137160"/>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38" name="Oval 1537">
              <a:extLst>
                <a:ext uri="{FF2B5EF4-FFF2-40B4-BE49-F238E27FC236}">
                  <a16:creationId xmlns:a16="http://schemas.microsoft.com/office/drawing/2014/main" id="{55A315A0-C4F2-4000-A0DF-472F7E56D449}"/>
                </a:ext>
              </a:extLst>
            </p:cNvPr>
            <p:cNvSpPr/>
            <p:nvPr/>
          </p:nvSpPr>
          <p:spPr bwMode="auto">
            <a:xfrm>
              <a:off x="6464135" y="4519568"/>
              <a:ext cx="137160" cy="137160"/>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42" name="Oval 1541">
              <a:extLst>
                <a:ext uri="{FF2B5EF4-FFF2-40B4-BE49-F238E27FC236}">
                  <a16:creationId xmlns:a16="http://schemas.microsoft.com/office/drawing/2014/main" id="{C11F7C2F-444C-4A8D-A08A-4924E6568B47}"/>
                </a:ext>
              </a:extLst>
            </p:cNvPr>
            <p:cNvSpPr/>
            <p:nvPr/>
          </p:nvSpPr>
          <p:spPr bwMode="auto">
            <a:xfrm>
              <a:off x="8170576" y="2282966"/>
              <a:ext cx="137160" cy="137160"/>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44" name="Oval 1543">
              <a:extLst>
                <a:ext uri="{FF2B5EF4-FFF2-40B4-BE49-F238E27FC236}">
                  <a16:creationId xmlns:a16="http://schemas.microsoft.com/office/drawing/2014/main" id="{68DC9AE3-C04C-4B4B-8004-27E18A858A32}"/>
                </a:ext>
              </a:extLst>
            </p:cNvPr>
            <p:cNvSpPr/>
            <p:nvPr/>
          </p:nvSpPr>
          <p:spPr bwMode="auto">
            <a:xfrm rot="1020000">
              <a:off x="8292791" y="2428410"/>
              <a:ext cx="137160" cy="137160"/>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46" name="Oval 1545">
              <a:extLst>
                <a:ext uri="{FF2B5EF4-FFF2-40B4-BE49-F238E27FC236}">
                  <a16:creationId xmlns:a16="http://schemas.microsoft.com/office/drawing/2014/main" id="{B5C404B0-7206-4336-9941-16FCF0CA9F95}"/>
                </a:ext>
              </a:extLst>
            </p:cNvPr>
            <p:cNvSpPr/>
            <p:nvPr/>
          </p:nvSpPr>
          <p:spPr bwMode="auto">
            <a:xfrm>
              <a:off x="9515297" y="2044722"/>
              <a:ext cx="137160" cy="137160"/>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48" name="Oval 1547">
              <a:extLst>
                <a:ext uri="{FF2B5EF4-FFF2-40B4-BE49-F238E27FC236}">
                  <a16:creationId xmlns:a16="http://schemas.microsoft.com/office/drawing/2014/main" id="{A663523B-C536-419A-A3E5-D405F29DD64D}"/>
                </a:ext>
              </a:extLst>
            </p:cNvPr>
            <p:cNvSpPr/>
            <p:nvPr/>
          </p:nvSpPr>
          <p:spPr bwMode="auto">
            <a:xfrm>
              <a:off x="8738004" y="2682196"/>
              <a:ext cx="137160" cy="137160"/>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59" name="Oval 1558">
              <a:extLst>
                <a:ext uri="{FF2B5EF4-FFF2-40B4-BE49-F238E27FC236}">
                  <a16:creationId xmlns:a16="http://schemas.microsoft.com/office/drawing/2014/main" id="{7735C291-9C00-4E16-ADF1-62DFFC89D25F}"/>
                </a:ext>
              </a:extLst>
            </p:cNvPr>
            <p:cNvSpPr/>
            <p:nvPr/>
          </p:nvSpPr>
          <p:spPr bwMode="auto">
            <a:xfrm>
              <a:off x="9400200" y="3027152"/>
              <a:ext cx="137160" cy="137160"/>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67" name="Oval 1566">
              <a:extLst>
                <a:ext uri="{FF2B5EF4-FFF2-40B4-BE49-F238E27FC236}">
                  <a16:creationId xmlns:a16="http://schemas.microsoft.com/office/drawing/2014/main" id="{B35A5AA9-BBA6-425C-BE37-8C4A30D9A15D}"/>
                </a:ext>
              </a:extLst>
            </p:cNvPr>
            <p:cNvSpPr/>
            <p:nvPr/>
          </p:nvSpPr>
          <p:spPr bwMode="auto">
            <a:xfrm>
              <a:off x="8572315" y="2266024"/>
              <a:ext cx="137160" cy="137160"/>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71" name="Oval 1570">
              <a:extLst>
                <a:ext uri="{FF2B5EF4-FFF2-40B4-BE49-F238E27FC236}">
                  <a16:creationId xmlns:a16="http://schemas.microsoft.com/office/drawing/2014/main" id="{0046D6B7-AC4B-4974-AD22-F24ED7B802C1}"/>
                </a:ext>
              </a:extLst>
            </p:cNvPr>
            <p:cNvSpPr/>
            <p:nvPr/>
          </p:nvSpPr>
          <p:spPr bwMode="auto">
            <a:xfrm>
              <a:off x="6093790" y="2679369"/>
              <a:ext cx="137160" cy="137160"/>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75" name="Oval 1574">
              <a:extLst>
                <a:ext uri="{FF2B5EF4-FFF2-40B4-BE49-F238E27FC236}">
                  <a16:creationId xmlns:a16="http://schemas.microsoft.com/office/drawing/2014/main" id="{69FEA440-54C4-45B7-AC36-16E736213AB9}"/>
                </a:ext>
              </a:extLst>
            </p:cNvPr>
            <p:cNvSpPr/>
            <p:nvPr/>
          </p:nvSpPr>
          <p:spPr bwMode="auto">
            <a:xfrm>
              <a:off x="6043960" y="2846366"/>
              <a:ext cx="137160" cy="137160"/>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77" name="Oval 1576">
              <a:extLst>
                <a:ext uri="{FF2B5EF4-FFF2-40B4-BE49-F238E27FC236}">
                  <a16:creationId xmlns:a16="http://schemas.microsoft.com/office/drawing/2014/main" id="{0D2BA847-945A-4562-B198-86D145D608CB}"/>
                </a:ext>
              </a:extLst>
            </p:cNvPr>
            <p:cNvSpPr/>
            <p:nvPr/>
          </p:nvSpPr>
          <p:spPr bwMode="auto">
            <a:xfrm>
              <a:off x="6215625" y="2395415"/>
              <a:ext cx="137160" cy="137160"/>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81" name="Oval 1580">
              <a:extLst>
                <a:ext uri="{FF2B5EF4-FFF2-40B4-BE49-F238E27FC236}">
                  <a16:creationId xmlns:a16="http://schemas.microsoft.com/office/drawing/2014/main" id="{8D9988D8-4D48-4F03-B8D3-23D7B9EFAE4B}"/>
                </a:ext>
              </a:extLst>
            </p:cNvPr>
            <p:cNvSpPr/>
            <p:nvPr/>
          </p:nvSpPr>
          <p:spPr bwMode="auto">
            <a:xfrm>
              <a:off x="5738677" y="2547815"/>
              <a:ext cx="137160" cy="137160"/>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20" name="Oval 319">
              <a:extLst>
                <a:ext uri="{FF2B5EF4-FFF2-40B4-BE49-F238E27FC236}">
                  <a16:creationId xmlns:a16="http://schemas.microsoft.com/office/drawing/2014/main" id="{7D311705-14CF-4260-91A7-7C29F70C1FB4}"/>
                </a:ext>
              </a:extLst>
            </p:cNvPr>
            <p:cNvSpPr/>
            <p:nvPr/>
          </p:nvSpPr>
          <p:spPr bwMode="auto">
            <a:xfrm>
              <a:off x="5403569" y="2647563"/>
              <a:ext cx="137160" cy="137160"/>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9" name="Oval 348">
              <a:extLst>
                <a:ext uri="{FF2B5EF4-FFF2-40B4-BE49-F238E27FC236}">
                  <a16:creationId xmlns:a16="http://schemas.microsoft.com/office/drawing/2014/main" id="{4B014399-4D78-014A-9E7D-6A766384CC1A}"/>
                </a:ext>
              </a:extLst>
            </p:cNvPr>
            <p:cNvSpPr/>
            <p:nvPr/>
          </p:nvSpPr>
          <p:spPr bwMode="auto">
            <a:xfrm>
              <a:off x="8956564" y="4395239"/>
              <a:ext cx="137160" cy="137160"/>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50" name="Oval 349">
              <a:extLst>
                <a:ext uri="{FF2B5EF4-FFF2-40B4-BE49-F238E27FC236}">
                  <a16:creationId xmlns:a16="http://schemas.microsoft.com/office/drawing/2014/main" id="{C6768411-C0D7-0140-9D12-69B8B3FA9A40}"/>
                </a:ext>
              </a:extLst>
            </p:cNvPr>
            <p:cNvSpPr/>
            <p:nvPr/>
          </p:nvSpPr>
          <p:spPr bwMode="auto">
            <a:xfrm>
              <a:off x="9579251" y="2828943"/>
              <a:ext cx="137160" cy="137160"/>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51" name="Oval 350">
              <a:extLst>
                <a:ext uri="{FF2B5EF4-FFF2-40B4-BE49-F238E27FC236}">
                  <a16:creationId xmlns:a16="http://schemas.microsoft.com/office/drawing/2014/main" id="{8E70FA6A-AAEF-8E4F-BBCB-CFF5FF07DB5B}"/>
                </a:ext>
              </a:extLst>
            </p:cNvPr>
            <p:cNvSpPr/>
            <p:nvPr/>
          </p:nvSpPr>
          <p:spPr bwMode="auto">
            <a:xfrm>
              <a:off x="11283901" y="3378240"/>
              <a:ext cx="137160" cy="137160"/>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52" name="Oval 351">
              <a:extLst>
                <a:ext uri="{FF2B5EF4-FFF2-40B4-BE49-F238E27FC236}">
                  <a16:creationId xmlns:a16="http://schemas.microsoft.com/office/drawing/2014/main" id="{AC32D763-5DC4-3E48-945F-EB2C10CAA996}"/>
                </a:ext>
              </a:extLst>
            </p:cNvPr>
            <p:cNvSpPr/>
            <p:nvPr/>
          </p:nvSpPr>
          <p:spPr bwMode="auto">
            <a:xfrm>
              <a:off x="11412338" y="2730702"/>
              <a:ext cx="137160" cy="137160"/>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53" name="Oval 352">
              <a:extLst>
                <a:ext uri="{FF2B5EF4-FFF2-40B4-BE49-F238E27FC236}">
                  <a16:creationId xmlns:a16="http://schemas.microsoft.com/office/drawing/2014/main" id="{90914767-1FBD-2B4A-9ED0-298C26049E79}"/>
                </a:ext>
              </a:extLst>
            </p:cNvPr>
            <p:cNvSpPr/>
            <p:nvPr/>
          </p:nvSpPr>
          <p:spPr bwMode="auto">
            <a:xfrm>
              <a:off x="11218412" y="3020800"/>
              <a:ext cx="137160" cy="137160"/>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69" name="Oval 268">
              <a:extLst>
                <a:ext uri="{FF2B5EF4-FFF2-40B4-BE49-F238E27FC236}">
                  <a16:creationId xmlns:a16="http://schemas.microsoft.com/office/drawing/2014/main" id="{033431A1-4D27-445D-A670-64055BC2A984}"/>
                </a:ext>
              </a:extLst>
            </p:cNvPr>
            <p:cNvSpPr/>
            <p:nvPr/>
          </p:nvSpPr>
          <p:spPr bwMode="auto">
            <a:xfrm>
              <a:off x="11737790" y="4554839"/>
              <a:ext cx="137160" cy="137160"/>
            </a:xfrm>
            <a:prstGeom prst="ellipse">
              <a:avLst/>
            </a:prstGeom>
            <a:solidFill>
              <a:schemeClr val="accent1"/>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3229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72" name="TextBox 271">
            <a:extLst>
              <a:ext uri="{FF2B5EF4-FFF2-40B4-BE49-F238E27FC236}">
                <a16:creationId xmlns:a16="http://schemas.microsoft.com/office/drawing/2014/main" id="{66D23105-93BC-4A81-B83C-69499012ECC7}"/>
              </a:ext>
            </a:extLst>
          </p:cNvPr>
          <p:cNvSpPr txBox="1"/>
          <p:nvPr/>
        </p:nvSpPr>
        <p:spPr>
          <a:xfrm>
            <a:off x="588265" y="2845911"/>
            <a:ext cx="3454676" cy="443198"/>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More details: </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hlinkClick r:id="rId3"/>
              </a:rPr>
              <a:t>https://customers.microsoft.com</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t>
            </a:r>
          </a:p>
        </p:txBody>
      </p:sp>
      <p:sp>
        <p:nvSpPr>
          <p:cNvPr id="273" name="Title 2">
            <a:extLst>
              <a:ext uri="{FF2B5EF4-FFF2-40B4-BE49-F238E27FC236}">
                <a16:creationId xmlns:a16="http://schemas.microsoft.com/office/drawing/2014/main" id="{E8E78AC3-8638-4EF5-9856-7FDBA6D791AD}"/>
              </a:ext>
            </a:extLst>
          </p:cNvPr>
          <p:cNvSpPr txBox="1">
            <a:spLocks/>
          </p:cNvSpPr>
          <p:nvPr/>
        </p:nvSpPr>
        <p:spPr>
          <a:xfrm>
            <a:off x="588264" y="987097"/>
            <a:ext cx="3139398" cy="166199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Conversational AI: 1000+ companies</a:t>
            </a:r>
          </a:p>
        </p:txBody>
      </p:sp>
      <p:grpSp>
        <p:nvGrpSpPr>
          <p:cNvPr id="16" name="Group 15">
            <a:extLst>
              <a:ext uri="{FF2B5EF4-FFF2-40B4-BE49-F238E27FC236}">
                <a16:creationId xmlns:a16="http://schemas.microsoft.com/office/drawing/2014/main" id="{4A978847-D4E2-4A5A-B1C0-314678E77D1A}"/>
              </a:ext>
            </a:extLst>
          </p:cNvPr>
          <p:cNvGrpSpPr/>
          <p:nvPr/>
        </p:nvGrpSpPr>
        <p:grpSpPr>
          <a:xfrm>
            <a:off x="572177" y="4421162"/>
            <a:ext cx="11052272" cy="552542"/>
            <a:chOff x="572177" y="4492015"/>
            <a:chExt cx="11052272" cy="552542"/>
          </a:xfrm>
        </p:grpSpPr>
        <p:pic>
          <p:nvPicPr>
            <p:cNvPr id="1273" name="Picture 1272">
              <a:extLst>
                <a:ext uri="{FF2B5EF4-FFF2-40B4-BE49-F238E27FC236}">
                  <a16:creationId xmlns:a16="http://schemas.microsoft.com/office/drawing/2014/main" id="{E2C91F8B-C3A5-4A01-A632-370365615731}"/>
                </a:ext>
              </a:extLst>
            </p:cNvPr>
            <p:cNvPicPr>
              <a:picLocks noChangeAspect="1"/>
            </p:cNvPicPr>
            <p:nvPr/>
          </p:nvPicPr>
          <p:blipFill>
            <a:blip r:embed="rId4"/>
            <a:stretch>
              <a:fillRect/>
            </a:stretch>
          </p:blipFill>
          <p:spPr>
            <a:xfrm>
              <a:off x="8301374" y="4660540"/>
              <a:ext cx="964846" cy="339233"/>
            </a:xfrm>
            <a:prstGeom prst="rect">
              <a:avLst/>
            </a:prstGeom>
            <a:noFill/>
          </p:spPr>
        </p:pic>
        <p:pic>
          <p:nvPicPr>
            <p:cNvPr id="1516" name="Picture 1515">
              <a:extLst>
                <a:ext uri="{FF2B5EF4-FFF2-40B4-BE49-F238E27FC236}">
                  <a16:creationId xmlns:a16="http://schemas.microsoft.com/office/drawing/2014/main" id="{8728423A-0E88-4CB9-AC9F-AA7A4AF7FD8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98490" y="4664843"/>
              <a:ext cx="1583838" cy="304583"/>
            </a:xfrm>
            <a:prstGeom prst="rect">
              <a:avLst/>
            </a:prstGeom>
          </p:spPr>
        </p:pic>
        <p:pic>
          <p:nvPicPr>
            <p:cNvPr id="1522" name="Picture 1521">
              <a:extLst>
                <a:ext uri="{FF2B5EF4-FFF2-40B4-BE49-F238E27FC236}">
                  <a16:creationId xmlns:a16="http://schemas.microsoft.com/office/drawing/2014/main" id="{51BD40DA-F76D-4F1E-9A62-C06700CCFB07}"/>
                </a:ext>
              </a:extLst>
            </p:cNvPr>
            <p:cNvPicPr>
              <a:picLocks noChangeAspect="1"/>
            </p:cNvPicPr>
            <p:nvPr/>
          </p:nvPicPr>
          <p:blipFill rotWithShape="1">
            <a:blip r:embed="rId6">
              <a:extLst>
                <a:ext uri="{28A0092B-C50C-407E-A947-70E740481C1C}">
                  <a14:useLocalDpi xmlns:a14="http://schemas.microsoft.com/office/drawing/2010/main" val="0"/>
                </a:ext>
              </a:extLst>
            </a:blip>
            <a:srcRect l="11053" t="8199" r="11053" b="8199"/>
            <a:stretch/>
          </p:blipFill>
          <p:spPr>
            <a:xfrm>
              <a:off x="572177" y="4570973"/>
              <a:ext cx="375213" cy="454830"/>
            </a:xfrm>
            <a:prstGeom prst="rect">
              <a:avLst/>
            </a:prstGeom>
          </p:spPr>
        </p:pic>
        <p:pic>
          <p:nvPicPr>
            <p:cNvPr id="1527" name="Picture 1526">
              <a:extLst>
                <a:ext uri="{FF2B5EF4-FFF2-40B4-BE49-F238E27FC236}">
                  <a16:creationId xmlns:a16="http://schemas.microsoft.com/office/drawing/2014/main" id="{0FBE5590-9A7B-4B6E-9D91-5A56AA284BEA}"/>
                </a:ext>
              </a:extLst>
            </p:cNvPr>
            <p:cNvPicPr>
              <a:picLocks noChangeAspect="1"/>
            </p:cNvPicPr>
            <p:nvPr/>
          </p:nvPicPr>
          <p:blipFill>
            <a:blip r:embed="rId7">
              <a:clrChange>
                <a:clrFrom>
                  <a:srgbClr val="000000">
                    <a:alpha val="0"/>
                  </a:srgbClr>
                </a:clrFrom>
                <a:clrTo>
                  <a:srgbClr val="000000">
                    <a:alpha val="0"/>
                  </a:srgbClr>
                </a:clrTo>
              </a:clrChange>
            </a:blip>
            <a:stretch>
              <a:fillRect/>
            </a:stretch>
          </p:blipFill>
          <p:spPr>
            <a:xfrm>
              <a:off x="2892296" y="4650836"/>
              <a:ext cx="896965" cy="312402"/>
            </a:xfrm>
            <a:prstGeom prst="rect">
              <a:avLst/>
            </a:prstGeom>
            <a:noFill/>
          </p:spPr>
        </p:pic>
        <p:pic>
          <p:nvPicPr>
            <p:cNvPr id="1564" name="Picture 1563">
              <a:extLst>
                <a:ext uri="{FF2B5EF4-FFF2-40B4-BE49-F238E27FC236}">
                  <a16:creationId xmlns:a16="http://schemas.microsoft.com/office/drawing/2014/main" id="{F406175B-9665-41BF-A611-830CF805D06E}"/>
                </a:ext>
              </a:extLst>
            </p:cNvPr>
            <p:cNvPicPr>
              <a:picLocks noChangeAspect="1"/>
            </p:cNvPicPr>
            <p:nvPr/>
          </p:nvPicPr>
          <p:blipFill rotWithShape="1">
            <a:blip r:embed="rId8">
              <a:extLst>
                <a:ext uri="{28A0092B-C50C-407E-A947-70E740481C1C}">
                  <a14:useLocalDpi xmlns:a14="http://schemas.microsoft.com/office/drawing/2010/main" val="0"/>
                </a:ext>
              </a:extLst>
            </a:blip>
            <a:srcRect l="8883" t="20181" r="7444" b="20181"/>
            <a:stretch/>
          </p:blipFill>
          <p:spPr>
            <a:xfrm>
              <a:off x="10612418" y="4650087"/>
              <a:ext cx="1012031" cy="394470"/>
            </a:xfrm>
            <a:prstGeom prst="rect">
              <a:avLst/>
            </a:prstGeom>
          </p:spPr>
        </p:pic>
        <p:pic>
          <p:nvPicPr>
            <p:cNvPr id="1560" name="Picture 1559">
              <a:extLst>
                <a:ext uri="{FF2B5EF4-FFF2-40B4-BE49-F238E27FC236}">
                  <a16:creationId xmlns:a16="http://schemas.microsoft.com/office/drawing/2014/main" id="{C00DFC76-4F67-407D-A670-D98BBCE1AA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75449" y="4595578"/>
              <a:ext cx="327742" cy="421379"/>
            </a:xfrm>
            <a:prstGeom prst="rect">
              <a:avLst/>
            </a:prstGeom>
          </p:spPr>
        </p:pic>
        <p:pic>
          <p:nvPicPr>
            <p:cNvPr id="292" name="Picture 291">
              <a:extLst>
                <a:ext uri="{FF2B5EF4-FFF2-40B4-BE49-F238E27FC236}">
                  <a16:creationId xmlns:a16="http://schemas.microsoft.com/office/drawing/2014/main" id="{573CC44C-52C7-4B5F-807F-479AE4BF02F0}"/>
                </a:ext>
              </a:extLst>
            </p:cNvPr>
            <p:cNvPicPr>
              <a:picLocks noChangeAspect="1"/>
            </p:cNvPicPr>
            <p:nvPr/>
          </p:nvPicPr>
          <p:blipFill>
            <a:blip r:embed="rId10"/>
            <a:stretch>
              <a:fillRect/>
            </a:stretch>
          </p:blipFill>
          <p:spPr>
            <a:xfrm>
              <a:off x="1456619" y="4492015"/>
              <a:ext cx="926448" cy="506651"/>
            </a:xfrm>
            <a:prstGeom prst="rect">
              <a:avLst/>
            </a:prstGeom>
          </p:spPr>
        </p:pic>
        <p:pic>
          <p:nvPicPr>
            <p:cNvPr id="3074" name="Picture 2" descr="Image result for asiana airlines logo">
              <a:extLst>
                <a:ext uri="{FF2B5EF4-FFF2-40B4-BE49-F238E27FC236}">
                  <a16:creationId xmlns:a16="http://schemas.microsoft.com/office/drawing/2014/main" id="{9BFEBE56-0A5C-4FA4-AA5D-FDF7529DB24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6686" t="18211" r="6686" b="18211"/>
            <a:stretch/>
          </p:blipFill>
          <p:spPr bwMode="auto">
            <a:xfrm>
              <a:off x="6391557" y="4605478"/>
              <a:ext cx="1400588" cy="3706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D4A637F9-64F3-42AE-9137-3325E5CBCC42}"/>
              </a:ext>
            </a:extLst>
          </p:cNvPr>
          <p:cNvGrpSpPr/>
          <p:nvPr/>
        </p:nvGrpSpPr>
        <p:grpSpPr>
          <a:xfrm>
            <a:off x="597577" y="5243507"/>
            <a:ext cx="11014172" cy="435342"/>
            <a:chOff x="597577" y="5205407"/>
            <a:chExt cx="11014172" cy="435342"/>
          </a:xfrm>
        </p:grpSpPr>
        <p:pic>
          <p:nvPicPr>
            <p:cNvPr id="1502" name="Picture 18" descr="Image result for Banco Ciudad logo">
              <a:extLst>
                <a:ext uri="{FF2B5EF4-FFF2-40B4-BE49-F238E27FC236}">
                  <a16:creationId xmlns:a16="http://schemas.microsoft.com/office/drawing/2014/main" id="{B51B9E23-D1BC-43F7-87E9-CC14FF5E17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62498" y="5306854"/>
              <a:ext cx="858429" cy="227485"/>
            </a:xfrm>
            <a:prstGeom prst="rect">
              <a:avLst/>
            </a:prstGeom>
            <a:noFill/>
            <a:extLst>
              <a:ext uri="{909E8E84-426E-40DD-AFC4-6F175D3DCCD1}">
                <a14:hiddenFill xmlns:a14="http://schemas.microsoft.com/office/drawing/2010/main">
                  <a:solidFill>
                    <a:srgbClr val="FFFFFF"/>
                  </a:solidFill>
                </a14:hiddenFill>
              </a:ext>
            </a:extLst>
          </p:spPr>
        </p:pic>
        <p:pic>
          <p:nvPicPr>
            <p:cNvPr id="1568" name="Picture 1567">
              <a:extLst>
                <a:ext uri="{FF2B5EF4-FFF2-40B4-BE49-F238E27FC236}">
                  <a16:creationId xmlns:a16="http://schemas.microsoft.com/office/drawing/2014/main" id="{5300B98E-1047-46F9-982C-F31161DFCDA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7577" y="5320711"/>
              <a:ext cx="1150261" cy="226907"/>
            </a:xfrm>
            <a:prstGeom prst="rect">
              <a:avLst/>
            </a:prstGeom>
          </p:spPr>
        </p:pic>
        <p:pic>
          <p:nvPicPr>
            <p:cNvPr id="1574" name="Picture 1573">
              <a:extLst>
                <a:ext uri="{FF2B5EF4-FFF2-40B4-BE49-F238E27FC236}">
                  <a16:creationId xmlns:a16="http://schemas.microsoft.com/office/drawing/2014/main" id="{24CC8889-B686-449E-AE8D-C9571847A19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490096" y="5311470"/>
              <a:ext cx="930144" cy="247651"/>
            </a:xfrm>
            <a:prstGeom prst="rect">
              <a:avLst/>
            </a:prstGeom>
          </p:spPr>
        </p:pic>
        <p:pic>
          <p:nvPicPr>
            <p:cNvPr id="1582" name="Picture 1581">
              <a:extLst>
                <a:ext uri="{FF2B5EF4-FFF2-40B4-BE49-F238E27FC236}">
                  <a16:creationId xmlns:a16="http://schemas.microsoft.com/office/drawing/2014/main" id="{6154FFF7-668F-48B3-9A3A-0A06CCD767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282238" y="5283467"/>
              <a:ext cx="1329511" cy="316797"/>
            </a:xfrm>
            <a:prstGeom prst="rect">
              <a:avLst/>
            </a:prstGeom>
          </p:spPr>
        </p:pic>
        <p:pic>
          <p:nvPicPr>
            <p:cNvPr id="319" name="Picture 318">
              <a:extLst>
                <a:ext uri="{FF2B5EF4-FFF2-40B4-BE49-F238E27FC236}">
                  <a16:creationId xmlns:a16="http://schemas.microsoft.com/office/drawing/2014/main" id="{F0C03CE8-62D9-4EDA-B7EF-4BF6B1629A5D}"/>
                </a:ext>
              </a:extLst>
            </p:cNvPr>
            <p:cNvPicPr>
              <a:picLocks noChangeAspect="1"/>
            </p:cNvPicPr>
            <p:nvPr/>
          </p:nvPicPr>
          <p:blipFill>
            <a:blip r:embed="rId16"/>
            <a:stretch>
              <a:fillRect/>
            </a:stretch>
          </p:blipFill>
          <p:spPr>
            <a:xfrm>
              <a:off x="7231820" y="5205407"/>
              <a:ext cx="440629" cy="435342"/>
            </a:xfrm>
            <a:prstGeom prst="rect">
              <a:avLst/>
            </a:prstGeom>
          </p:spPr>
        </p:pic>
        <p:pic>
          <p:nvPicPr>
            <p:cNvPr id="3084" name="Picture 12" descr="Image result for progressive logo">
              <a:extLst>
                <a:ext uri="{FF2B5EF4-FFF2-40B4-BE49-F238E27FC236}">
                  <a16:creationId xmlns:a16="http://schemas.microsoft.com/office/drawing/2014/main" id="{2E82BF3A-AE46-4D7A-A9E6-C963BC292A4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414707" y="5361778"/>
              <a:ext cx="1125274" cy="139634"/>
            </a:xfrm>
            <a:prstGeom prst="rect">
              <a:avLst/>
            </a:prstGeom>
            <a:noFill/>
            <a:extLst>
              <a:ext uri="{909E8E84-426E-40DD-AFC4-6F175D3DCCD1}">
                <a14:hiddenFill xmlns:a14="http://schemas.microsoft.com/office/drawing/2010/main">
                  <a:solidFill>
                    <a:srgbClr val="FFFFFF"/>
                  </a:solidFill>
                </a14:hiddenFill>
              </a:ext>
            </a:extLst>
          </p:spPr>
        </p:pic>
        <p:pic>
          <p:nvPicPr>
            <p:cNvPr id="1498" name="Picture 16" descr="Image result for Sabre logo">
              <a:extLst>
                <a:ext uri="{FF2B5EF4-FFF2-40B4-BE49-F238E27FC236}">
                  <a16:creationId xmlns:a16="http://schemas.microsoft.com/office/drawing/2014/main" id="{2B18ED36-02B7-490D-ABFE-A610671DF992}"/>
                </a:ext>
              </a:extLst>
            </p:cNvPr>
            <p:cNvPicPr>
              <a:picLocks noChangeAspect="1" noChangeArrowheads="1"/>
            </p:cNvPicPr>
            <p:nvPr/>
          </p:nvPicPr>
          <p:blipFill rotWithShape="1">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l="10972" r="12119"/>
            <a:stretch/>
          </p:blipFill>
          <p:spPr bwMode="auto">
            <a:xfrm>
              <a:off x="5763185" y="5336395"/>
              <a:ext cx="726377" cy="1931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636518A2-23C0-4EC4-BD34-9731B89BAFCF}"/>
              </a:ext>
            </a:extLst>
          </p:cNvPr>
          <p:cNvGrpSpPr/>
          <p:nvPr/>
        </p:nvGrpSpPr>
        <p:grpSpPr>
          <a:xfrm>
            <a:off x="587952" y="5906687"/>
            <a:ext cx="11037885" cy="441527"/>
            <a:chOff x="587952" y="5919387"/>
            <a:chExt cx="11037885" cy="441527"/>
          </a:xfrm>
        </p:grpSpPr>
        <p:pic>
          <p:nvPicPr>
            <p:cNvPr id="3076" name="Picture 4" descr="Image result for ust global logo">
              <a:extLst>
                <a:ext uri="{FF2B5EF4-FFF2-40B4-BE49-F238E27FC236}">
                  <a16:creationId xmlns:a16="http://schemas.microsoft.com/office/drawing/2014/main" id="{F96EEC47-3A25-4176-B74F-CE6A45DBBB68}"/>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4000" t="16287" r="4000" b="11731"/>
            <a:stretch/>
          </p:blipFill>
          <p:spPr bwMode="auto">
            <a:xfrm>
              <a:off x="8838232" y="6057833"/>
              <a:ext cx="1058863" cy="303081"/>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navitime logo">
              <a:extLst>
                <a:ext uri="{FF2B5EF4-FFF2-40B4-BE49-F238E27FC236}">
                  <a16:creationId xmlns:a16="http://schemas.microsoft.com/office/drawing/2014/main" id="{698448A2-3B99-4E55-A1EB-674FBE43F5B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164710" y="6050795"/>
              <a:ext cx="1011760" cy="228162"/>
            </a:xfrm>
            <a:prstGeom prst="rect">
              <a:avLst/>
            </a:prstGeom>
            <a:noFill/>
            <a:extLst>
              <a:ext uri="{909E8E84-426E-40DD-AFC4-6F175D3DCCD1}">
                <a14:hiddenFill xmlns:a14="http://schemas.microsoft.com/office/drawing/2010/main">
                  <a:solidFill>
                    <a:srgbClr val="FFFFFF"/>
                  </a:solidFill>
                </a14:hiddenFill>
              </a:ext>
            </a:extLst>
          </p:spPr>
        </p:pic>
        <p:pic>
          <p:nvPicPr>
            <p:cNvPr id="1276" name="Picture 1275">
              <a:extLst>
                <a:ext uri="{FF2B5EF4-FFF2-40B4-BE49-F238E27FC236}">
                  <a16:creationId xmlns:a16="http://schemas.microsoft.com/office/drawing/2014/main" id="{84F73A45-2D6B-4465-8A2B-97618BD83869}"/>
                </a:ext>
              </a:extLst>
            </p:cNvPr>
            <p:cNvPicPr>
              <a:picLocks noChangeAspect="1"/>
            </p:cNvPicPr>
            <p:nvPr/>
          </p:nvPicPr>
          <p:blipFill rotWithShape="1">
            <a:blip r:embed="rId21">
              <a:extLst>
                <a:ext uri="{28A0092B-C50C-407E-A947-70E740481C1C}">
                  <a14:useLocalDpi xmlns:a14="http://schemas.microsoft.com/office/drawing/2010/main" val="0"/>
                </a:ext>
              </a:extLst>
            </a:blip>
            <a:srcRect l="21599" t="17949" r="21599" b="17949"/>
            <a:stretch/>
          </p:blipFill>
          <p:spPr>
            <a:xfrm>
              <a:off x="3644136" y="5919387"/>
              <a:ext cx="399906" cy="395644"/>
            </a:xfrm>
            <a:prstGeom prst="rect">
              <a:avLst/>
            </a:prstGeom>
          </p:spPr>
        </p:pic>
        <p:pic>
          <p:nvPicPr>
            <p:cNvPr id="1573" name="Picture 1572">
              <a:extLst>
                <a:ext uri="{FF2B5EF4-FFF2-40B4-BE49-F238E27FC236}">
                  <a16:creationId xmlns:a16="http://schemas.microsoft.com/office/drawing/2014/main" id="{83AE1DD9-BB33-41EA-987E-6D7BD18F38D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163113" y="5968032"/>
              <a:ext cx="339835" cy="357916"/>
            </a:xfrm>
            <a:prstGeom prst="rect">
              <a:avLst/>
            </a:prstGeom>
          </p:spPr>
        </p:pic>
        <p:pic>
          <p:nvPicPr>
            <p:cNvPr id="3078" name="Picture 6" descr="Image result for telefonica logo">
              <a:extLst>
                <a:ext uri="{FF2B5EF4-FFF2-40B4-BE49-F238E27FC236}">
                  <a16:creationId xmlns:a16="http://schemas.microsoft.com/office/drawing/2014/main" id="{1F3C3F21-4C51-48F7-8546-593FC6C8CD1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194039" y="6057039"/>
              <a:ext cx="788335" cy="21556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fiducia gad logo">
              <a:extLst>
                <a:ext uri="{FF2B5EF4-FFF2-40B4-BE49-F238E27FC236}">
                  <a16:creationId xmlns:a16="http://schemas.microsoft.com/office/drawing/2014/main" id="{A0A1B4EE-E020-4BBE-9593-A1490578EB9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87952" y="5947444"/>
              <a:ext cx="944325" cy="32719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viasport logo">
              <a:extLst>
                <a:ext uri="{FF2B5EF4-FFF2-40B4-BE49-F238E27FC236}">
                  <a16:creationId xmlns:a16="http://schemas.microsoft.com/office/drawing/2014/main" id="{05BF6DB7-337E-4C0B-8E28-857B30BF1E0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705804" y="6037389"/>
              <a:ext cx="795547" cy="229661"/>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audioburst logo">
              <a:extLst>
                <a:ext uri="{FF2B5EF4-FFF2-40B4-BE49-F238E27FC236}">
                  <a16:creationId xmlns:a16="http://schemas.microsoft.com/office/drawing/2014/main" id="{74CBAAE3-B917-4B58-B976-C91F23F06DD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558859" y="6050443"/>
              <a:ext cx="1066978" cy="2377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6" name="Group 295">
            <a:extLst>
              <a:ext uri="{FF2B5EF4-FFF2-40B4-BE49-F238E27FC236}">
                <a16:creationId xmlns:a16="http://schemas.microsoft.com/office/drawing/2014/main" id="{4DD09A6D-26A5-4DBC-95EB-12C74451BCA9}"/>
              </a:ext>
            </a:extLst>
          </p:cNvPr>
          <p:cNvGrpSpPr/>
          <p:nvPr/>
        </p:nvGrpSpPr>
        <p:grpSpPr>
          <a:xfrm>
            <a:off x="568312" y="7376435"/>
            <a:ext cx="9270081" cy="577056"/>
            <a:chOff x="387573" y="4082402"/>
            <a:chExt cx="2696558" cy="577056"/>
          </a:xfrm>
        </p:grpSpPr>
        <p:cxnSp>
          <p:nvCxnSpPr>
            <p:cNvPr id="297" name="Straight Connector 296">
              <a:extLst>
                <a:ext uri="{FF2B5EF4-FFF2-40B4-BE49-F238E27FC236}">
                  <a16:creationId xmlns:a16="http://schemas.microsoft.com/office/drawing/2014/main" id="{FD22F60D-B9DF-4494-B7A1-BFDDEBE0D89B}"/>
                </a:ext>
              </a:extLst>
            </p:cNvPr>
            <p:cNvCxnSpPr/>
            <p:nvPr/>
          </p:nvCxnSpPr>
          <p:spPr>
            <a:xfrm>
              <a:off x="387573" y="4456258"/>
              <a:ext cx="2696558" cy="0"/>
            </a:xfrm>
            <a:prstGeom prst="line">
              <a:avLst/>
            </a:prstGeom>
            <a:ln w="317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4EC57F3F-603B-4162-97A2-CC96CD6BB1BB}"/>
                </a:ext>
              </a:extLst>
            </p:cNvPr>
            <p:cNvCxnSpPr/>
            <p:nvPr/>
          </p:nvCxnSpPr>
          <p:spPr>
            <a:xfrm>
              <a:off x="387573" y="4659458"/>
              <a:ext cx="2696558" cy="0"/>
            </a:xfrm>
            <a:prstGeom prst="line">
              <a:avLst/>
            </a:prstGeom>
            <a:ln w="317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00F066BB-B508-4D26-9998-AA494262351C}"/>
                </a:ext>
              </a:extLst>
            </p:cNvPr>
            <p:cNvCxnSpPr>
              <a:cxnSpLocks/>
            </p:cNvCxnSpPr>
            <p:nvPr/>
          </p:nvCxnSpPr>
          <p:spPr>
            <a:xfrm>
              <a:off x="387573" y="4573733"/>
              <a:ext cx="2645713" cy="0"/>
            </a:xfrm>
            <a:prstGeom prst="line">
              <a:avLst/>
            </a:prstGeom>
            <a:ln w="317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DC42B65D-1E31-40FC-88D1-B3F8F757C688}"/>
                </a:ext>
              </a:extLst>
            </p:cNvPr>
            <p:cNvCxnSpPr/>
            <p:nvPr/>
          </p:nvCxnSpPr>
          <p:spPr>
            <a:xfrm>
              <a:off x="387573" y="4082402"/>
              <a:ext cx="2696558" cy="0"/>
            </a:xfrm>
            <a:prstGeom prst="line">
              <a:avLst/>
            </a:prstGeom>
            <a:ln w="317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275545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36C6CC-5053-CB44-B2EA-B6D4F9141D41}"/>
              </a:ext>
            </a:extLst>
          </p:cNvPr>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3BF653AC-4586-E740-8610-DDA01DC4970D}"/>
              </a:ext>
            </a:extLst>
          </p:cNvPr>
          <p:cNvSpPr>
            <a:spLocks noGrp="1"/>
          </p:cNvSpPr>
          <p:nvPr>
            <p:ph type="body" sz="quarter" idx="12"/>
          </p:nvPr>
        </p:nvSpPr>
        <p:spPr/>
        <p:txBody>
          <a:bodyPr/>
          <a:lstStyle/>
          <a:p>
            <a:r>
              <a:rPr lang="en-US"/>
              <a:t>Litware Insurance</a:t>
            </a:r>
          </a:p>
        </p:txBody>
      </p:sp>
    </p:spTree>
    <p:extLst>
      <p:ext uri="{BB962C8B-B14F-4D97-AF65-F5344CB8AC3E}">
        <p14:creationId xmlns:p14="http://schemas.microsoft.com/office/powerpoint/2010/main" val="81887788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832AD3-F1E5-458D-ACC2-8D16E4E8363E}"/>
              </a:ext>
            </a:extLst>
          </p:cNvPr>
          <p:cNvSpPr txBox="1"/>
          <p:nvPr/>
        </p:nvSpPr>
        <p:spPr>
          <a:xfrm>
            <a:off x="588263" y="2936479"/>
            <a:ext cx="3477324" cy="181280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indent="0" defTabSz="914367" fontAlgn="auto">
              <a:lnSpc>
                <a:spcPct val="90000"/>
              </a:lnSpc>
              <a:spcBef>
                <a:spcPts val="4200"/>
              </a:spcBef>
              <a:buClrTx/>
              <a:buSzTx/>
              <a:buFontTx/>
              <a:buNone/>
              <a:tabLst/>
              <a:defRPr/>
            </a:pPr>
            <a:r>
              <a:rPr lang="en-US" sz="3200" spc="-40">
                <a:gradFill>
                  <a:gsLst>
                    <a:gs pos="5245">
                      <a:schemeClr val="accent1"/>
                    </a:gs>
                    <a:gs pos="16000">
                      <a:schemeClr val="accent1"/>
                    </a:gs>
                  </a:gsLst>
                  <a:lin ang="5400000" scaled="0"/>
                </a:gradFill>
                <a:latin typeface="Segoe UI Semibold"/>
                <a:cs typeface="Segoe UI Semibold"/>
              </a:rPr>
              <a:t>Valuable</a:t>
            </a:r>
          </a:p>
          <a:p>
            <a:pPr marL="0" marR="0" lvl="0" indent="0" defTabSz="914367" rtl="0" eaLnBrk="1" fontAlgn="auto" latinLnBrk="0" hangingPunct="1">
              <a:lnSpc>
                <a:spcPct val="90000"/>
              </a:lnSpc>
              <a:spcBef>
                <a:spcPts val="4200"/>
              </a:spcBef>
              <a:buClrTx/>
              <a:buSzTx/>
              <a:buFontTx/>
              <a:buNone/>
              <a:tabLst/>
              <a:defRPr/>
            </a:pPr>
            <a:r>
              <a:rPr kumimoji="0" lang="en-US" sz="2000" b="0" i="0" u="none" strike="noStrike" kern="1200" cap="none" spc="0" normalizeH="0" baseline="0" noProof="0">
                <a:ln>
                  <a:noFill/>
                </a:ln>
                <a:gradFill>
                  <a:gsLst>
                    <a:gs pos="33217">
                      <a:schemeClr val="tx1"/>
                    </a:gs>
                    <a:gs pos="24000">
                      <a:schemeClr val="tx1"/>
                    </a:gs>
                  </a:gsLst>
                  <a:lin ang="5400000" scaled="0"/>
                </a:gradFill>
                <a:effectLst/>
                <a:uLnTx/>
                <a:uFillTx/>
                <a:latin typeface="Segoe UI"/>
                <a:ea typeface="+mn-ea"/>
                <a:cs typeface="Segoe UI"/>
              </a:rPr>
              <a:t>Address a real </a:t>
            </a:r>
            <a:br>
              <a:rPr kumimoji="0" lang="en-US" sz="2000" b="0" i="0" u="none" strike="noStrike" kern="1200" cap="none" spc="0" normalizeH="0" baseline="0" noProof="0">
                <a:ln>
                  <a:noFill/>
                </a:ln>
                <a:gradFill>
                  <a:gsLst>
                    <a:gs pos="33217">
                      <a:schemeClr val="tx1"/>
                    </a:gs>
                    <a:gs pos="24000">
                      <a:schemeClr val="tx1"/>
                    </a:gs>
                  </a:gsLst>
                  <a:lin ang="5400000" scaled="0"/>
                </a:gradFill>
                <a:effectLst/>
                <a:uLnTx/>
                <a:uFillTx/>
                <a:latin typeface="Segoe UI"/>
                <a:ea typeface="+mn-ea"/>
                <a:cs typeface="Segoe UI"/>
              </a:rPr>
            </a:br>
            <a:r>
              <a:rPr kumimoji="0" lang="en-US" sz="2000" b="0" i="0" u="none" strike="noStrike" kern="1200" cap="none" spc="0" normalizeH="0" baseline="0" noProof="0">
                <a:ln>
                  <a:noFill/>
                </a:ln>
                <a:gradFill>
                  <a:gsLst>
                    <a:gs pos="33217">
                      <a:schemeClr val="tx1"/>
                    </a:gs>
                    <a:gs pos="24000">
                      <a:schemeClr val="tx1"/>
                    </a:gs>
                  </a:gsLst>
                  <a:lin ang="5400000" scaled="0"/>
                </a:gradFill>
                <a:effectLst/>
                <a:uLnTx/>
                <a:uFillTx/>
                <a:latin typeface="Segoe UI"/>
                <a:ea typeface="+mn-ea"/>
                <a:cs typeface="Segoe UI"/>
              </a:rPr>
              <a:t>(or latent) need or </a:t>
            </a:r>
            <a:br>
              <a:rPr kumimoji="0" lang="en-US" sz="2000" b="0" i="0" u="none" strike="noStrike" kern="1200" cap="none" spc="0" normalizeH="0" baseline="0" noProof="0">
                <a:ln>
                  <a:noFill/>
                </a:ln>
                <a:gradFill>
                  <a:gsLst>
                    <a:gs pos="33217">
                      <a:schemeClr val="tx1"/>
                    </a:gs>
                    <a:gs pos="24000">
                      <a:schemeClr val="tx1"/>
                    </a:gs>
                  </a:gsLst>
                  <a:lin ang="5400000" scaled="0"/>
                </a:gradFill>
                <a:effectLst/>
                <a:uLnTx/>
                <a:uFillTx/>
                <a:latin typeface="Segoe UI"/>
                <a:ea typeface="+mn-ea"/>
                <a:cs typeface="Segoe UI"/>
              </a:rPr>
            </a:br>
            <a:r>
              <a:rPr kumimoji="0" lang="en-US" sz="2000" b="1" i="0" u="none" strike="noStrike" kern="1200" cap="none" spc="0" normalizeH="0" baseline="0" noProof="0">
                <a:ln>
                  <a:noFill/>
                </a:ln>
                <a:gradFill>
                  <a:gsLst>
                    <a:gs pos="33217">
                      <a:schemeClr val="tx1"/>
                    </a:gs>
                    <a:gs pos="24000">
                      <a:schemeClr val="tx1"/>
                    </a:gs>
                  </a:gsLst>
                  <a:lin ang="5400000" scaled="0"/>
                </a:gradFill>
                <a:effectLst/>
                <a:uLnTx/>
                <a:uFillTx/>
                <a:ea typeface="+mn-ea"/>
                <a:cs typeface="Segoe UI"/>
              </a:rPr>
              <a:t>solves a problem </a:t>
            </a:r>
            <a:endParaRPr kumimoji="0" lang="en-US" sz="1600" b="1" i="0" u="none" strike="noStrike" kern="1200" cap="none" spc="0" normalizeH="0" baseline="0" noProof="0">
              <a:ln>
                <a:noFill/>
              </a:ln>
              <a:gradFill>
                <a:gsLst>
                  <a:gs pos="33217">
                    <a:schemeClr val="tx1"/>
                  </a:gs>
                  <a:gs pos="24000">
                    <a:schemeClr val="tx1"/>
                  </a:gs>
                </a:gsLst>
                <a:lin ang="5400000" scaled="0"/>
              </a:gradFill>
              <a:effectLst/>
              <a:uLnTx/>
              <a:uFillTx/>
              <a:ea typeface="+mn-ea"/>
            </a:endParaRPr>
          </a:p>
        </p:txBody>
      </p:sp>
      <p:sp>
        <p:nvSpPr>
          <p:cNvPr id="9" name="TextBox 8">
            <a:extLst>
              <a:ext uri="{FF2B5EF4-FFF2-40B4-BE49-F238E27FC236}">
                <a16:creationId xmlns:a16="http://schemas.microsoft.com/office/drawing/2014/main" id="{20878B78-E29A-4B48-9BDB-8E9D228302C4}"/>
              </a:ext>
            </a:extLst>
          </p:cNvPr>
          <p:cNvSpPr txBox="1"/>
          <p:nvPr/>
        </p:nvSpPr>
        <p:spPr>
          <a:xfrm>
            <a:off x="8128000" y="2936479"/>
            <a:ext cx="3475736" cy="181280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367">
              <a:lnSpc>
                <a:spcPct val="90000"/>
              </a:lnSpc>
              <a:spcBef>
                <a:spcPts val="4200"/>
              </a:spcBef>
              <a:defRPr/>
            </a:pPr>
            <a:r>
              <a:rPr lang="en-US" sz="3200" spc="-40">
                <a:gradFill>
                  <a:gsLst>
                    <a:gs pos="5245">
                      <a:schemeClr val="accent1"/>
                    </a:gs>
                    <a:gs pos="16000">
                      <a:schemeClr val="accent1"/>
                    </a:gs>
                  </a:gsLst>
                  <a:lin ang="5400000" scaled="0"/>
                </a:gradFill>
                <a:latin typeface="Segoe UI Semibold"/>
                <a:cs typeface="Segoe UI Semibold"/>
              </a:rPr>
              <a:t>Effective</a:t>
            </a:r>
          </a:p>
          <a:p>
            <a:pPr marL="0" marR="0" lvl="0" indent="0" defTabSz="914367" rtl="0" eaLnBrk="1" fontAlgn="auto" latinLnBrk="0" hangingPunct="1">
              <a:lnSpc>
                <a:spcPct val="90000"/>
              </a:lnSpc>
              <a:spcBef>
                <a:spcPts val="4200"/>
              </a:spcBef>
              <a:buClrTx/>
              <a:buSzTx/>
              <a:buFontTx/>
              <a:buNone/>
              <a:tabLst/>
              <a:defRPr/>
            </a:pPr>
            <a:r>
              <a:rPr kumimoji="0" lang="en-US" sz="2000" b="0" i="0" u="none" strike="noStrike" kern="1200" cap="none" spc="0" normalizeH="0" baseline="0" noProof="0">
                <a:ln>
                  <a:noFill/>
                </a:ln>
                <a:gradFill>
                  <a:gsLst>
                    <a:gs pos="33217">
                      <a:schemeClr val="tx1"/>
                    </a:gs>
                    <a:gs pos="24000">
                      <a:schemeClr val="tx1"/>
                    </a:gs>
                  </a:gsLst>
                  <a:lin ang="5400000" scaled="0"/>
                </a:gradFill>
                <a:effectLst/>
                <a:uLnTx/>
                <a:uFillTx/>
                <a:latin typeface="Segoe UI"/>
                <a:ea typeface="+mn-ea"/>
                <a:cs typeface="Segoe UI"/>
              </a:rPr>
              <a:t>meets the need </a:t>
            </a:r>
            <a:r>
              <a:rPr lang="en-US" sz="2000" b="1">
                <a:gradFill>
                  <a:gsLst>
                    <a:gs pos="33217">
                      <a:schemeClr val="tx1"/>
                    </a:gs>
                    <a:gs pos="24000">
                      <a:schemeClr val="tx1"/>
                    </a:gs>
                  </a:gsLst>
                  <a:lin ang="5400000" scaled="0"/>
                </a:gradFill>
                <a:cs typeface="Segoe UI"/>
              </a:rPr>
              <a:t>better, </a:t>
            </a:r>
            <a:br>
              <a:rPr lang="en-US" sz="2000" b="1">
                <a:gradFill>
                  <a:gsLst>
                    <a:gs pos="33217">
                      <a:schemeClr val="tx1"/>
                    </a:gs>
                    <a:gs pos="24000">
                      <a:schemeClr val="tx1"/>
                    </a:gs>
                  </a:gsLst>
                  <a:lin ang="5400000" scaled="0"/>
                </a:gradFill>
                <a:cs typeface="Segoe UI"/>
              </a:rPr>
            </a:br>
            <a:r>
              <a:rPr lang="en-US" sz="2000" b="1">
                <a:gradFill>
                  <a:gsLst>
                    <a:gs pos="33217">
                      <a:schemeClr val="tx1"/>
                    </a:gs>
                    <a:gs pos="24000">
                      <a:schemeClr val="tx1"/>
                    </a:gs>
                  </a:gsLst>
                  <a:lin ang="5400000" scaled="0"/>
                </a:gradFill>
                <a:cs typeface="Segoe UI"/>
              </a:rPr>
              <a:t>easier, faster </a:t>
            </a:r>
            <a:r>
              <a:rPr kumimoji="0" lang="en-US" sz="2000" b="0" i="0" u="none" strike="noStrike" kern="1200" cap="none" spc="0" normalizeH="0" baseline="0" noProof="0">
                <a:ln>
                  <a:noFill/>
                </a:ln>
                <a:gradFill>
                  <a:gsLst>
                    <a:gs pos="33217">
                      <a:schemeClr val="tx1"/>
                    </a:gs>
                    <a:gs pos="24000">
                      <a:schemeClr val="tx1"/>
                    </a:gs>
                  </a:gsLst>
                  <a:lin ang="5400000" scaled="0"/>
                </a:gradFill>
                <a:effectLst/>
                <a:uLnTx/>
                <a:uFillTx/>
                <a:latin typeface="Segoe UI"/>
                <a:ea typeface="+mn-ea"/>
                <a:cs typeface="Segoe UI"/>
              </a:rPr>
              <a:t>than </a:t>
            </a:r>
            <a:br>
              <a:rPr kumimoji="0" lang="en-US" sz="2000" b="0" i="0" u="none" strike="noStrike" kern="1200" cap="none" spc="0" normalizeH="0" baseline="0" noProof="0">
                <a:ln>
                  <a:noFill/>
                </a:ln>
                <a:gradFill>
                  <a:gsLst>
                    <a:gs pos="33217">
                      <a:schemeClr val="tx1"/>
                    </a:gs>
                    <a:gs pos="24000">
                      <a:schemeClr val="tx1"/>
                    </a:gs>
                  </a:gsLst>
                  <a:lin ang="5400000" scaled="0"/>
                </a:gradFill>
                <a:effectLst/>
                <a:uLnTx/>
                <a:uFillTx/>
                <a:latin typeface="Segoe UI"/>
                <a:ea typeface="+mn-ea"/>
                <a:cs typeface="Segoe UI"/>
              </a:rPr>
            </a:br>
            <a:r>
              <a:rPr kumimoji="0" lang="en-US" sz="2000" b="0" i="0" u="none" strike="noStrike" kern="1200" cap="none" spc="0" normalizeH="0" baseline="0" noProof="0">
                <a:ln>
                  <a:noFill/>
                </a:ln>
                <a:gradFill>
                  <a:gsLst>
                    <a:gs pos="33217">
                      <a:schemeClr val="tx1"/>
                    </a:gs>
                    <a:gs pos="24000">
                      <a:schemeClr val="tx1"/>
                    </a:gs>
                  </a:gsLst>
                  <a:lin ang="5400000" scaled="0"/>
                </a:gradFill>
                <a:effectLst/>
                <a:uLnTx/>
                <a:uFillTx/>
                <a:latin typeface="Segoe UI"/>
                <a:ea typeface="+mn-ea"/>
                <a:cs typeface="Segoe UI"/>
              </a:rPr>
              <a:t>alternative experiences</a:t>
            </a:r>
            <a:endParaRPr kumimoji="0" lang="en-US" sz="1600" b="1" i="0" u="none" strike="noStrike" kern="1200" cap="none" spc="0" normalizeH="0" baseline="0" noProof="0">
              <a:ln>
                <a:noFill/>
              </a:ln>
              <a:gradFill>
                <a:gsLst>
                  <a:gs pos="33217">
                    <a:schemeClr val="tx1"/>
                  </a:gs>
                  <a:gs pos="24000">
                    <a:schemeClr val="tx1"/>
                  </a:gs>
                </a:gsLst>
                <a:lin ang="5400000" scaled="0"/>
              </a:gradFill>
              <a:effectLst/>
              <a:uLnTx/>
              <a:uFillTx/>
              <a:latin typeface="Segoe UI"/>
              <a:ea typeface="+mn-ea"/>
              <a:cs typeface="Segoe UI"/>
            </a:endParaRPr>
          </a:p>
        </p:txBody>
      </p:sp>
      <p:sp>
        <p:nvSpPr>
          <p:cNvPr id="11" name="TextBox 10">
            <a:extLst>
              <a:ext uri="{FF2B5EF4-FFF2-40B4-BE49-F238E27FC236}">
                <a16:creationId xmlns:a16="http://schemas.microsoft.com/office/drawing/2014/main" id="{90FFBC63-EE2A-491E-BD4F-D5F591BE04F3}"/>
              </a:ext>
            </a:extLst>
          </p:cNvPr>
          <p:cNvSpPr txBox="1"/>
          <p:nvPr/>
        </p:nvSpPr>
        <p:spPr>
          <a:xfrm>
            <a:off x="4356100" y="2936479"/>
            <a:ext cx="3481387" cy="181280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367">
              <a:lnSpc>
                <a:spcPct val="90000"/>
              </a:lnSpc>
              <a:spcBef>
                <a:spcPts val="4200"/>
              </a:spcBef>
              <a:defRPr/>
            </a:pPr>
            <a:r>
              <a:rPr lang="en-US" sz="3200" spc="-40">
                <a:gradFill>
                  <a:gsLst>
                    <a:gs pos="5245">
                      <a:schemeClr val="accent1"/>
                    </a:gs>
                    <a:gs pos="16000">
                      <a:schemeClr val="accent1"/>
                    </a:gs>
                  </a:gsLst>
                  <a:lin ang="5400000" scaled="0"/>
                </a:gradFill>
                <a:latin typeface="Segoe UI Semibold"/>
                <a:cs typeface="Segoe UI Semibold"/>
              </a:rPr>
              <a:t>Accessible</a:t>
            </a:r>
          </a:p>
          <a:p>
            <a:pPr marL="0" marR="0" lvl="0" indent="0" defTabSz="914367" rtl="0" eaLnBrk="1" fontAlgn="auto" latinLnBrk="0" hangingPunct="1">
              <a:lnSpc>
                <a:spcPct val="90000"/>
              </a:lnSpc>
              <a:spcBef>
                <a:spcPts val="4200"/>
              </a:spcBef>
              <a:buClrTx/>
              <a:buSzTx/>
              <a:buFontTx/>
              <a:buNone/>
              <a:tabLst/>
              <a:defRPr/>
            </a:pPr>
            <a:r>
              <a:rPr kumimoji="0" lang="en-US" sz="2000" b="0" i="0" u="none" strike="noStrike" kern="1200" cap="none" spc="0" normalizeH="0" baseline="0" noProof="0">
                <a:ln>
                  <a:noFill/>
                </a:ln>
                <a:gradFill>
                  <a:gsLst>
                    <a:gs pos="33217">
                      <a:schemeClr val="tx1"/>
                    </a:gs>
                    <a:gs pos="24000">
                      <a:schemeClr val="tx1"/>
                    </a:gs>
                  </a:gsLst>
                  <a:lin ang="5400000" scaled="0"/>
                </a:gradFill>
                <a:effectLst/>
                <a:uLnTx/>
                <a:uFillTx/>
                <a:latin typeface="Segoe UI"/>
                <a:ea typeface="+mn-ea"/>
                <a:cs typeface="Segoe UI"/>
              </a:rPr>
              <a:t>is easily accessible and </a:t>
            </a:r>
            <a:r>
              <a:rPr lang="en-US" sz="2000" b="1">
                <a:gradFill>
                  <a:gsLst>
                    <a:gs pos="33217">
                      <a:schemeClr val="tx1"/>
                    </a:gs>
                    <a:gs pos="24000">
                      <a:schemeClr val="tx1"/>
                    </a:gs>
                  </a:gsLst>
                  <a:lin ang="5400000" scaled="0"/>
                </a:gradFill>
                <a:cs typeface="Segoe UI"/>
              </a:rPr>
              <a:t>available when and where </a:t>
            </a:r>
            <a:r>
              <a:rPr kumimoji="0" lang="en-US" sz="2000" b="0" i="0" u="none" strike="noStrike" kern="1200" cap="none" spc="0" normalizeH="0" baseline="0" noProof="0">
                <a:ln>
                  <a:noFill/>
                </a:ln>
                <a:gradFill>
                  <a:gsLst>
                    <a:gs pos="33217">
                      <a:schemeClr val="tx1"/>
                    </a:gs>
                    <a:gs pos="24000">
                      <a:schemeClr val="tx1"/>
                    </a:gs>
                  </a:gsLst>
                  <a:lin ang="5400000" scaled="0"/>
                </a:gradFill>
                <a:effectLst/>
                <a:uLnTx/>
                <a:uFillTx/>
                <a:latin typeface="Segoe UI"/>
                <a:ea typeface="+mn-ea"/>
                <a:cs typeface="Segoe UI"/>
              </a:rPr>
              <a:t>the user needs it most</a:t>
            </a:r>
            <a:endParaRPr kumimoji="0" lang="en-US" sz="1600" b="0" i="0" u="none" strike="noStrike" kern="1200" cap="none" spc="0" normalizeH="0" baseline="0" noProof="0">
              <a:ln>
                <a:noFill/>
              </a:ln>
              <a:gradFill>
                <a:gsLst>
                  <a:gs pos="33217">
                    <a:schemeClr val="tx1"/>
                  </a:gs>
                  <a:gs pos="24000">
                    <a:schemeClr val="tx1"/>
                  </a:gs>
                </a:gsLst>
                <a:lin ang="5400000" scaled="0"/>
              </a:gradFill>
              <a:effectLst/>
              <a:uLnTx/>
              <a:uFillTx/>
              <a:latin typeface="Segoe UI"/>
              <a:ea typeface="+mn-ea"/>
              <a:cs typeface="Segoe UI"/>
            </a:endParaRPr>
          </a:p>
        </p:txBody>
      </p:sp>
      <p:sp>
        <p:nvSpPr>
          <p:cNvPr id="17" name="Title 16"/>
          <p:cNvSpPr>
            <a:spLocks noGrp="1"/>
          </p:cNvSpPr>
          <p:nvPr>
            <p:ph type="title"/>
          </p:nvPr>
        </p:nvSpPr>
        <p:spPr/>
        <p:txBody>
          <a:bodyPr/>
          <a:lstStyle/>
          <a:p>
            <a:r>
              <a:rPr lang="en-US"/>
              <a:t>A great bot provides a delightful user experience</a:t>
            </a:r>
          </a:p>
        </p:txBody>
      </p:sp>
      <p:cxnSp>
        <p:nvCxnSpPr>
          <p:cNvPr id="5" name="Straight Arrow Connector 4">
            <a:extLst>
              <a:ext uri="{FF2B5EF4-FFF2-40B4-BE49-F238E27FC236}">
                <a16:creationId xmlns:a16="http://schemas.microsoft.com/office/drawing/2014/main" id="{60AC91B6-B805-4AA0-9808-F7111E25077F}"/>
              </a:ext>
            </a:extLst>
          </p:cNvPr>
          <p:cNvCxnSpPr/>
          <p:nvPr/>
        </p:nvCxnSpPr>
        <p:spPr>
          <a:xfrm flipV="1">
            <a:off x="598896" y="3615499"/>
            <a:ext cx="137160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59264DA-A782-4ABA-A05C-A3AE3B53C391}"/>
              </a:ext>
            </a:extLst>
          </p:cNvPr>
          <p:cNvCxnSpPr>
            <a:cxnSpLocks/>
          </p:cNvCxnSpPr>
          <p:nvPr/>
        </p:nvCxnSpPr>
        <p:spPr>
          <a:xfrm>
            <a:off x="4366733" y="3615499"/>
            <a:ext cx="137160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27D1EF6-D2C3-4E8C-9225-42A006CBAF7A}"/>
              </a:ext>
            </a:extLst>
          </p:cNvPr>
          <p:cNvCxnSpPr>
            <a:cxnSpLocks/>
          </p:cNvCxnSpPr>
          <p:nvPr/>
        </p:nvCxnSpPr>
        <p:spPr>
          <a:xfrm>
            <a:off x="8138633" y="3615499"/>
            <a:ext cx="137160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ChatBot_F08B" title="Icon of a robotic chat bubble with a smiley face">
            <a:extLst>
              <a:ext uri="{FF2B5EF4-FFF2-40B4-BE49-F238E27FC236}">
                <a16:creationId xmlns:a16="http://schemas.microsoft.com/office/drawing/2014/main" id="{7A5B0FFA-A1DB-4729-96A5-ECAD4221F306}"/>
              </a:ext>
            </a:extLst>
          </p:cNvPr>
          <p:cNvSpPr>
            <a:spLocks noChangeAspect="1" noEditPoints="1"/>
          </p:cNvSpPr>
          <p:nvPr/>
        </p:nvSpPr>
        <p:spPr bwMode="auto">
          <a:xfrm>
            <a:off x="8128000" y="2124154"/>
            <a:ext cx="423890" cy="547513"/>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Devices3_EA6C" title="Icon of a cellphone in front of a monitor">
            <a:extLst>
              <a:ext uri="{FF2B5EF4-FFF2-40B4-BE49-F238E27FC236}">
                <a16:creationId xmlns:a16="http://schemas.microsoft.com/office/drawing/2014/main" id="{F4791221-64E7-440F-8A7E-32E64E4DDF70}"/>
              </a:ext>
            </a:extLst>
          </p:cNvPr>
          <p:cNvSpPr>
            <a:spLocks noChangeAspect="1" noEditPoints="1"/>
          </p:cNvSpPr>
          <p:nvPr/>
        </p:nvSpPr>
        <p:spPr bwMode="auto">
          <a:xfrm>
            <a:off x="4366733" y="2280605"/>
            <a:ext cx="526254" cy="364578"/>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target_2" title="Icon of a target with an arrow hitting the bullseye">
            <a:extLst>
              <a:ext uri="{FF2B5EF4-FFF2-40B4-BE49-F238E27FC236}">
                <a16:creationId xmlns:a16="http://schemas.microsoft.com/office/drawing/2014/main" id="{7DBB9138-1D5C-459C-9335-FF9E64899030}"/>
              </a:ext>
            </a:extLst>
          </p:cNvPr>
          <p:cNvSpPr>
            <a:spLocks noChangeAspect="1" noEditPoints="1"/>
          </p:cNvSpPr>
          <p:nvPr/>
        </p:nvSpPr>
        <p:spPr bwMode="auto">
          <a:xfrm>
            <a:off x="588262" y="2193350"/>
            <a:ext cx="474993" cy="473099"/>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Tree>
    <p:extLst>
      <p:ext uri="{BB962C8B-B14F-4D97-AF65-F5344CB8AC3E}">
        <p14:creationId xmlns:p14="http://schemas.microsoft.com/office/powerpoint/2010/main" val="238542854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2CB784-608B-44A5-89A7-6DC40CA3AAC1}"/>
              </a:ext>
            </a:extLst>
          </p:cNvPr>
          <p:cNvSpPr>
            <a:spLocks noGrp="1"/>
          </p:cNvSpPr>
          <p:nvPr>
            <p:ph type="title"/>
          </p:nvPr>
        </p:nvSpPr>
        <p:spPr>
          <a:xfrm>
            <a:off x="588263" y="457200"/>
            <a:ext cx="11018520" cy="984885"/>
          </a:xfrm>
        </p:spPr>
        <p:txBody>
          <a:bodyPr/>
          <a:lstStyle/>
          <a:p>
            <a:r>
              <a:rPr lang="en-IN"/>
              <a:t>Conversational AI</a:t>
            </a:r>
            <a:br>
              <a:rPr lang="en-IN"/>
            </a:br>
            <a:r>
              <a:rPr lang="en-IN" sz="2800" spc="-40">
                <a:gradFill>
                  <a:gsLst>
                    <a:gs pos="36713">
                      <a:schemeClr val="accent1"/>
                    </a:gs>
                    <a:gs pos="54000">
                      <a:schemeClr val="accent1"/>
                    </a:gs>
                  </a:gsLst>
                  <a:lin ang="5400000" scaled="0"/>
                </a:gradFill>
              </a:rPr>
              <a:t>Bot framework</a:t>
            </a:r>
            <a:endParaRPr lang="en-IN" spc="-40">
              <a:gradFill>
                <a:gsLst>
                  <a:gs pos="36713">
                    <a:schemeClr val="accent1"/>
                  </a:gs>
                  <a:gs pos="54000">
                    <a:schemeClr val="accent1"/>
                  </a:gs>
                </a:gsLst>
                <a:lin ang="5400000" scaled="0"/>
              </a:gradFill>
            </a:endParaRPr>
          </a:p>
        </p:txBody>
      </p:sp>
      <p:sp>
        <p:nvSpPr>
          <p:cNvPr id="7" name="Rectangle 6">
            <a:extLst>
              <a:ext uri="{FF2B5EF4-FFF2-40B4-BE49-F238E27FC236}">
                <a16:creationId xmlns:a16="http://schemas.microsoft.com/office/drawing/2014/main" id="{3AB40D8B-0864-4AA2-99BF-79DA066AA4AC}"/>
              </a:ext>
            </a:extLst>
          </p:cNvPr>
          <p:cNvSpPr/>
          <p:nvPr/>
        </p:nvSpPr>
        <p:spPr bwMode="auto">
          <a:xfrm>
            <a:off x="584200" y="1648459"/>
            <a:ext cx="11018520" cy="44853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gradFill>
                <a:gsLst>
                  <a:gs pos="0">
                    <a:srgbClr val="FFFFFF"/>
                  </a:gs>
                  <a:gs pos="100000">
                    <a:srgbClr val="FFFFFF"/>
                  </a:gs>
                </a:gsLst>
                <a:lin ang="5400000" scaled="0"/>
              </a:gradFill>
              <a:ea typeface="Segoe UI" pitchFamily="34" charset="0"/>
              <a:cs typeface="Segoe UI" pitchFamily="34" charset="0"/>
            </a:endParaRPr>
          </a:p>
        </p:txBody>
      </p:sp>
      <p:sp>
        <p:nvSpPr>
          <p:cNvPr id="10" name="IoT" title="Icon of five circles that all connect to a center circle">
            <a:extLst>
              <a:ext uri="{FF2B5EF4-FFF2-40B4-BE49-F238E27FC236}">
                <a16:creationId xmlns:a16="http://schemas.microsoft.com/office/drawing/2014/main" id="{609D430F-8E00-4AA5-86B5-6C4AFCF24948}"/>
              </a:ext>
            </a:extLst>
          </p:cNvPr>
          <p:cNvSpPr>
            <a:spLocks noChangeAspect="1" noEditPoints="1"/>
          </p:cNvSpPr>
          <p:nvPr/>
        </p:nvSpPr>
        <p:spPr bwMode="auto">
          <a:xfrm>
            <a:off x="8152846" y="2158876"/>
            <a:ext cx="496943" cy="497739"/>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DeveloperTools_EC7A" title="Icon of a wrench and a screwdriver">
            <a:extLst>
              <a:ext uri="{FF2B5EF4-FFF2-40B4-BE49-F238E27FC236}">
                <a16:creationId xmlns:a16="http://schemas.microsoft.com/office/drawing/2014/main" id="{F7E5554B-28B5-46B0-8EF2-AAC503F2D29A}"/>
              </a:ext>
            </a:extLst>
          </p:cNvPr>
          <p:cNvSpPr>
            <a:spLocks noChangeAspect="1" noEditPoints="1"/>
          </p:cNvSpPr>
          <p:nvPr/>
        </p:nvSpPr>
        <p:spPr bwMode="auto">
          <a:xfrm>
            <a:off x="607312" y="2170815"/>
            <a:ext cx="300738" cy="473861"/>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TextBox 18">
            <a:extLst>
              <a:ext uri="{FF2B5EF4-FFF2-40B4-BE49-F238E27FC236}">
                <a16:creationId xmlns:a16="http://schemas.microsoft.com/office/drawing/2014/main" id="{C46CCD1F-3C93-4AFE-8CF6-9A02A5A9857B}"/>
              </a:ext>
            </a:extLst>
          </p:cNvPr>
          <p:cNvSpPr txBox="1"/>
          <p:nvPr/>
        </p:nvSpPr>
        <p:spPr>
          <a:xfrm>
            <a:off x="588263" y="2936479"/>
            <a:ext cx="3477324" cy="252376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367">
              <a:lnSpc>
                <a:spcPct val="90000"/>
              </a:lnSpc>
              <a:spcBef>
                <a:spcPts val="4200"/>
              </a:spcBef>
              <a:defRPr/>
            </a:pPr>
            <a:r>
              <a:rPr lang="en-US" sz="2800" spc="-40">
                <a:gradFill>
                  <a:gsLst>
                    <a:gs pos="5245">
                      <a:schemeClr val="accent1"/>
                    </a:gs>
                    <a:gs pos="16000">
                      <a:schemeClr val="accent1"/>
                    </a:gs>
                  </a:gsLst>
                  <a:lin ang="5400000" scaled="0"/>
                </a:gradFill>
                <a:latin typeface="Segoe UI Semibold"/>
                <a:cs typeface="Segoe UI Semibold"/>
              </a:rPr>
              <a:t>Bot Builder SDK</a:t>
            </a:r>
          </a:p>
          <a:p>
            <a:pPr defTabSz="914367">
              <a:lnSpc>
                <a:spcPct val="90000"/>
              </a:lnSpc>
              <a:spcBef>
                <a:spcPts val="4200"/>
              </a:spcBef>
              <a:defRPr/>
            </a:pPr>
            <a:r>
              <a:rPr lang="en-US" sz="1600">
                <a:gradFill>
                  <a:gsLst>
                    <a:gs pos="33217">
                      <a:schemeClr val="tx1"/>
                    </a:gs>
                    <a:gs pos="24000">
                      <a:schemeClr val="tx1"/>
                    </a:gs>
                  </a:gsLst>
                  <a:lin ang="5400000" scaled="0"/>
                </a:gradFill>
                <a:latin typeface="Segoe UI"/>
                <a:cs typeface="Segoe UI"/>
              </a:rPr>
              <a:t>Build and connect intelligent bots</a:t>
            </a:r>
          </a:p>
          <a:p>
            <a:pPr defTabSz="914367">
              <a:lnSpc>
                <a:spcPct val="90000"/>
              </a:lnSpc>
              <a:spcBef>
                <a:spcPts val="1200"/>
              </a:spcBef>
              <a:defRPr/>
            </a:pPr>
            <a:r>
              <a:rPr lang="en-US" sz="1600">
                <a:gradFill>
                  <a:gsLst>
                    <a:gs pos="33217">
                      <a:schemeClr val="tx1"/>
                    </a:gs>
                    <a:gs pos="24000">
                      <a:schemeClr val="tx1"/>
                    </a:gs>
                  </a:gsLst>
                  <a:lin ang="5400000" scaled="0"/>
                </a:gradFill>
                <a:latin typeface="Segoe UI"/>
                <a:cs typeface="Segoe UI"/>
              </a:rPr>
              <a:t>Powerful, easy-to-use framework</a:t>
            </a:r>
          </a:p>
          <a:p>
            <a:pPr defTabSz="914367">
              <a:lnSpc>
                <a:spcPct val="90000"/>
              </a:lnSpc>
              <a:spcBef>
                <a:spcPts val="1200"/>
              </a:spcBef>
              <a:defRPr/>
            </a:pPr>
            <a:r>
              <a:rPr lang="en-US" sz="1600">
                <a:gradFill>
                  <a:gsLst>
                    <a:gs pos="33217">
                      <a:schemeClr val="tx1"/>
                    </a:gs>
                    <a:gs pos="24000">
                      <a:schemeClr val="tx1"/>
                    </a:gs>
                  </a:gsLst>
                  <a:lin ang="5400000" scaled="0"/>
                </a:gradFill>
                <a:latin typeface="Segoe UI"/>
                <a:cs typeface="Segoe UI"/>
              </a:rPr>
              <a:t>Start quickly with samples </a:t>
            </a:r>
            <a:br>
              <a:rPr lang="en-US" sz="1600">
                <a:gradFill>
                  <a:gsLst>
                    <a:gs pos="33217">
                      <a:schemeClr val="tx1"/>
                    </a:gs>
                    <a:gs pos="24000">
                      <a:schemeClr val="tx1"/>
                    </a:gs>
                  </a:gsLst>
                  <a:lin ang="5400000" scaled="0"/>
                </a:gradFill>
                <a:latin typeface="Segoe UI"/>
                <a:cs typeface="Segoe UI"/>
              </a:rPr>
            </a:br>
            <a:r>
              <a:rPr lang="en-US" sz="1600">
                <a:gradFill>
                  <a:gsLst>
                    <a:gs pos="33217">
                      <a:schemeClr val="tx1"/>
                    </a:gs>
                    <a:gs pos="24000">
                      <a:schemeClr val="tx1"/>
                    </a:gs>
                  </a:gsLst>
                  <a:lin ang="5400000" scaled="0"/>
                </a:gradFill>
                <a:latin typeface="Segoe UI"/>
                <a:cs typeface="Segoe UI"/>
              </a:rPr>
              <a:t>and templates</a:t>
            </a:r>
          </a:p>
          <a:p>
            <a:pPr defTabSz="914367">
              <a:lnSpc>
                <a:spcPct val="90000"/>
              </a:lnSpc>
              <a:spcBef>
                <a:spcPts val="1200"/>
              </a:spcBef>
              <a:defRPr/>
            </a:pPr>
            <a:r>
              <a:rPr lang="en-US" sz="1600">
                <a:gradFill>
                  <a:gsLst>
                    <a:gs pos="33217">
                      <a:schemeClr val="tx1"/>
                    </a:gs>
                    <a:gs pos="24000">
                      <a:schemeClr val="tx1"/>
                    </a:gs>
                  </a:gsLst>
                  <a:lin ang="5400000" scaled="0"/>
                </a:gradFill>
                <a:latin typeface="Segoe UI"/>
                <a:cs typeface="Segoe UI"/>
              </a:rPr>
              <a:t>Open source on GitHub</a:t>
            </a:r>
          </a:p>
        </p:txBody>
      </p:sp>
      <p:sp>
        <p:nvSpPr>
          <p:cNvPr id="21" name="TextBox 20">
            <a:extLst>
              <a:ext uri="{FF2B5EF4-FFF2-40B4-BE49-F238E27FC236}">
                <a16:creationId xmlns:a16="http://schemas.microsoft.com/office/drawing/2014/main" id="{39E9EA95-BCC4-4321-B743-66A8B308B990}"/>
              </a:ext>
            </a:extLst>
          </p:cNvPr>
          <p:cNvSpPr txBox="1"/>
          <p:nvPr/>
        </p:nvSpPr>
        <p:spPr>
          <a:xfrm>
            <a:off x="8127999" y="2936479"/>
            <a:ext cx="3475736" cy="234218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367">
              <a:lnSpc>
                <a:spcPct val="90000"/>
              </a:lnSpc>
              <a:spcBef>
                <a:spcPts val="4200"/>
              </a:spcBef>
              <a:defRPr/>
            </a:pPr>
            <a:r>
              <a:rPr lang="en-US" sz="2800" spc="-40">
                <a:gradFill>
                  <a:gsLst>
                    <a:gs pos="5245">
                      <a:schemeClr val="accent1"/>
                    </a:gs>
                    <a:gs pos="16000">
                      <a:schemeClr val="accent1"/>
                    </a:gs>
                  </a:gsLst>
                  <a:lin ang="5400000" scaled="0"/>
                </a:gradFill>
                <a:latin typeface="Segoe UI Semibold"/>
                <a:cs typeface="Segoe UI Semibold"/>
              </a:rPr>
              <a:t>Channels</a:t>
            </a:r>
          </a:p>
          <a:p>
            <a:pPr defTabSz="914367">
              <a:lnSpc>
                <a:spcPct val="90000"/>
              </a:lnSpc>
              <a:spcBef>
                <a:spcPts val="4200"/>
              </a:spcBef>
              <a:buSzPct val="100000"/>
              <a:defRPr/>
            </a:pPr>
            <a:r>
              <a:rPr lang="en-US" sz="1600">
                <a:gradFill>
                  <a:gsLst>
                    <a:gs pos="33217">
                      <a:schemeClr val="tx1"/>
                    </a:gs>
                    <a:gs pos="24000">
                      <a:schemeClr val="tx1"/>
                    </a:gs>
                  </a:gsLst>
                  <a:lin ang="5400000" scaled="0"/>
                </a:gradFill>
                <a:latin typeface="Segoe UI"/>
                <a:cs typeface="Segoe UI"/>
              </a:rPr>
              <a:t>Connect your bot to Teams, </a:t>
            </a:r>
            <a:br>
              <a:rPr lang="en-US" sz="1600">
                <a:gradFill>
                  <a:gsLst>
                    <a:gs pos="33217">
                      <a:schemeClr val="tx1"/>
                    </a:gs>
                    <a:gs pos="24000">
                      <a:schemeClr val="tx1"/>
                    </a:gs>
                  </a:gsLst>
                  <a:lin ang="5400000" scaled="0"/>
                </a:gradFill>
                <a:latin typeface="Segoe UI"/>
                <a:cs typeface="Segoe UI"/>
              </a:rPr>
            </a:br>
            <a:r>
              <a:rPr lang="en-US" sz="1600">
                <a:gradFill>
                  <a:gsLst>
                    <a:gs pos="33217">
                      <a:schemeClr val="tx1"/>
                    </a:gs>
                    <a:gs pos="24000">
                      <a:schemeClr val="tx1"/>
                    </a:gs>
                  </a:gsLst>
                  <a:lin ang="5400000" scaled="0"/>
                </a:gradFill>
                <a:latin typeface="Segoe UI"/>
                <a:cs typeface="Segoe UI"/>
              </a:rPr>
              <a:t>Skype, Cortana, or other channels </a:t>
            </a:r>
          </a:p>
          <a:p>
            <a:pPr defTabSz="914367">
              <a:lnSpc>
                <a:spcPct val="90000"/>
              </a:lnSpc>
              <a:spcBef>
                <a:spcPts val="1200"/>
              </a:spcBef>
              <a:buSzPct val="100000"/>
              <a:defRPr/>
            </a:pPr>
            <a:r>
              <a:rPr lang="en-US" sz="1600">
                <a:gradFill>
                  <a:gsLst>
                    <a:gs pos="33217">
                      <a:schemeClr val="tx1"/>
                    </a:gs>
                    <a:gs pos="24000">
                      <a:schemeClr val="tx1"/>
                    </a:gs>
                  </a:gsLst>
                  <a:lin ang="5400000" scaled="0"/>
                </a:gradFill>
                <a:latin typeface="Segoe UI"/>
                <a:cs typeface="Segoe UI"/>
              </a:rPr>
              <a:t>Configure channels via </a:t>
            </a:r>
            <a:br>
              <a:rPr lang="en-US" sz="1600">
                <a:gradFill>
                  <a:gsLst>
                    <a:gs pos="33217">
                      <a:schemeClr val="tx1"/>
                    </a:gs>
                    <a:gs pos="24000">
                      <a:schemeClr val="tx1"/>
                    </a:gs>
                  </a:gsLst>
                  <a:lin ang="5400000" scaled="0"/>
                </a:gradFill>
                <a:latin typeface="Segoe UI"/>
                <a:cs typeface="Segoe UI"/>
              </a:rPr>
            </a:br>
            <a:r>
              <a:rPr lang="en-US" sz="1600">
                <a:gradFill>
                  <a:gsLst>
                    <a:gs pos="33217">
                      <a:schemeClr val="tx1"/>
                    </a:gs>
                    <a:gs pos="24000">
                      <a:schemeClr val="tx1"/>
                    </a:gs>
                  </a:gsLst>
                  <a:lin ang="5400000" scaled="0"/>
                </a:gradFill>
                <a:latin typeface="Segoe UI"/>
                <a:cs typeface="Segoe UI"/>
              </a:rPr>
              <a:t>Azure Bot Service</a:t>
            </a:r>
          </a:p>
          <a:p>
            <a:pPr defTabSz="914367">
              <a:lnSpc>
                <a:spcPct val="90000"/>
              </a:lnSpc>
              <a:spcBef>
                <a:spcPts val="1200"/>
              </a:spcBef>
              <a:buSzPct val="100000"/>
              <a:defRPr/>
            </a:pPr>
            <a:r>
              <a:rPr lang="en-US" sz="1600">
                <a:gradFill>
                  <a:gsLst>
                    <a:gs pos="33217">
                      <a:schemeClr val="tx1"/>
                    </a:gs>
                    <a:gs pos="24000">
                      <a:schemeClr val="tx1"/>
                    </a:gs>
                  </a:gsLst>
                  <a:lin ang="5400000" scaled="0"/>
                </a:gradFill>
                <a:latin typeface="Segoe UI"/>
                <a:cs typeface="Segoe UI"/>
              </a:rPr>
              <a:t>User discovery of bots</a:t>
            </a:r>
          </a:p>
        </p:txBody>
      </p:sp>
      <p:sp>
        <p:nvSpPr>
          <p:cNvPr id="22" name="TextBox 21">
            <a:extLst>
              <a:ext uri="{FF2B5EF4-FFF2-40B4-BE49-F238E27FC236}">
                <a16:creationId xmlns:a16="http://schemas.microsoft.com/office/drawing/2014/main" id="{65107227-8269-42C8-BF06-20BFCA70588F}"/>
              </a:ext>
            </a:extLst>
          </p:cNvPr>
          <p:cNvSpPr txBox="1"/>
          <p:nvPr/>
        </p:nvSpPr>
        <p:spPr>
          <a:xfrm>
            <a:off x="4356100" y="2936479"/>
            <a:ext cx="3481387" cy="234218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367">
              <a:lnSpc>
                <a:spcPct val="90000"/>
              </a:lnSpc>
              <a:spcBef>
                <a:spcPts val="4200"/>
              </a:spcBef>
              <a:defRPr/>
            </a:pPr>
            <a:r>
              <a:rPr lang="en-US" sz="2800" spc="-40">
                <a:gradFill>
                  <a:gsLst>
                    <a:gs pos="5245">
                      <a:schemeClr val="accent1"/>
                    </a:gs>
                    <a:gs pos="16000">
                      <a:schemeClr val="accent1"/>
                    </a:gs>
                  </a:gsLst>
                  <a:lin ang="5400000" scaled="0"/>
                </a:gradFill>
                <a:latin typeface="Segoe UI Semibold"/>
                <a:cs typeface="Segoe UI Semibold"/>
              </a:rPr>
              <a:t>Azure Bot service</a:t>
            </a:r>
          </a:p>
          <a:p>
            <a:pPr defTabSz="914367">
              <a:lnSpc>
                <a:spcPct val="90000"/>
              </a:lnSpc>
              <a:spcBef>
                <a:spcPts val="4200"/>
              </a:spcBef>
              <a:buSzPct val="100000"/>
              <a:defRPr/>
            </a:pPr>
            <a:r>
              <a:rPr lang="en-US" sz="1600">
                <a:gradFill>
                  <a:gsLst>
                    <a:gs pos="33217">
                      <a:schemeClr val="tx1"/>
                    </a:gs>
                    <a:gs pos="24000">
                      <a:schemeClr val="tx1"/>
                    </a:gs>
                  </a:gsLst>
                  <a:lin ang="5400000" scaled="0"/>
                </a:gradFill>
                <a:latin typeface="Segoe UI"/>
                <a:cs typeface="Segoe UI"/>
              </a:rPr>
              <a:t>Accelerated development</a:t>
            </a:r>
          </a:p>
          <a:p>
            <a:pPr defTabSz="914367">
              <a:lnSpc>
                <a:spcPct val="90000"/>
              </a:lnSpc>
              <a:spcBef>
                <a:spcPts val="1200"/>
              </a:spcBef>
              <a:buSzPct val="100000"/>
              <a:defRPr/>
            </a:pPr>
            <a:r>
              <a:rPr lang="en-US" sz="1600">
                <a:gradFill>
                  <a:gsLst>
                    <a:gs pos="33217">
                      <a:schemeClr val="tx1"/>
                    </a:gs>
                    <a:gs pos="24000">
                      <a:schemeClr val="tx1"/>
                    </a:gs>
                  </a:gsLst>
                  <a:lin ang="5400000" scaled="0"/>
                </a:gradFill>
                <a:latin typeface="Segoe UI"/>
                <a:cs typeface="Segoe UI"/>
              </a:rPr>
              <a:t>Give your bot intelligence </a:t>
            </a:r>
            <a:br>
              <a:rPr lang="en-US" sz="1600">
                <a:gradFill>
                  <a:gsLst>
                    <a:gs pos="33217">
                      <a:schemeClr val="tx1"/>
                    </a:gs>
                    <a:gs pos="24000">
                      <a:schemeClr val="tx1"/>
                    </a:gs>
                  </a:gsLst>
                  <a:lin ang="5400000" scaled="0"/>
                </a:gradFill>
                <a:latin typeface="Segoe UI"/>
                <a:cs typeface="Segoe UI"/>
              </a:rPr>
            </a:br>
            <a:r>
              <a:rPr lang="en-US" sz="1600">
                <a:gradFill>
                  <a:gsLst>
                    <a:gs pos="33217">
                      <a:schemeClr val="tx1"/>
                    </a:gs>
                    <a:gs pos="24000">
                      <a:schemeClr val="tx1"/>
                    </a:gs>
                  </a:gsLst>
                  <a:lin ang="5400000" scaled="0"/>
                </a:gradFill>
                <a:latin typeface="Segoe UI"/>
                <a:cs typeface="Segoe UI"/>
              </a:rPr>
              <a:t>with Cognitive Services</a:t>
            </a:r>
          </a:p>
          <a:p>
            <a:pPr defTabSz="914367">
              <a:lnSpc>
                <a:spcPct val="90000"/>
              </a:lnSpc>
              <a:spcBef>
                <a:spcPts val="1200"/>
              </a:spcBef>
              <a:buSzPct val="100000"/>
              <a:defRPr/>
            </a:pPr>
            <a:r>
              <a:rPr lang="en-US" sz="1600">
                <a:gradFill>
                  <a:gsLst>
                    <a:gs pos="33217">
                      <a:schemeClr val="tx1"/>
                    </a:gs>
                    <a:gs pos="24000">
                      <a:schemeClr val="tx1"/>
                    </a:gs>
                  </a:gsLst>
                  <a:lin ang="5400000" scaled="0"/>
                </a:gradFill>
                <a:latin typeface="Segoe UI"/>
                <a:cs typeface="Segoe UI"/>
              </a:rPr>
              <a:t>Engage your audience, </a:t>
            </a:r>
            <a:br>
              <a:rPr lang="en-US" sz="1600">
                <a:gradFill>
                  <a:gsLst>
                    <a:gs pos="33217">
                      <a:schemeClr val="tx1"/>
                    </a:gs>
                    <a:gs pos="24000">
                      <a:schemeClr val="tx1"/>
                    </a:gs>
                  </a:gsLst>
                  <a:lin ang="5400000" scaled="0"/>
                </a:gradFill>
                <a:latin typeface="Segoe UI"/>
                <a:cs typeface="Segoe UI"/>
              </a:rPr>
            </a:br>
            <a:r>
              <a:rPr lang="en-US" sz="1600">
                <a:gradFill>
                  <a:gsLst>
                    <a:gs pos="33217">
                      <a:schemeClr val="tx1"/>
                    </a:gs>
                    <a:gs pos="24000">
                      <a:schemeClr val="tx1"/>
                    </a:gs>
                  </a:gsLst>
                  <a:lin ang="5400000" scaled="0"/>
                </a:gradFill>
                <a:latin typeface="Segoe UI"/>
                <a:cs typeface="Segoe UI"/>
              </a:rPr>
              <a:t>wherever they are</a:t>
            </a:r>
          </a:p>
        </p:txBody>
      </p:sp>
      <p:cxnSp>
        <p:nvCxnSpPr>
          <p:cNvPr id="23" name="Straight Arrow Connector 22">
            <a:extLst>
              <a:ext uri="{FF2B5EF4-FFF2-40B4-BE49-F238E27FC236}">
                <a16:creationId xmlns:a16="http://schemas.microsoft.com/office/drawing/2014/main" id="{8EB4832D-5303-447C-ABFE-D1D141AAB351}"/>
              </a:ext>
            </a:extLst>
          </p:cNvPr>
          <p:cNvCxnSpPr/>
          <p:nvPr/>
        </p:nvCxnSpPr>
        <p:spPr>
          <a:xfrm flipV="1">
            <a:off x="598896" y="3551701"/>
            <a:ext cx="137160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C844E95-4CF7-4A05-8673-094FF73F2EDA}"/>
              </a:ext>
            </a:extLst>
          </p:cNvPr>
          <p:cNvCxnSpPr>
            <a:cxnSpLocks/>
          </p:cNvCxnSpPr>
          <p:nvPr/>
        </p:nvCxnSpPr>
        <p:spPr>
          <a:xfrm>
            <a:off x="4366733" y="3551701"/>
            <a:ext cx="137160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A1B2CB9-546A-4966-AAB4-B8ED983595C3}"/>
              </a:ext>
            </a:extLst>
          </p:cNvPr>
          <p:cNvCxnSpPr>
            <a:cxnSpLocks/>
          </p:cNvCxnSpPr>
          <p:nvPr/>
        </p:nvCxnSpPr>
        <p:spPr>
          <a:xfrm>
            <a:off x="8138633" y="3551701"/>
            <a:ext cx="1371600" cy="0"/>
          </a:xfrm>
          <a:prstGeom prst="straightConnector1">
            <a:avLst/>
          </a:prstGeom>
          <a:ln w="190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IoT_Hub" title="Icon of circles connecting to a center circle surrounded by brackets">
            <a:extLst>
              <a:ext uri="{FF2B5EF4-FFF2-40B4-BE49-F238E27FC236}">
                <a16:creationId xmlns:a16="http://schemas.microsoft.com/office/drawing/2014/main" id="{DE68AC2A-2D0F-4E33-A5D7-6B5FEB8BCF83}"/>
              </a:ext>
            </a:extLst>
          </p:cNvPr>
          <p:cNvSpPr>
            <a:spLocks noChangeAspect="1" noEditPoints="1"/>
          </p:cNvSpPr>
          <p:nvPr/>
        </p:nvSpPr>
        <p:spPr bwMode="auto">
          <a:xfrm>
            <a:off x="4356100" y="2170815"/>
            <a:ext cx="473861" cy="473861"/>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Tree>
    <p:extLst>
      <p:ext uri="{BB962C8B-B14F-4D97-AF65-F5344CB8AC3E}">
        <p14:creationId xmlns:p14="http://schemas.microsoft.com/office/powerpoint/2010/main" val="208975735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5838762D-FD55-4D68-8422-3BF1A2EB6794}"/>
              </a:ext>
            </a:extLst>
          </p:cNvPr>
          <p:cNvSpPr>
            <a:spLocks noGrp="1"/>
          </p:cNvSpPr>
          <p:nvPr>
            <p:ph type="title"/>
          </p:nvPr>
        </p:nvSpPr>
        <p:spPr>
          <a:xfrm>
            <a:off x="588263" y="457200"/>
            <a:ext cx="11018520" cy="984885"/>
          </a:xfrm>
        </p:spPr>
        <p:txBody>
          <a:bodyPr/>
          <a:lstStyle/>
          <a:p>
            <a:r>
              <a:rPr lang="en-US"/>
              <a:t>Conversational AI</a:t>
            </a:r>
            <a:br>
              <a:rPr lang="en-US"/>
            </a:br>
            <a:r>
              <a:rPr lang="en-US" sz="2800" spc="-40">
                <a:gradFill>
                  <a:gsLst>
                    <a:gs pos="36713">
                      <a:schemeClr val="accent1"/>
                    </a:gs>
                    <a:gs pos="54000">
                      <a:schemeClr val="accent1"/>
                    </a:gs>
                  </a:gsLst>
                  <a:lin ang="5400000" scaled="0"/>
                </a:gradFill>
              </a:rPr>
              <a:t>Azure Bot Service + Cognitive Services</a:t>
            </a:r>
          </a:p>
        </p:txBody>
      </p:sp>
      <p:sp>
        <p:nvSpPr>
          <p:cNvPr id="25" name="Rectangle 24">
            <a:extLst>
              <a:ext uri="{FF2B5EF4-FFF2-40B4-BE49-F238E27FC236}">
                <a16:creationId xmlns:a16="http://schemas.microsoft.com/office/drawing/2014/main" id="{381C7203-2E62-41FA-9034-C12E8D6C64F1}"/>
              </a:ext>
            </a:extLst>
          </p:cNvPr>
          <p:cNvSpPr/>
          <p:nvPr/>
        </p:nvSpPr>
        <p:spPr bwMode="auto">
          <a:xfrm>
            <a:off x="588263" y="2168216"/>
            <a:ext cx="1280160" cy="3200400"/>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sp>
        <p:nvSpPr>
          <p:cNvPr id="2" name="Rectangle 1">
            <a:extLst>
              <a:ext uri="{FF2B5EF4-FFF2-40B4-BE49-F238E27FC236}">
                <a16:creationId xmlns:a16="http://schemas.microsoft.com/office/drawing/2014/main" id="{5A5CDB0F-CCB5-44DC-8025-463B2891B210}"/>
              </a:ext>
            </a:extLst>
          </p:cNvPr>
          <p:cNvSpPr/>
          <p:nvPr/>
        </p:nvSpPr>
        <p:spPr bwMode="auto">
          <a:xfrm>
            <a:off x="0" y="5825232"/>
            <a:ext cx="12192000" cy="7344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87" name="Group 86">
            <a:extLst>
              <a:ext uri="{FF2B5EF4-FFF2-40B4-BE49-F238E27FC236}">
                <a16:creationId xmlns:a16="http://schemas.microsoft.com/office/drawing/2014/main" id="{9F998D63-BBFC-47D3-A349-41FF0BE52472}"/>
              </a:ext>
            </a:extLst>
          </p:cNvPr>
          <p:cNvGrpSpPr/>
          <p:nvPr/>
        </p:nvGrpSpPr>
        <p:grpSpPr>
          <a:xfrm>
            <a:off x="3389508" y="6025663"/>
            <a:ext cx="5198277" cy="333554"/>
            <a:chOff x="3446262" y="6025663"/>
            <a:chExt cx="5198277" cy="333554"/>
          </a:xfrm>
        </p:grpSpPr>
        <p:sp>
          <p:nvSpPr>
            <p:cNvPr id="4" name="TextBox 3">
              <a:extLst>
                <a:ext uri="{FF2B5EF4-FFF2-40B4-BE49-F238E27FC236}">
                  <a16:creationId xmlns:a16="http://schemas.microsoft.com/office/drawing/2014/main" id="{3B1A8166-54EE-4AB9-A292-9011578D1FF0}"/>
                </a:ext>
              </a:extLst>
            </p:cNvPr>
            <p:cNvSpPr txBox="1"/>
            <p:nvPr/>
          </p:nvSpPr>
          <p:spPr>
            <a:xfrm>
              <a:off x="3446262" y="6095490"/>
              <a:ext cx="650819" cy="193899"/>
            </a:xfrm>
            <a:prstGeom prst="rect">
              <a:avLst/>
            </a:prstGeom>
          </p:spPr>
          <p:txBody>
            <a:bodyPr wrap="none" lIns="0" tIns="0" rIns="0" bIns="0" rtlCol="0" anchor="ctr" anchorCtr="0">
              <a:spAutoFit/>
            </a:bodyPr>
            <a:lstStyle/>
            <a:p>
              <a:pPr algn="ctr">
                <a:lnSpc>
                  <a:spcPct val="90000"/>
                </a:lnSpc>
                <a:spcAft>
                  <a:spcPts val="588"/>
                </a:spcAft>
              </a:pPr>
              <a:r>
                <a:rPr lang="en-US" sz="1400">
                  <a:gradFill>
                    <a:gsLst>
                      <a:gs pos="37063">
                        <a:schemeClr val="tx1"/>
                      </a:gs>
                      <a:gs pos="52000">
                        <a:schemeClr val="tx1"/>
                      </a:gs>
                    </a:gsLst>
                    <a:lin ang="5400000" scaled="0"/>
                  </a:gradFill>
                  <a:latin typeface="Segoe UI Semibold" panose="020B0702040204020203" pitchFamily="34" charset="0"/>
                  <a:cs typeface="Segoe UI Semibold" panose="020B0702040204020203" pitchFamily="34" charset="0"/>
                </a:rPr>
                <a:t>Security</a:t>
              </a:r>
            </a:p>
          </p:txBody>
        </p:sp>
        <p:sp>
          <p:nvSpPr>
            <p:cNvPr id="6" name="TextBox 5">
              <a:extLst>
                <a:ext uri="{FF2B5EF4-FFF2-40B4-BE49-F238E27FC236}">
                  <a16:creationId xmlns:a16="http://schemas.microsoft.com/office/drawing/2014/main" id="{3DCD90A0-6E41-4611-AE39-3A3D5DBF5D48}"/>
                </a:ext>
              </a:extLst>
            </p:cNvPr>
            <p:cNvSpPr txBox="1"/>
            <p:nvPr/>
          </p:nvSpPr>
          <p:spPr>
            <a:xfrm>
              <a:off x="4855021" y="6095490"/>
              <a:ext cx="668453" cy="193899"/>
            </a:xfrm>
            <a:prstGeom prst="rect">
              <a:avLst/>
            </a:prstGeom>
          </p:spPr>
          <p:txBody>
            <a:bodyPr wrap="none" lIns="0" tIns="0" rIns="0" bIns="0" rtlCol="0" anchor="ctr" anchorCtr="0">
              <a:spAutoFit/>
            </a:bodyPr>
            <a:lstStyle/>
            <a:p>
              <a:pPr algn="ctr">
                <a:lnSpc>
                  <a:spcPct val="90000"/>
                </a:lnSpc>
                <a:spcAft>
                  <a:spcPts val="588"/>
                </a:spcAft>
              </a:pPr>
              <a:r>
                <a:rPr lang="en-US" sz="1400">
                  <a:gradFill>
                    <a:gsLst>
                      <a:gs pos="37063">
                        <a:schemeClr val="tx1"/>
                      </a:gs>
                      <a:gs pos="52000">
                        <a:schemeClr val="tx1"/>
                      </a:gs>
                    </a:gsLst>
                    <a:lin ang="5400000" scaled="0"/>
                  </a:gradFill>
                  <a:latin typeface="Segoe UI Semibold" panose="020B0702040204020203" pitchFamily="34" charset="0"/>
                  <a:cs typeface="Segoe UI Semibold" panose="020B0702040204020203" pitchFamily="34" charset="0"/>
                </a:rPr>
                <a:t>Logging</a:t>
              </a:r>
            </a:p>
          </p:txBody>
        </p:sp>
        <p:sp>
          <p:nvSpPr>
            <p:cNvPr id="7" name="TextBox 6">
              <a:extLst>
                <a:ext uri="{FF2B5EF4-FFF2-40B4-BE49-F238E27FC236}">
                  <a16:creationId xmlns:a16="http://schemas.microsoft.com/office/drawing/2014/main" id="{BB605235-EB03-4476-BC9D-8F55C61D34CA}"/>
                </a:ext>
              </a:extLst>
            </p:cNvPr>
            <p:cNvSpPr txBox="1"/>
            <p:nvPr/>
          </p:nvSpPr>
          <p:spPr>
            <a:xfrm>
              <a:off x="6281414" y="6095490"/>
              <a:ext cx="700513" cy="193899"/>
            </a:xfrm>
            <a:prstGeom prst="rect">
              <a:avLst/>
            </a:prstGeom>
          </p:spPr>
          <p:txBody>
            <a:bodyPr wrap="none" lIns="0" tIns="0" rIns="0" bIns="0" rtlCol="0" anchor="ctr" anchorCtr="0">
              <a:spAutoFit/>
            </a:bodyPr>
            <a:lstStyle/>
            <a:p>
              <a:pPr algn="ctr">
                <a:lnSpc>
                  <a:spcPct val="90000"/>
                </a:lnSpc>
                <a:spcAft>
                  <a:spcPts val="588"/>
                </a:spcAft>
              </a:pPr>
              <a:r>
                <a:rPr lang="en-US" sz="1400">
                  <a:gradFill>
                    <a:gsLst>
                      <a:gs pos="37063">
                        <a:schemeClr val="tx1"/>
                      </a:gs>
                      <a:gs pos="52000">
                        <a:schemeClr val="tx1"/>
                      </a:gs>
                    </a:gsLst>
                    <a:lin ang="5400000" scaled="0"/>
                  </a:gradFill>
                  <a:latin typeface="Segoe UI Semibold" panose="020B0702040204020203" pitchFamily="34" charset="0"/>
                  <a:cs typeface="Segoe UI Semibold" panose="020B0702040204020203" pitchFamily="34" charset="0"/>
                </a:rPr>
                <a:t>Auditing</a:t>
              </a:r>
            </a:p>
          </p:txBody>
        </p:sp>
        <p:sp>
          <p:nvSpPr>
            <p:cNvPr id="8" name="TextBox 7">
              <a:extLst>
                <a:ext uri="{FF2B5EF4-FFF2-40B4-BE49-F238E27FC236}">
                  <a16:creationId xmlns:a16="http://schemas.microsoft.com/office/drawing/2014/main" id="{3FA42E1A-C3F0-4B67-A0DF-7676E7C5A88A}"/>
                </a:ext>
              </a:extLst>
            </p:cNvPr>
            <p:cNvSpPr txBox="1"/>
            <p:nvPr/>
          </p:nvSpPr>
          <p:spPr>
            <a:xfrm>
              <a:off x="7739868" y="6095490"/>
              <a:ext cx="904671" cy="193899"/>
            </a:xfrm>
            <a:prstGeom prst="rect">
              <a:avLst/>
            </a:prstGeom>
          </p:spPr>
          <p:txBody>
            <a:bodyPr wrap="none" lIns="0" tIns="0" rIns="0" bIns="0" rtlCol="0" anchor="ctr" anchorCtr="0">
              <a:spAutoFit/>
            </a:bodyPr>
            <a:lstStyle/>
            <a:p>
              <a:pPr algn="ctr">
                <a:lnSpc>
                  <a:spcPct val="90000"/>
                </a:lnSpc>
                <a:spcAft>
                  <a:spcPts val="588"/>
                </a:spcAft>
              </a:pPr>
              <a:r>
                <a:rPr lang="en-US" sz="1400">
                  <a:gradFill>
                    <a:gsLst>
                      <a:gs pos="37063">
                        <a:schemeClr val="tx1"/>
                      </a:gs>
                      <a:gs pos="52000">
                        <a:schemeClr val="tx1"/>
                      </a:gs>
                    </a:gsLst>
                    <a:lin ang="5400000" scaled="0"/>
                  </a:gradFill>
                  <a:latin typeface="Segoe UI Semibold" panose="020B0702040204020203" pitchFamily="34" charset="0"/>
                  <a:cs typeface="Segoe UI Semibold" panose="020B0702040204020203" pitchFamily="34" charset="0"/>
                </a:rPr>
                <a:t>Integration</a:t>
              </a:r>
            </a:p>
          </p:txBody>
        </p:sp>
        <p:cxnSp>
          <p:nvCxnSpPr>
            <p:cNvPr id="11" name="Straight Connector 10">
              <a:extLst>
                <a:ext uri="{FF2B5EF4-FFF2-40B4-BE49-F238E27FC236}">
                  <a16:creationId xmlns:a16="http://schemas.microsoft.com/office/drawing/2014/main" id="{5B3E32C9-6683-410B-974F-50CA87F54DBD}"/>
                </a:ext>
              </a:extLst>
            </p:cNvPr>
            <p:cNvCxnSpPr/>
            <p:nvPr/>
          </p:nvCxnSpPr>
          <p:spPr>
            <a:xfrm>
              <a:off x="4476051" y="6025663"/>
              <a:ext cx="0" cy="33355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70139C-615B-4A64-96DC-ACCD5805BA37}"/>
                </a:ext>
              </a:extLst>
            </p:cNvPr>
            <p:cNvCxnSpPr/>
            <p:nvPr/>
          </p:nvCxnSpPr>
          <p:spPr>
            <a:xfrm>
              <a:off x="5902444" y="6025663"/>
              <a:ext cx="0" cy="33355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00DEB3-88C5-48BF-A9A9-4DCBE56E7CCF}"/>
                </a:ext>
              </a:extLst>
            </p:cNvPr>
            <p:cNvCxnSpPr/>
            <p:nvPr/>
          </p:nvCxnSpPr>
          <p:spPr>
            <a:xfrm>
              <a:off x="7360897" y="6025663"/>
              <a:ext cx="0" cy="33355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2C4150F2-4F28-4908-9F81-2876980AB06F}"/>
              </a:ext>
            </a:extLst>
          </p:cNvPr>
          <p:cNvGrpSpPr/>
          <p:nvPr/>
        </p:nvGrpSpPr>
        <p:grpSpPr>
          <a:xfrm>
            <a:off x="1099282" y="2463374"/>
            <a:ext cx="258123" cy="443611"/>
            <a:chOff x="1099282" y="2493329"/>
            <a:chExt cx="258123" cy="443611"/>
          </a:xfrm>
        </p:grpSpPr>
        <p:sp>
          <p:nvSpPr>
            <p:cNvPr id="16" name="speech_2">
              <a:extLst>
                <a:ext uri="{FF2B5EF4-FFF2-40B4-BE49-F238E27FC236}">
                  <a16:creationId xmlns:a16="http://schemas.microsoft.com/office/drawing/2014/main" id="{B0930224-CD0A-4FF8-9490-B092A006CAAB}"/>
                </a:ext>
              </a:extLst>
            </p:cNvPr>
            <p:cNvSpPr>
              <a:spLocks noChangeAspect="1" noEditPoints="1"/>
            </p:cNvSpPr>
            <p:nvPr/>
          </p:nvSpPr>
          <p:spPr bwMode="auto">
            <a:xfrm>
              <a:off x="1099282" y="2493329"/>
              <a:ext cx="258123" cy="21653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600">
                <a:gradFill>
                  <a:gsLst>
                    <a:gs pos="0">
                      <a:srgbClr val="505050"/>
                    </a:gs>
                    <a:gs pos="100000">
                      <a:srgbClr val="505050"/>
                    </a:gs>
                  </a:gsLst>
                </a:gradFill>
              </a:endParaRPr>
            </a:p>
          </p:txBody>
        </p:sp>
        <p:sp>
          <p:nvSpPr>
            <p:cNvPr id="19" name="TextBox 18">
              <a:extLst>
                <a:ext uri="{FF2B5EF4-FFF2-40B4-BE49-F238E27FC236}">
                  <a16:creationId xmlns:a16="http://schemas.microsoft.com/office/drawing/2014/main" id="{0A989110-7756-4409-A23D-5CA0C1E50BB8}"/>
                </a:ext>
              </a:extLst>
            </p:cNvPr>
            <p:cNvSpPr txBox="1"/>
            <p:nvPr/>
          </p:nvSpPr>
          <p:spPr>
            <a:xfrm>
              <a:off x="1100103" y="2702068"/>
              <a:ext cx="256480" cy="234872"/>
            </a:xfrm>
            <a:prstGeom prst="rect">
              <a:avLst/>
            </a:prstGeom>
            <a:noFill/>
          </p:spPr>
          <p:txBody>
            <a:bodyPr wrap="none" lIns="0" tIns="91440" rIns="0" bIns="0" rtlCol="0">
              <a:spAutoFit/>
            </a:bodyPr>
            <a:lstStyle/>
            <a:p>
              <a:pPr algn="ctr">
                <a:lnSpc>
                  <a:spcPct val="90000"/>
                </a:lnSpc>
                <a:spcAft>
                  <a:spcPts val="588"/>
                </a:spcAft>
              </a:pPr>
              <a:r>
                <a:rPr lang="en-US" sz="1000">
                  <a:gradFill>
                    <a:gsLst>
                      <a:gs pos="84043">
                        <a:schemeClr val="tx1"/>
                      </a:gs>
                      <a:gs pos="69149">
                        <a:schemeClr val="tx1"/>
                      </a:gs>
                    </a:gsLst>
                    <a:lin ang="5400000" scaled="0"/>
                  </a:gradFill>
                  <a:latin typeface="Segoe UI Semibold" panose="020B0702040204020203" pitchFamily="34" charset="0"/>
                  <a:cs typeface="Segoe UI Semibold" panose="020B0702040204020203" pitchFamily="34" charset="0"/>
                </a:rPr>
                <a:t>Text</a:t>
              </a:r>
            </a:p>
          </p:txBody>
        </p:sp>
      </p:grpSp>
      <p:grpSp>
        <p:nvGrpSpPr>
          <p:cNvPr id="30" name="Group 29">
            <a:extLst>
              <a:ext uri="{FF2B5EF4-FFF2-40B4-BE49-F238E27FC236}">
                <a16:creationId xmlns:a16="http://schemas.microsoft.com/office/drawing/2014/main" id="{7F0A3F50-E06A-4DAA-8BC3-D9857AB0C04F}"/>
              </a:ext>
            </a:extLst>
          </p:cNvPr>
          <p:cNvGrpSpPr/>
          <p:nvPr/>
        </p:nvGrpSpPr>
        <p:grpSpPr>
          <a:xfrm>
            <a:off x="1011938" y="3319194"/>
            <a:ext cx="432811" cy="530036"/>
            <a:chOff x="1011938" y="3451935"/>
            <a:chExt cx="432811" cy="530036"/>
          </a:xfrm>
        </p:grpSpPr>
        <p:sp>
          <p:nvSpPr>
            <p:cNvPr id="17" name="people_11">
              <a:extLst>
                <a:ext uri="{FF2B5EF4-FFF2-40B4-BE49-F238E27FC236}">
                  <a16:creationId xmlns:a16="http://schemas.microsoft.com/office/drawing/2014/main" id="{BCAEB8DA-CD81-4ADB-9B9F-205D46154955}"/>
                </a:ext>
              </a:extLst>
            </p:cNvPr>
            <p:cNvSpPr>
              <a:spLocks noChangeAspect="1" noEditPoints="1"/>
            </p:cNvSpPr>
            <p:nvPr/>
          </p:nvSpPr>
          <p:spPr bwMode="auto">
            <a:xfrm>
              <a:off x="1079599" y="3451935"/>
              <a:ext cx="297489" cy="285683"/>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1600">
                <a:gradFill>
                  <a:gsLst>
                    <a:gs pos="0">
                      <a:srgbClr val="505050"/>
                    </a:gs>
                    <a:gs pos="100000">
                      <a:srgbClr val="505050"/>
                    </a:gs>
                  </a:gsLst>
                </a:gradFill>
              </a:endParaRPr>
            </a:p>
          </p:txBody>
        </p:sp>
        <p:sp>
          <p:nvSpPr>
            <p:cNvPr id="20" name="TextBox 19">
              <a:extLst>
                <a:ext uri="{FF2B5EF4-FFF2-40B4-BE49-F238E27FC236}">
                  <a16:creationId xmlns:a16="http://schemas.microsoft.com/office/drawing/2014/main" id="{5AFF019C-AA61-496A-94C8-F10C7375AC04}"/>
                </a:ext>
              </a:extLst>
            </p:cNvPr>
            <p:cNvSpPr txBox="1"/>
            <p:nvPr/>
          </p:nvSpPr>
          <p:spPr>
            <a:xfrm>
              <a:off x="1011938" y="3747099"/>
              <a:ext cx="432811" cy="234872"/>
            </a:xfrm>
            <a:prstGeom prst="rect">
              <a:avLst/>
            </a:prstGeom>
            <a:noFill/>
          </p:spPr>
          <p:txBody>
            <a:bodyPr wrap="none" lIns="0" tIns="91440" rIns="0" bIns="0" rtlCol="0">
              <a:spAutoFit/>
            </a:bodyPr>
            <a:lstStyle/>
            <a:p>
              <a:pPr algn="ctr">
                <a:lnSpc>
                  <a:spcPct val="90000"/>
                </a:lnSpc>
                <a:spcAft>
                  <a:spcPts val="588"/>
                </a:spcAft>
              </a:pPr>
              <a:r>
                <a:rPr lang="en-US" sz="1000">
                  <a:gradFill>
                    <a:gsLst>
                      <a:gs pos="84043">
                        <a:schemeClr val="tx1"/>
                      </a:gs>
                      <a:gs pos="69149">
                        <a:schemeClr val="tx1"/>
                      </a:gs>
                    </a:gsLst>
                    <a:lin ang="5400000" scaled="0"/>
                  </a:gradFill>
                  <a:latin typeface="Segoe UI Semibold" panose="020B0702040204020203" pitchFamily="34" charset="0"/>
                  <a:cs typeface="Segoe UI Semibold" panose="020B0702040204020203" pitchFamily="34" charset="0"/>
                </a:rPr>
                <a:t>Speech</a:t>
              </a:r>
            </a:p>
          </p:txBody>
        </p:sp>
      </p:grpSp>
      <p:grpSp>
        <p:nvGrpSpPr>
          <p:cNvPr id="32" name="Group 31">
            <a:extLst>
              <a:ext uri="{FF2B5EF4-FFF2-40B4-BE49-F238E27FC236}">
                <a16:creationId xmlns:a16="http://schemas.microsoft.com/office/drawing/2014/main" id="{0DACFA3B-A50B-4936-83E1-C5F78F70AF4D}"/>
              </a:ext>
            </a:extLst>
          </p:cNvPr>
          <p:cNvGrpSpPr/>
          <p:nvPr/>
        </p:nvGrpSpPr>
        <p:grpSpPr>
          <a:xfrm>
            <a:off x="1040792" y="4261439"/>
            <a:ext cx="375103" cy="481939"/>
            <a:chOff x="1040792" y="4512374"/>
            <a:chExt cx="375103" cy="481939"/>
          </a:xfrm>
        </p:grpSpPr>
        <p:sp>
          <p:nvSpPr>
            <p:cNvPr id="18" name="camera">
              <a:extLst>
                <a:ext uri="{FF2B5EF4-FFF2-40B4-BE49-F238E27FC236}">
                  <a16:creationId xmlns:a16="http://schemas.microsoft.com/office/drawing/2014/main" id="{88AC7E1B-5546-4580-9895-7F4D2A04019E}"/>
                </a:ext>
              </a:extLst>
            </p:cNvPr>
            <p:cNvSpPr>
              <a:spLocks noChangeAspect="1" noEditPoints="1"/>
            </p:cNvSpPr>
            <p:nvPr/>
          </p:nvSpPr>
          <p:spPr bwMode="auto">
            <a:xfrm>
              <a:off x="1079306" y="4512374"/>
              <a:ext cx="298075" cy="238969"/>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600">
                <a:gradFill>
                  <a:gsLst>
                    <a:gs pos="0">
                      <a:srgbClr val="505050"/>
                    </a:gs>
                    <a:gs pos="100000">
                      <a:srgbClr val="505050"/>
                    </a:gs>
                  </a:gsLst>
                </a:gradFill>
              </a:endParaRPr>
            </a:p>
          </p:txBody>
        </p:sp>
        <p:sp>
          <p:nvSpPr>
            <p:cNvPr id="21" name="TextBox 20">
              <a:extLst>
                <a:ext uri="{FF2B5EF4-FFF2-40B4-BE49-F238E27FC236}">
                  <a16:creationId xmlns:a16="http://schemas.microsoft.com/office/drawing/2014/main" id="{3D8B85D7-8182-42BE-97A6-F6E2A6114C44}"/>
                </a:ext>
              </a:extLst>
            </p:cNvPr>
            <p:cNvSpPr txBox="1"/>
            <p:nvPr/>
          </p:nvSpPr>
          <p:spPr>
            <a:xfrm>
              <a:off x="1040792" y="4759441"/>
              <a:ext cx="375103" cy="234872"/>
            </a:xfrm>
            <a:prstGeom prst="rect">
              <a:avLst/>
            </a:prstGeom>
            <a:noFill/>
          </p:spPr>
          <p:txBody>
            <a:bodyPr wrap="none" lIns="0" tIns="91440" rIns="0" bIns="0" rtlCol="0">
              <a:spAutoFit/>
            </a:bodyPr>
            <a:lstStyle/>
            <a:p>
              <a:pPr algn="ctr">
                <a:lnSpc>
                  <a:spcPct val="90000"/>
                </a:lnSpc>
                <a:spcAft>
                  <a:spcPts val="588"/>
                </a:spcAft>
              </a:pPr>
              <a:r>
                <a:rPr lang="en-US" sz="1000">
                  <a:gradFill>
                    <a:gsLst>
                      <a:gs pos="84043">
                        <a:schemeClr val="tx1"/>
                      </a:gs>
                      <a:gs pos="69149">
                        <a:schemeClr val="tx1"/>
                      </a:gs>
                    </a:gsLst>
                    <a:lin ang="5400000" scaled="0"/>
                  </a:gradFill>
                  <a:latin typeface="Segoe UI Semibold" panose="020B0702040204020203" pitchFamily="34" charset="0"/>
                  <a:cs typeface="Segoe UI Semibold" panose="020B0702040204020203" pitchFamily="34" charset="0"/>
                </a:rPr>
                <a:t>Image</a:t>
              </a:r>
            </a:p>
          </p:txBody>
        </p:sp>
      </p:grpSp>
      <p:sp>
        <p:nvSpPr>
          <p:cNvPr id="23" name="TextBox 22">
            <a:extLst>
              <a:ext uri="{FF2B5EF4-FFF2-40B4-BE49-F238E27FC236}">
                <a16:creationId xmlns:a16="http://schemas.microsoft.com/office/drawing/2014/main" id="{EAC5BD6F-C433-48AF-9065-D1ECD7227895}"/>
              </a:ext>
            </a:extLst>
          </p:cNvPr>
          <p:cNvSpPr txBox="1"/>
          <p:nvPr/>
        </p:nvSpPr>
        <p:spPr>
          <a:xfrm>
            <a:off x="741310" y="1877114"/>
            <a:ext cx="974066" cy="193899"/>
          </a:xfrm>
          <a:prstGeom prst="rect">
            <a:avLst/>
          </a:prstGeom>
          <a:noFill/>
        </p:spPr>
        <p:txBody>
          <a:bodyPr wrap="square" lIns="0" tIns="0" rIns="0" bIns="0" rtlCol="0">
            <a:spAutoFit/>
          </a:bodyPr>
          <a:lstStyle/>
          <a:p>
            <a:pPr algn="ctr">
              <a:lnSpc>
                <a:spcPct val="90000"/>
              </a:lnSpc>
              <a:spcAft>
                <a:spcPts val="588"/>
              </a:spcAft>
            </a:pPr>
            <a:r>
              <a:rPr lang="en-US" sz="1400">
                <a:gradFill>
                  <a:gsLst>
                    <a:gs pos="31119">
                      <a:schemeClr val="tx1"/>
                    </a:gs>
                    <a:gs pos="36713">
                      <a:schemeClr val="tx1"/>
                    </a:gs>
                  </a:gsLst>
                  <a:lin ang="5400000" scaled="0"/>
                </a:gradFill>
                <a:latin typeface="Segoe UI Semibold" panose="020B0702040204020203" pitchFamily="34" charset="0"/>
                <a:cs typeface="Segoe UI Semibold" panose="020B0702040204020203" pitchFamily="34" charset="0"/>
              </a:rPr>
              <a:t>User input</a:t>
            </a:r>
          </a:p>
        </p:txBody>
      </p:sp>
      <p:sp>
        <p:nvSpPr>
          <p:cNvPr id="28" name="Rectangle 27">
            <a:extLst>
              <a:ext uri="{FF2B5EF4-FFF2-40B4-BE49-F238E27FC236}">
                <a16:creationId xmlns:a16="http://schemas.microsoft.com/office/drawing/2014/main" id="{E970597B-DBC5-4025-B62A-E9304DEB47EE}"/>
              </a:ext>
            </a:extLst>
          </p:cNvPr>
          <p:cNvSpPr/>
          <p:nvPr/>
        </p:nvSpPr>
        <p:spPr bwMode="auto">
          <a:xfrm>
            <a:off x="2310383" y="2168216"/>
            <a:ext cx="1280160" cy="3200400"/>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sp>
        <p:nvSpPr>
          <p:cNvPr id="29" name="Oval 28">
            <a:extLst>
              <a:ext uri="{FF2B5EF4-FFF2-40B4-BE49-F238E27FC236}">
                <a16:creationId xmlns:a16="http://schemas.microsoft.com/office/drawing/2014/main" id="{3B77E114-642B-41F8-BD98-DA9BB5BD69BD}"/>
              </a:ext>
            </a:extLst>
          </p:cNvPr>
          <p:cNvSpPr/>
          <p:nvPr/>
        </p:nvSpPr>
        <p:spPr bwMode="auto">
          <a:xfrm>
            <a:off x="2697212" y="5109123"/>
            <a:ext cx="506502" cy="506502"/>
          </a:xfrm>
          <a:prstGeom prst="ellipse">
            <a:avLst/>
          </a:prstGeom>
          <a:solidFill>
            <a:schemeClr val="bg1"/>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sp>
        <p:nvSpPr>
          <p:cNvPr id="38" name="Oval 37">
            <a:extLst>
              <a:ext uri="{FF2B5EF4-FFF2-40B4-BE49-F238E27FC236}">
                <a16:creationId xmlns:a16="http://schemas.microsoft.com/office/drawing/2014/main" id="{0C4C0541-6ECB-46ED-A675-72E7983D55B1}"/>
              </a:ext>
            </a:extLst>
          </p:cNvPr>
          <p:cNvSpPr/>
          <p:nvPr/>
        </p:nvSpPr>
        <p:spPr bwMode="auto">
          <a:xfrm>
            <a:off x="975092" y="5109123"/>
            <a:ext cx="506502" cy="506502"/>
          </a:xfrm>
          <a:prstGeom prst="ellipse">
            <a:avLst/>
          </a:prstGeom>
          <a:solidFill>
            <a:schemeClr val="bg1"/>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sp>
        <p:nvSpPr>
          <p:cNvPr id="37" name="people_4">
            <a:extLst>
              <a:ext uri="{FF2B5EF4-FFF2-40B4-BE49-F238E27FC236}">
                <a16:creationId xmlns:a16="http://schemas.microsoft.com/office/drawing/2014/main" id="{972D97FB-3D30-4BB1-8EA2-B29839108EB1}"/>
              </a:ext>
            </a:extLst>
          </p:cNvPr>
          <p:cNvSpPr>
            <a:spLocks noChangeAspect="1" noEditPoints="1"/>
          </p:cNvSpPr>
          <p:nvPr/>
        </p:nvSpPr>
        <p:spPr bwMode="auto">
          <a:xfrm>
            <a:off x="1122967" y="5244566"/>
            <a:ext cx="210752" cy="23561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39" name="TextBox 38">
            <a:extLst>
              <a:ext uri="{FF2B5EF4-FFF2-40B4-BE49-F238E27FC236}">
                <a16:creationId xmlns:a16="http://schemas.microsoft.com/office/drawing/2014/main" id="{9B91DB33-2C19-450B-8F26-AF590F7183C8}"/>
              </a:ext>
            </a:extLst>
          </p:cNvPr>
          <p:cNvSpPr txBox="1"/>
          <p:nvPr/>
        </p:nvSpPr>
        <p:spPr>
          <a:xfrm>
            <a:off x="2459593" y="1877114"/>
            <a:ext cx="981741" cy="193899"/>
          </a:xfrm>
          <a:prstGeom prst="rect">
            <a:avLst/>
          </a:prstGeom>
          <a:noFill/>
        </p:spPr>
        <p:txBody>
          <a:bodyPr wrap="square" lIns="0" tIns="0" rIns="0" bIns="0" rtlCol="0">
            <a:spAutoFit/>
          </a:bodyPr>
          <a:lstStyle/>
          <a:p>
            <a:pPr algn="ctr">
              <a:lnSpc>
                <a:spcPct val="90000"/>
              </a:lnSpc>
              <a:spcAft>
                <a:spcPts val="588"/>
              </a:spcAft>
            </a:pPr>
            <a:r>
              <a:rPr lang="en-US" sz="1400">
                <a:gradFill>
                  <a:gsLst>
                    <a:gs pos="31119">
                      <a:schemeClr val="tx1"/>
                    </a:gs>
                    <a:gs pos="36713">
                      <a:schemeClr val="tx1"/>
                    </a:gs>
                  </a:gsLst>
                  <a:lin ang="5400000" scaled="0"/>
                </a:gradFill>
                <a:latin typeface="Segoe UI Semibold" panose="020B0702040204020203" pitchFamily="34" charset="0"/>
                <a:cs typeface="Segoe UI Semibold" panose="020B0702040204020203" pitchFamily="34" charset="0"/>
              </a:rPr>
              <a:t>Channels</a:t>
            </a:r>
          </a:p>
        </p:txBody>
      </p:sp>
      <p:sp>
        <p:nvSpPr>
          <p:cNvPr id="43" name="Rectangle 42">
            <a:extLst>
              <a:ext uri="{FF2B5EF4-FFF2-40B4-BE49-F238E27FC236}">
                <a16:creationId xmlns:a16="http://schemas.microsoft.com/office/drawing/2014/main" id="{A5A2FF3D-D4BC-4E36-A715-05F59567B694}"/>
              </a:ext>
            </a:extLst>
          </p:cNvPr>
          <p:cNvSpPr/>
          <p:nvPr/>
        </p:nvSpPr>
        <p:spPr bwMode="auto">
          <a:xfrm>
            <a:off x="9960863" y="2168216"/>
            <a:ext cx="1645920" cy="3200400"/>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sp>
        <p:nvSpPr>
          <p:cNvPr id="49" name="Oval 48">
            <a:extLst>
              <a:ext uri="{FF2B5EF4-FFF2-40B4-BE49-F238E27FC236}">
                <a16:creationId xmlns:a16="http://schemas.microsoft.com/office/drawing/2014/main" id="{589F4CA9-9037-40E3-AD3E-4022F787BD88}"/>
              </a:ext>
            </a:extLst>
          </p:cNvPr>
          <p:cNvSpPr/>
          <p:nvPr/>
        </p:nvSpPr>
        <p:spPr bwMode="auto">
          <a:xfrm>
            <a:off x="10576292" y="5109123"/>
            <a:ext cx="506502" cy="506502"/>
          </a:xfrm>
          <a:prstGeom prst="ellipse">
            <a:avLst/>
          </a:prstGeom>
          <a:solidFill>
            <a:schemeClr val="bg1"/>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sp>
        <p:nvSpPr>
          <p:cNvPr id="51" name="TextBox 50">
            <a:extLst>
              <a:ext uri="{FF2B5EF4-FFF2-40B4-BE49-F238E27FC236}">
                <a16:creationId xmlns:a16="http://schemas.microsoft.com/office/drawing/2014/main" id="{9338B613-D258-424B-93AF-C9B9654CA8A3}"/>
              </a:ext>
            </a:extLst>
          </p:cNvPr>
          <p:cNvSpPr txBox="1"/>
          <p:nvPr/>
        </p:nvSpPr>
        <p:spPr>
          <a:xfrm>
            <a:off x="9960864" y="1877114"/>
            <a:ext cx="1645920" cy="193899"/>
          </a:xfrm>
          <a:prstGeom prst="rect">
            <a:avLst/>
          </a:prstGeom>
          <a:noFill/>
        </p:spPr>
        <p:txBody>
          <a:bodyPr wrap="square" lIns="0" tIns="0" rIns="0" bIns="0" rtlCol="0">
            <a:spAutoFit/>
          </a:bodyPr>
          <a:lstStyle/>
          <a:p>
            <a:pPr algn="ctr">
              <a:lnSpc>
                <a:spcPct val="90000"/>
              </a:lnSpc>
              <a:spcAft>
                <a:spcPts val="588"/>
              </a:spcAft>
            </a:pPr>
            <a:r>
              <a:rPr lang="en-US" sz="1400">
                <a:gradFill>
                  <a:gsLst>
                    <a:gs pos="31119">
                      <a:schemeClr val="tx1"/>
                    </a:gs>
                    <a:gs pos="36713">
                      <a:schemeClr val="tx1"/>
                    </a:gs>
                  </a:gsLst>
                  <a:lin ang="5400000" scaled="0"/>
                </a:gradFill>
                <a:latin typeface="Segoe UI Semibold" panose="020B0702040204020203" pitchFamily="34" charset="0"/>
                <a:cs typeface="Segoe UI Semibold" panose="020B0702040204020203" pitchFamily="34" charset="0"/>
              </a:rPr>
              <a:t>Business process</a:t>
            </a:r>
          </a:p>
        </p:txBody>
      </p:sp>
      <p:grpSp>
        <p:nvGrpSpPr>
          <p:cNvPr id="80" name="Group 79">
            <a:extLst>
              <a:ext uri="{FF2B5EF4-FFF2-40B4-BE49-F238E27FC236}">
                <a16:creationId xmlns:a16="http://schemas.microsoft.com/office/drawing/2014/main" id="{B872239E-8D87-4FD9-B9BF-4D094A309878}"/>
              </a:ext>
            </a:extLst>
          </p:cNvPr>
          <p:cNvGrpSpPr/>
          <p:nvPr/>
        </p:nvGrpSpPr>
        <p:grpSpPr>
          <a:xfrm>
            <a:off x="10115240" y="4451747"/>
            <a:ext cx="627497" cy="548640"/>
            <a:chOff x="10115240" y="4722740"/>
            <a:chExt cx="627497" cy="548640"/>
          </a:xfrm>
        </p:grpSpPr>
        <p:sp>
          <p:nvSpPr>
            <p:cNvPr id="71" name="Rectangle 70">
              <a:extLst>
                <a:ext uri="{FF2B5EF4-FFF2-40B4-BE49-F238E27FC236}">
                  <a16:creationId xmlns:a16="http://schemas.microsoft.com/office/drawing/2014/main" id="{5832C4CB-CF3C-4366-ACA3-D5ABF83853FD}"/>
                </a:ext>
              </a:extLst>
            </p:cNvPr>
            <p:cNvSpPr/>
            <p:nvPr/>
          </p:nvSpPr>
          <p:spPr bwMode="auto">
            <a:xfrm>
              <a:off x="10115240" y="4722740"/>
              <a:ext cx="627497" cy="548640"/>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pic>
          <p:nvPicPr>
            <p:cNvPr id="1036" name="Picture 12" descr="Image result for sql logo">
              <a:extLst>
                <a:ext uri="{FF2B5EF4-FFF2-40B4-BE49-F238E27FC236}">
                  <a16:creationId xmlns:a16="http://schemas.microsoft.com/office/drawing/2014/main" id="{3343F143-2136-4A36-B32B-3173F362E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7577" y="4833227"/>
              <a:ext cx="312346" cy="3276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a:extLst>
              <a:ext uri="{FF2B5EF4-FFF2-40B4-BE49-F238E27FC236}">
                <a16:creationId xmlns:a16="http://schemas.microsoft.com/office/drawing/2014/main" id="{25F72191-62D6-4704-AF29-55318CECD686}"/>
              </a:ext>
            </a:extLst>
          </p:cNvPr>
          <p:cNvGrpSpPr/>
          <p:nvPr/>
        </p:nvGrpSpPr>
        <p:grpSpPr>
          <a:xfrm>
            <a:off x="10824910" y="4451747"/>
            <a:ext cx="627497" cy="548640"/>
            <a:chOff x="10824910" y="4722740"/>
            <a:chExt cx="627497" cy="548640"/>
          </a:xfrm>
        </p:grpSpPr>
        <p:sp>
          <p:nvSpPr>
            <p:cNvPr id="172" name="Rectangle 171">
              <a:extLst>
                <a:ext uri="{FF2B5EF4-FFF2-40B4-BE49-F238E27FC236}">
                  <a16:creationId xmlns:a16="http://schemas.microsoft.com/office/drawing/2014/main" id="{7BD1D652-6FAB-4993-9C7D-02D774BF838F}"/>
                </a:ext>
              </a:extLst>
            </p:cNvPr>
            <p:cNvSpPr/>
            <p:nvPr/>
          </p:nvSpPr>
          <p:spPr bwMode="auto">
            <a:xfrm>
              <a:off x="10824910" y="4722740"/>
              <a:ext cx="627497" cy="548640"/>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pic>
          <p:nvPicPr>
            <p:cNvPr id="1038" name="Picture 14" descr="Image result for azure table storage logo">
              <a:extLst>
                <a:ext uri="{FF2B5EF4-FFF2-40B4-BE49-F238E27FC236}">
                  <a16:creationId xmlns:a16="http://schemas.microsoft.com/office/drawing/2014/main" id="{95236328-4454-4970-B92A-83DE3725B4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64810" y="4813688"/>
              <a:ext cx="366745" cy="3667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4A3D52CB-5987-4B78-A007-351A73535A7A}"/>
              </a:ext>
            </a:extLst>
          </p:cNvPr>
          <p:cNvGrpSpPr/>
          <p:nvPr/>
        </p:nvGrpSpPr>
        <p:grpSpPr>
          <a:xfrm>
            <a:off x="10115240" y="2946683"/>
            <a:ext cx="1337167" cy="335776"/>
            <a:chOff x="10115240" y="3060386"/>
            <a:chExt cx="1337167" cy="335776"/>
          </a:xfrm>
        </p:grpSpPr>
        <p:sp>
          <p:nvSpPr>
            <p:cNvPr id="175" name="Rectangle 174">
              <a:extLst>
                <a:ext uri="{FF2B5EF4-FFF2-40B4-BE49-F238E27FC236}">
                  <a16:creationId xmlns:a16="http://schemas.microsoft.com/office/drawing/2014/main" id="{51049005-9633-4D22-826B-41036AF891A5}"/>
                </a:ext>
              </a:extLst>
            </p:cNvPr>
            <p:cNvSpPr/>
            <p:nvPr/>
          </p:nvSpPr>
          <p:spPr bwMode="auto">
            <a:xfrm>
              <a:off x="10115240" y="3060386"/>
              <a:ext cx="1337167" cy="335776"/>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pic>
          <p:nvPicPr>
            <p:cNvPr id="1046" name="Picture 22" descr="Image result for aws logo png">
              <a:extLst>
                <a:ext uri="{FF2B5EF4-FFF2-40B4-BE49-F238E27FC236}">
                  <a16:creationId xmlns:a16="http://schemas.microsoft.com/office/drawing/2014/main" id="{C1C336DB-1FCB-4972-9A93-298B1981B2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8735" y="3132347"/>
              <a:ext cx="510177" cy="1918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 74">
            <a:extLst>
              <a:ext uri="{FF2B5EF4-FFF2-40B4-BE49-F238E27FC236}">
                <a16:creationId xmlns:a16="http://schemas.microsoft.com/office/drawing/2014/main" id="{AF64FF8B-59F6-4BD7-B008-D1687DFC872C}"/>
              </a:ext>
            </a:extLst>
          </p:cNvPr>
          <p:cNvGrpSpPr/>
          <p:nvPr/>
        </p:nvGrpSpPr>
        <p:grpSpPr>
          <a:xfrm>
            <a:off x="10115240" y="3363832"/>
            <a:ext cx="1337167" cy="335776"/>
            <a:chOff x="10115240" y="3484138"/>
            <a:chExt cx="1337167" cy="335776"/>
          </a:xfrm>
        </p:grpSpPr>
        <p:sp>
          <p:nvSpPr>
            <p:cNvPr id="176" name="Rectangle 175">
              <a:extLst>
                <a:ext uri="{FF2B5EF4-FFF2-40B4-BE49-F238E27FC236}">
                  <a16:creationId xmlns:a16="http://schemas.microsoft.com/office/drawing/2014/main" id="{813CBB39-1601-45D7-8753-B0FDE9723077}"/>
                </a:ext>
              </a:extLst>
            </p:cNvPr>
            <p:cNvSpPr/>
            <p:nvPr/>
          </p:nvSpPr>
          <p:spPr bwMode="auto">
            <a:xfrm>
              <a:off x="10115240" y="3484138"/>
              <a:ext cx="1337167" cy="335776"/>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grpSp>
          <p:nvGrpSpPr>
            <p:cNvPr id="66" name="Group 65">
              <a:extLst>
                <a:ext uri="{FF2B5EF4-FFF2-40B4-BE49-F238E27FC236}">
                  <a16:creationId xmlns:a16="http://schemas.microsoft.com/office/drawing/2014/main" id="{12DAFB57-031C-4A30-8918-AEC560D2214A}"/>
                </a:ext>
              </a:extLst>
            </p:cNvPr>
            <p:cNvGrpSpPr/>
            <p:nvPr/>
          </p:nvGrpSpPr>
          <p:grpSpPr>
            <a:xfrm>
              <a:off x="10380304" y="3550335"/>
              <a:ext cx="833170" cy="203382"/>
              <a:chOff x="10380304" y="3544944"/>
              <a:chExt cx="833170" cy="203382"/>
            </a:xfrm>
          </p:grpSpPr>
          <p:sp>
            <p:nvSpPr>
              <p:cNvPr id="67" name="building_4">
                <a:extLst>
                  <a:ext uri="{FF2B5EF4-FFF2-40B4-BE49-F238E27FC236}">
                    <a16:creationId xmlns:a16="http://schemas.microsoft.com/office/drawing/2014/main" id="{DC54346D-6FE1-497F-BAB2-878AA2668BF7}"/>
                  </a:ext>
                </a:extLst>
              </p:cNvPr>
              <p:cNvSpPr>
                <a:spLocks noChangeAspect="1" noEditPoints="1"/>
              </p:cNvSpPr>
              <p:nvPr/>
            </p:nvSpPr>
            <p:spPr bwMode="auto">
              <a:xfrm>
                <a:off x="10380304" y="3544944"/>
                <a:ext cx="200229" cy="203382"/>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0">
                        <a:srgbClr val="505050"/>
                      </a:gs>
                      <a:gs pos="100000">
                        <a:srgbClr val="505050"/>
                      </a:gs>
                    </a:gsLst>
                  </a:gradFill>
                </a:endParaRPr>
              </a:p>
            </p:txBody>
          </p:sp>
          <p:sp>
            <p:nvSpPr>
              <p:cNvPr id="68" name="TextBox 67">
                <a:extLst>
                  <a:ext uri="{FF2B5EF4-FFF2-40B4-BE49-F238E27FC236}">
                    <a16:creationId xmlns:a16="http://schemas.microsoft.com/office/drawing/2014/main" id="{DADF3261-F356-483D-A997-C65B2B413B85}"/>
                  </a:ext>
                </a:extLst>
              </p:cNvPr>
              <p:cNvSpPr txBox="1"/>
              <p:nvPr/>
            </p:nvSpPr>
            <p:spPr>
              <a:xfrm>
                <a:off x="10633187" y="3607240"/>
                <a:ext cx="580287" cy="108619"/>
              </a:xfrm>
              <a:prstGeom prst="rect">
                <a:avLst/>
              </a:prstGeom>
              <a:noFill/>
            </p:spPr>
            <p:txBody>
              <a:bodyPr wrap="none" lIns="0" tIns="0" rIns="0" bIns="0" rtlCol="0">
                <a:spAutoFit/>
              </a:bodyPr>
              <a:lstStyle/>
              <a:p>
                <a:pPr algn="ctr">
                  <a:lnSpc>
                    <a:spcPct val="90000"/>
                  </a:lnSpc>
                  <a:spcAft>
                    <a:spcPts val="588"/>
                  </a:spcAft>
                </a:pPr>
                <a:r>
                  <a:rPr lang="en-US" sz="784">
                    <a:gradFill>
                      <a:gsLst>
                        <a:gs pos="84043">
                          <a:schemeClr val="tx1"/>
                        </a:gs>
                        <a:gs pos="69149">
                          <a:schemeClr val="tx1"/>
                        </a:gs>
                      </a:gsLst>
                      <a:lin ang="5400000" scaled="0"/>
                    </a:gradFill>
                    <a:latin typeface="Segoe UI Semibold" panose="020B0702040204020203" pitchFamily="34" charset="0"/>
                    <a:cs typeface="Segoe UI Semibold" panose="020B0702040204020203" pitchFamily="34" charset="0"/>
                  </a:rPr>
                  <a:t>On-premises</a:t>
                </a:r>
              </a:p>
            </p:txBody>
          </p:sp>
        </p:grpSp>
      </p:grpSp>
      <p:sp>
        <p:nvSpPr>
          <p:cNvPr id="72" name="TextBox 71">
            <a:extLst>
              <a:ext uri="{FF2B5EF4-FFF2-40B4-BE49-F238E27FC236}">
                <a16:creationId xmlns:a16="http://schemas.microsoft.com/office/drawing/2014/main" id="{49D08BC9-2964-452E-A8A6-5E28D046419C}"/>
              </a:ext>
            </a:extLst>
          </p:cNvPr>
          <p:cNvSpPr txBox="1"/>
          <p:nvPr/>
        </p:nvSpPr>
        <p:spPr>
          <a:xfrm>
            <a:off x="10510512" y="2317517"/>
            <a:ext cx="546623" cy="138499"/>
          </a:xfrm>
          <a:prstGeom prst="rect">
            <a:avLst/>
          </a:prstGeom>
          <a:noFill/>
        </p:spPr>
        <p:txBody>
          <a:bodyPr wrap="none" lIns="0" tIns="0" rIns="0" bIns="0" rtlCol="0">
            <a:spAutoFit/>
          </a:bodyPr>
          <a:lstStyle/>
          <a:p>
            <a:pPr algn="ctr">
              <a:lnSpc>
                <a:spcPct val="90000"/>
              </a:lnSpc>
              <a:spcAft>
                <a:spcPts val="588"/>
              </a:spcAft>
            </a:pPr>
            <a:r>
              <a:rPr lang="en-US" sz="1000">
                <a:gradFill>
                  <a:gsLst>
                    <a:gs pos="84043">
                      <a:schemeClr val="tx1"/>
                    </a:gs>
                    <a:gs pos="69149">
                      <a:schemeClr val="tx1"/>
                    </a:gs>
                  </a:gsLst>
                  <a:lin ang="5400000" scaled="0"/>
                </a:gradFill>
                <a:latin typeface="Segoe UI Semibold" panose="020B0702040204020203" pitchFamily="34" charset="0"/>
                <a:cs typeface="Segoe UI Semibold" panose="020B0702040204020203" pitchFamily="34" charset="0"/>
              </a:rPr>
              <a:t>LOB apps</a:t>
            </a:r>
          </a:p>
        </p:txBody>
      </p:sp>
      <p:sp>
        <p:nvSpPr>
          <p:cNvPr id="73" name="TextBox 72">
            <a:extLst>
              <a:ext uri="{FF2B5EF4-FFF2-40B4-BE49-F238E27FC236}">
                <a16:creationId xmlns:a16="http://schemas.microsoft.com/office/drawing/2014/main" id="{8D921DC8-642F-4B63-AA91-30742A5FCD2F}"/>
              </a:ext>
            </a:extLst>
          </p:cNvPr>
          <p:cNvSpPr txBox="1"/>
          <p:nvPr/>
        </p:nvSpPr>
        <p:spPr>
          <a:xfrm>
            <a:off x="10285660" y="4239353"/>
            <a:ext cx="996327" cy="142565"/>
          </a:xfrm>
          <a:prstGeom prst="rect">
            <a:avLst/>
          </a:prstGeom>
          <a:noFill/>
        </p:spPr>
        <p:txBody>
          <a:bodyPr wrap="none" lIns="0" tIns="0" rIns="0" bIns="0" rtlCol="0">
            <a:spAutoFit/>
          </a:bodyPr>
          <a:lstStyle/>
          <a:p>
            <a:pPr algn="ctr">
              <a:lnSpc>
                <a:spcPct val="90000"/>
              </a:lnSpc>
              <a:spcAft>
                <a:spcPts val="588"/>
              </a:spcAft>
            </a:pPr>
            <a:r>
              <a:rPr lang="en-US" sz="1000">
                <a:gradFill>
                  <a:gsLst>
                    <a:gs pos="84043">
                      <a:schemeClr val="tx1"/>
                    </a:gs>
                    <a:gs pos="69149">
                      <a:schemeClr val="tx1"/>
                    </a:gs>
                  </a:gsLst>
                  <a:lin ang="5400000" scaled="0"/>
                </a:gradFill>
                <a:latin typeface="Segoe UI Semibold" panose="020B0702040204020203" pitchFamily="34" charset="0"/>
                <a:cs typeface="Segoe UI Semibold" panose="020B0702040204020203" pitchFamily="34" charset="0"/>
              </a:rPr>
              <a:t>Enterprise stores</a:t>
            </a:r>
          </a:p>
        </p:txBody>
      </p:sp>
      <p:sp>
        <p:nvSpPr>
          <p:cNvPr id="74" name="Rectangle 73">
            <a:extLst>
              <a:ext uri="{FF2B5EF4-FFF2-40B4-BE49-F238E27FC236}">
                <a16:creationId xmlns:a16="http://schemas.microsoft.com/office/drawing/2014/main" id="{BC7FE81A-FF54-4D9C-A634-191CECEFCE98}"/>
              </a:ext>
            </a:extLst>
          </p:cNvPr>
          <p:cNvSpPr/>
          <p:nvPr/>
        </p:nvSpPr>
        <p:spPr bwMode="auto">
          <a:xfrm>
            <a:off x="4032503" y="2168216"/>
            <a:ext cx="5486400" cy="3200400"/>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sp>
        <p:nvSpPr>
          <p:cNvPr id="78" name="TextBox 77">
            <a:extLst>
              <a:ext uri="{FF2B5EF4-FFF2-40B4-BE49-F238E27FC236}">
                <a16:creationId xmlns:a16="http://schemas.microsoft.com/office/drawing/2014/main" id="{E89A709B-791C-4694-B473-99F9C842D326}"/>
              </a:ext>
            </a:extLst>
          </p:cNvPr>
          <p:cNvSpPr txBox="1"/>
          <p:nvPr/>
        </p:nvSpPr>
        <p:spPr>
          <a:xfrm>
            <a:off x="5104481" y="1877114"/>
            <a:ext cx="3342445" cy="193899"/>
          </a:xfrm>
          <a:prstGeom prst="rect">
            <a:avLst/>
          </a:prstGeom>
          <a:noFill/>
        </p:spPr>
        <p:txBody>
          <a:bodyPr wrap="square" lIns="0" tIns="0" rIns="0" bIns="0" rtlCol="0">
            <a:spAutoFit/>
          </a:bodyPr>
          <a:lstStyle/>
          <a:p>
            <a:pPr algn="ctr">
              <a:lnSpc>
                <a:spcPct val="90000"/>
              </a:lnSpc>
            </a:pPr>
            <a:r>
              <a:rPr lang="en-US" sz="1400">
                <a:gradFill>
                  <a:gsLst>
                    <a:gs pos="31119">
                      <a:schemeClr val="tx1"/>
                    </a:gs>
                    <a:gs pos="36713">
                      <a:schemeClr val="tx1"/>
                    </a:gs>
                  </a:gsLst>
                  <a:lin ang="5400000" scaled="0"/>
                </a:gradFill>
                <a:latin typeface="Segoe UI Semibold" panose="020B0702040204020203" pitchFamily="34" charset="0"/>
                <a:cs typeface="Segoe UI Semibold" panose="020B0702040204020203" pitchFamily="34" charset="0"/>
              </a:rPr>
              <a:t>Bot intelligence</a:t>
            </a:r>
          </a:p>
        </p:txBody>
      </p:sp>
      <p:sp>
        <p:nvSpPr>
          <p:cNvPr id="79" name="Oval 78">
            <a:extLst>
              <a:ext uri="{FF2B5EF4-FFF2-40B4-BE49-F238E27FC236}">
                <a16:creationId xmlns:a16="http://schemas.microsoft.com/office/drawing/2014/main" id="{52B4D34B-0DAE-436F-B0B5-F1E649F4E84E}"/>
              </a:ext>
            </a:extLst>
          </p:cNvPr>
          <p:cNvSpPr/>
          <p:nvPr/>
        </p:nvSpPr>
        <p:spPr bwMode="auto">
          <a:xfrm>
            <a:off x="6522452" y="5109123"/>
            <a:ext cx="506502" cy="506502"/>
          </a:xfrm>
          <a:prstGeom prst="ellipse">
            <a:avLst/>
          </a:prstGeom>
          <a:solidFill>
            <a:schemeClr val="bg1"/>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grpSp>
        <p:nvGrpSpPr>
          <p:cNvPr id="76" name="Group 75">
            <a:extLst>
              <a:ext uri="{FF2B5EF4-FFF2-40B4-BE49-F238E27FC236}">
                <a16:creationId xmlns:a16="http://schemas.microsoft.com/office/drawing/2014/main" id="{2A968A0E-90EF-461F-8A31-825EB93698A1}"/>
              </a:ext>
            </a:extLst>
          </p:cNvPr>
          <p:cNvGrpSpPr/>
          <p:nvPr/>
        </p:nvGrpSpPr>
        <p:grpSpPr>
          <a:xfrm>
            <a:off x="10115240" y="3780982"/>
            <a:ext cx="1337167" cy="335776"/>
            <a:chOff x="10115240" y="3909922"/>
            <a:chExt cx="1337167" cy="335776"/>
          </a:xfrm>
        </p:grpSpPr>
        <p:sp>
          <p:nvSpPr>
            <p:cNvPr id="128" name="Rectangle 127">
              <a:extLst>
                <a:ext uri="{FF2B5EF4-FFF2-40B4-BE49-F238E27FC236}">
                  <a16:creationId xmlns:a16="http://schemas.microsoft.com/office/drawing/2014/main" id="{813CBB39-1601-45D7-8753-B0FDE9723077}"/>
                </a:ext>
              </a:extLst>
            </p:cNvPr>
            <p:cNvSpPr/>
            <p:nvPr/>
          </p:nvSpPr>
          <p:spPr bwMode="auto">
            <a:xfrm>
              <a:off x="10115240" y="3909922"/>
              <a:ext cx="1337167" cy="335776"/>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grpSp>
          <p:nvGrpSpPr>
            <p:cNvPr id="65" name="Group 64">
              <a:extLst>
                <a:ext uri="{FF2B5EF4-FFF2-40B4-BE49-F238E27FC236}">
                  <a16:creationId xmlns:a16="http://schemas.microsoft.com/office/drawing/2014/main" id="{B537F1E9-10DE-4EAB-BD66-44C4FF0D2BDE}"/>
                </a:ext>
              </a:extLst>
            </p:cNvPr>
            <p:cNvGrpSpPr/>
            <p:nvPr/>
          </p:nvGrpSpPr>
          <p:grpSpPr>
            <a:xfrm>
              <a:off x="10520091" y="3956449"/>
              <a:ext cx="527465" cy="242723"/>
              <a:chOff x="10370797" y="3944978"/>
              <a:chExt cx="527465" cy="242723"/>
            </a:xfrm>
          </p:grpSpPr>
          <p:pic>
            <p:nvPicPr>
              <p:cNvPr id="138" name="Picture 137">
                <a:extLst>
                  <a:ext uri="{FF2B5EF4-FFF2-40B4-BE49-F238E27FC236}">
                    <a16:creationId xmlns:a16="http://schemas.microsoft.com/office/drawing/2014/main" id="{107AA9EA-9011-4C65-B357-F0ACE69C5DD8}"/>
                  </a:ext>
                </a:extLst>
              </p:cNvPr>
              <p:cNvPicPr>
                <a:picLocks noChangeAspect="1"/>
              </p:cNvPicPr>
              <p:nvPr/>
            </p:nvPicPr>
            <p:blipFill>
              <a:blip r:embed="rId6"/>
              <a:stretch>
                <a:fillRect/>
              </a:stretch>
            </p:blipFill>
            <p:spPr>
              <a:xfrm>
                <a:off x="10370797" y="3944978"/>
                <a:ext cx="241458" cy="242723"/>
              </a:xfrm>
              <a:prstGeom prst="rect">
                <a:avLst/>
              </a:prstGeom>
            </p:spPr>
          </p:pic>
          <p:sp>
            <p:nvSpPr>
              <p:cNvPr id="109" name="TextBox 108">
                <a:extLst>
                  <a:ext uri="{FF2B5EF4-FFF2-40B4-BE49-F238E27FC236}">
                    <a16:creationId xmlns:a16="http://schemas.microsoft.com/office/drawing/2014/main" id="{E6C70E18-D839-4C30-8A9A-8E84A10ABAA0}"/>
                  </a:ext>
                </a:extLst>
              </p:cNvPr>
              <p:cNvSpPr txBox="1"/>
              <p:nvPr/>
            </p:nvSpPr>
            <p:spPr>
              <a:xfrm>
                <a:off x="10649796" y="4021591"/>
                <a:ext cx="248466" cy="108619"/>
              </a:xfrm>
              <a:prstGeom prst="rect">
                <a:avLst/>
              </a:prstGeom>
              <a:noFill/>
            </p:spPr>
            <p:txBody>
              <a:bodyPr wrap="none" lIns="0" tIns="0" rIns="0" bIns="0" rtlCol="0">
                <a:spAutoFit/>
              </a:bodyPr>
              <a:lstStyle/>
              <a:p>
                <a:pPr>
                  <a:lnSpc>
                    <a:spcPct val="90000"/>
                  </a:lnSpc>
                  <a:spcAft>
                    <a:spcPts val="588"/>
                  </a:spcAft>
                </a:pPr>
                <a:r>
                  <a:rPr lang="en-US" sz="784">
                    <a:gradFill>
                      <a:gsLst>
                        <a:gs pos="84043">
                          <a:schemeClr val="tx1"/>
                        </a:gs>
                        <a:gs pos="69149">
                          <a:schemeClr val="tx1"/>
                        </a:gs>
                      </a:gsLst>
                      <a:lin ang="5400000" scaled="0"/>
                    </a:gradFill>
                    <a:latin typeface="Segoe UI Semibold" panose="020B0702040204020203" pitchFamily="34" charset="0"/>
                    <a:cs typeface="Segoe UI Semibold" panose="020B0702040204020203" pitchFamily="34" charset="0"/>
                  </a:rPr>
                  <a:t>IFTTT</a:t>
                </a:r>
              </a:p>
            </p:txBody>
          </p:sp>
        </p:grpSp>
      </p:grpSp>
      <p:sp>
        <p:nvSpPr>
          <p:cNvPr id="146" name="TextBox 145">
            <a:extLst>
              <a:ext uri="{FF2B5EF4-FFF2-40B4-BE49-F238E27FC236}">
                <a16:creationId xmlns:a16="http://schemas.microsoft.com/office/drawing/2014/main" id="{3B1A8166-54EE-4AB9-A292-9011578D1FF0}"/>
              </a:ext>
            </a:extLst>
          </p:cNvPr>
          <p:cNvSpPr txBox="1"/>
          <p:nvPr/>
        </p:nvSpPr>
        <p:spPr>
          <a:xfrm>
            <a:off x="976071" y="6095490"/>
            <a:ext cx="937949" cy="193899"/>
          </a:xfrm>
          <a:prstGeom prst="rect">
            <a:avLst/>
          </a:prstGeom>
        </p:spPr>
        <p:txBody>
          <a:bodyPr wrap="none" lIns="0" tIns="0" rIns="0" bIns="0" rtlCol="0" anchor="ctr" anchorCtr="0">
            <a:spAutoFit/>
          </a:bodyPr>
          <a:lstStyle/>
          <a:p>
            <a:pPr algn="ctr">
              <a:lnSpc>
                <a:spcPct val="90000"/>
              </a:lnSpc>
              <a:spcAft>
                <a:spcPts val="588"/>
              </a:spcAft>
            </a:pPr>
            <a:r>
              <a:rPr lang="en-US" sz="1400">
                <a:gradFill>
                  <a:gsLst>
                    <a:gs pos="37063">
                      <a:schemeClr val="tx1"/>
                    </a:gs>
                    <a:gs pos="52000">
                      <a:schemeClr val="tx1"/>
                    </a:gs>
                  </a:gsLst>
                  <a:lin ang="5400000" scaled="0"/>
                </a:gradFill>
                <a:latin typeface="Segoe UI Semibold" panose="020B0702040204020203" pitchFamily="34" charset="0"/>
                <a:cs typeface="Segoe UI Semibold" panose="020B0702040204020203" pitchFamily="34" charset="0"/>
              </a:rPr>
              <a:t>Azure Tools</a:t>
            </a:r>
          </a:p>
        </p:txBody>
      </p:sp>
      <p:grpSp>
        <p:nvGrpSpPr>
          <p:cNvPr id="69" name="Group 68">
            <a:extLst>
              <a:ext uri="{FF2B5EF4-FFF2-40B4-BE49-F238E27FC236}">
                <a16:creationId xmlns:a16="http://schemas.microsoft.com/office/drawing/2014/main" id="{A56DD670-4127-444B-94B0-2AC7AC12B1A1}"/>
              </a:ext>
            </a:extLst>
          </p:cNvPr>
          <p:cNvGrpSpPr/>
          <p:nvPr/>
        </p:nvGrpSpPr>
        <p:grpSpPr>
          <a:xfrm>
            <a:off x="10115240" y="2529534"/>
            <a:ext cx="1337167" cy="335776"/>
            <a:chOff x="10115240" y="2634270"/>
            <a:chExt cx="1337167" cy="335776"/>
          </a:xfrm>
        </p:grpSpPr>
        <p:sp>
          <p:nvSpPr>
            <p:cNvPr id="147" name="Rectangle 146">
              <a:extLst>
                <a:ext uri="{FF2B5EF4-FFF2-40B4-BE49-F238E27FC236}">
                  <a16:creationId xmlns:a16="http://schemas.microsoft.com/office/drawing/2014/main" id="{51049005-9633-4D22-826B-41036AF891A5}"/>
                </a:ext>
              </a:extLst>
            </p:cNvPr>
            <p:cNvSpPr/>
            <p:nvPr/>
          </p:nvSpPr>
          <p:spPr bwMode="auto">
            <a:xfrm>
              <a:off x="10115240" y="2634270"/>
              <a:ext cx="1337167" cy="335776"/>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pic>
          <p:nvPicPr>
            <p:cNvPr id="1044" name="Picture 20" descr="Image result for azure logo png">
              <a:extLst>
                <a:ext uri="{FF2B5EF4-FFF2-40B4-BE49-F238E27FC236}">
                  <a16:creationId xmlns:a16="http://schemas.microsoft.com/office/drawing/2014/main" id="{D4C846F8-BFC7-41B1-8BED-E4D4B9D198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67760" y="2751810"/>
              <a:ext cx="832126" cy="100696"/>
            </a:xfrm>
            <a:prstGeom prst="rect">
              <a:avLst/>
            </a:prstGeom>
            <a:noFill/>
            <a:extLst>
              <a:ext uri="{909E8E84-426E-40DD-AFC4-6F175D3DCCD1}">
                <a14:hiddenFill xmlns:a14="http://schemas.microsoft.com/office/drawing/2010/main">
                  <a:solidFill>
                    <a:srgbClr val="FFFFFF"/>
                  </a:solidFill>
                </a14:hiddenFill>
              </a:ext>
            </a:extLst>
          </p:spPr>
        </p:pic>
      </p:grpSp>
      <p:pic>
        <p:nvPicPr>
          <p:cNvPr id="124" name="Picture 123" descr="A picture containing clipart&#10;&#10;Description generated with high confidence">
            <a:extLst>
              <a:ext uri="{FF2B5EF4-FFF2-40B4-BE49-F238E27FC236}">
                <a16:creationId xmlns:a16="http://schemas.microsoft.com/office/drawing/2014/main" id="{89FC0BDA-1F1C-4BF7-B198-1366C06534A8}"/>
              </a:ext>
            </a:extLst>
          </p:cNvPr>
          <p:cNvPicPr>
            <a:picLocks noChangeAspect="1"/>
          </p:cNvPicPr>
          <p:nvPr/>
        </p:nvPicPr>
        <p:blipFill>
          <a:blip r:embed="rId8"/>
          <a:stretch>
            <a:fillRect/>
          </a:stretch>
        </p:blipFill>
        <p:spPr>
          <a:xfrm>
            <a:off x="10063273" y="6068421"/>
            <a:ext cx="1165102" cy="248039"/>
          </a:xfrm>
          <a:prstGeom prst="rect">
            <a:avLst/>
          </a:prstGeom>
        </p:spPr>
      </p:pic>
      <p:pic>
        <p:nvPicPr>
          <p:cNvPr id="1026" name="Picture 2" descr="Image result for facebook messenger logo png">
            <a:extLst>
              <a:ext uri="{FF2B5EF4-FFF2-40B4-BE49-F238E27FC236}">
                <a16:creationId xmlns:a16="http://schemas.microsoft.com/office/drawing/2014/main" id="{4B7E83F6-3693-48FF-AAEC-DB8E599181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24131" y="4140602"/>
            <a:ext cx="252665" cy="2549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go skype">
            <a:extLst>
              <a:ext uri="{FF2B5EF4-FFF2-40B4-BE49-F238E27FC236}">
                <a16:creationId xmlns:a16="http://schemas.microsoft.com/office/drawing/2014/main" id="{E9C66D86-94BA-4709-BFB1-CB5A5A34683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95417" y="2793257"/>
            <a:ext cx="310092" cy="3103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ortana logo png">
            <a:extLst>
              <a:ext uri="{FF2B5EF4-FFF2-40B4-BE49-F238E27FC236}">
                <a16:creationId xmlns:a16="http://schemas.microsoft.com/office/drawing/2014/main" id="{ECCA9804-E5C4-4B37-96D1-B3635338F6D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91377" y="2313650"/>
            <a:ext cx="318173" cy="3181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12"/>
          <a:stretch>
            <a:fillRect/>
          </a:stretch>
        </p:blipFill>
        <p:spPr>
          <a:xfrm>
            <a:off x="2783953" y="4556959"/>
            <a:ext cx="333021" cy="315943"/>
          </a:xfrm>
          <a:prstGeom prst="rect">
            <a:avLst/>
          </a:prstGeom>
        </p:spPr>
      </p:pic>
      <p:pic>
        <p:nvPicPr>
          <p:cNvPr id="31" name="Picture 30"/>
          <p:cNvPicPr>
            <a:picLocks noChangeAspect="1"/>
          </p:cNvPicPr>
          <p:nvPr/>
        </p:nvPicPr>
        <p:blipFill rotWithShape="1">
          <a:blip r:embed="rId13"/>
          <a:srcRect t="50588" r="14844" b="811"/>
          <a:stretch/>
        </p:blipFill>
        <p:spPr>
          <a:xfrm>
            <a:off x="2808990" y="3695581"/>
            <a:ext cx="282946" cy="283586"/>
          </a:xfrm>
          <a:prstGeom prst="rect">
            <a:avLst/>
          </a:prstGeom>
        </p:spPr>
      </p:pic>
      <p:pic>
        <p:nvPicPr>
          <p:cNvPr id="3074" name="Picture 2" descr="Image result for Microsoft teams transparent">
            <a:extLst>
              <a:ext uri="{FF2B5EF4-FFF2-40B4-BE49-F238E27FC236}">
                <a16:creationId xmlns:a16="http://schemas.microsoft.com/office/drawing/2014/main" id="{DA520E1B-09DA-4488-A73F-851551264A1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5421" t="16917" r="15421" b="16917"/>
          <a:stretch/>
        </p:blipFill>
        <p:spPr bwMode="auto">
          <a:xfrm>
            <a:off x="2809839" y="3265066"/>
            <a:ext cx="281249" cy="269080"/>
          </a:xfrm>
          <a:prstGeom prst="rect">
            <a:avLst/>
          </a:prstGeom>
          <a:noFill/>
          <a:extLst>
            <a:ext uri="{909E8E84-426E-40DD-AFC4-6F175D3DCCD1}">
              <a14:hiddenFill xmlns:a14="http://schemas.microsoft.com/office/drawing/2010/main">
                <a:solidFill>
                  <a:srgbClr val="FFFFFF"/>
                </a:solidFill>
              </a14:hiddenFill>
            </a:ext>
          </a:extLst>
        </p:spPr>
      </p:pic>
      <p:sp>
        <p:nvSpPr>
          <p:cNvPr id="125" name="PageRight_E761" title="Icon of a chevron bracket in a circle pointed right">
            <a:extLst>
              <a:ext uri="{FF2B5EF4-FFF2-40B4-BE49-F238E27FC236}">
                <a16:creationId xmlns:a16="http://schemas.microsoft.com/office/drawing/2014/main" id="{7536D5F7-3E42-4EDB-9049-F7B3E5846C74}"/>
              </a:ext>
            </a:extLst>
          </p:cNvPr>
          <p:cNvSpPr>
            <a:spLocks noChangeAspect="1" noEditPoints="1"/>
          </p:cNvSpPr>
          <p:nvPr/>
        </p:nvSpPr>
        <p:spPr bwMode="auto">
          <a:xfrm>
            <a:off x="1964586" y="3628617"/>
            <a:ext cx="249635" cy="249819"/>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cs typeface="Segoe UI" pitchFamily="34" charset="0"/>
            </a:endParaRPr>
          </a:p>
        </p:txBody>
      </p:sp>
      <p:sp>
        <p:nvSpPr>
          <p:cNvPr id="145" name="PageRight_E761" title="Icon of a chevron bracket in a circle pointed right">
            <a:extLst>
              <a:ext uri="{FF2B5EF4-FFF2-40B4-BE49-F238E27FC236}">
                <a16:creationId xmlns:a16="http://schemas.microsoft.com/office/drawing/2014/main" id="{4C001071-ABA1-4242-9FAC-9DA2847921F7}"/>
              </a:ext>
            </a:extLst>
          </p:cNvPr>
          <p:cNvSpPr>
            <a:spLocks noChangeAspect="1" noEditPoints="1"/>
          </p:cNvSpPr>
          <p:nvPr/>
        </p:nvSpPr>
        <p:spPr bwMode="auto">
          <a:xfrm>
            <a:off x="3686706" y="3628617"/>
            <a:ext cx="249635" cy="249819"/>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cs typeface="Segoe UI" pitchFamily="34" charset="0"/>
            </a:endParaRPr>
          </a:p>
        </p:txBody>
      </p:sp>
      <p:sp>
        <p:nvSpPr>
          <p:cNvPr id="149" name="PageRight_E761" title="Icon of a chevron bracket in a circle pointed right">
            <a:extLst>
              <a:ext uri="{FF2B5EF4-FFF2-40B4-BE49-F238E27FC236}">
                <a16:creationId xmlns:a16="http://schemas.microsoft.com/office/drawing/2014/main" id="{6A836D10-EB5E-4C10-8BCB-0E2B01976422}"/>
              </a:ext>
            </a:extLst>
          </p:cNvPr>
          <p:cNvSpPr>
            <a:spLocks noChangeAspect="1" noEditPoints="1"/>
          </p:cNvSpPr>
          <p:nvPr/>
        </p:nvSpPr>
        <p:spPr bwMode="auto">
          <a:xfrm>
            <a:off x="9615066" y="3628617"/>
            <a:ext cx="249635" cy="249819"/>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cs typeface="Segoe UI" pitchFamily="34" charset="0"/>
            </a:endParaRPr>
          </a:p>
        </p:txBody>
      </p:sp>
      <p:sp>
        <p:nvSpPr>
          <p:cNvPr id="150" name="IoT" title="Icon of five circles that all connect to a center circle">
            <a:extLst>
              <a:ext uri="{FF2B5EF4-FFF2-40B4-BE49-F238E27FC236}">
                <a16:creationId xmlns:a16="http://schemas.microsoft.com/office/drawing/2014/main" id="{518284AF-A331-4955-814A-F6E257426391}"/>
              </a:ext>
            </a:extLst>
          </p:cNvPr>
          <p:cNvSpPr>
            <a:spLocks noChangeAspect="1" noEditPoints="1"/>
          </p:cNvSpPr>
          <p:nvPr/>
        </p:nvSpPr>
        <p:spPr bwMode="auto">
          <a:xfrm>
            <a:off x="2813063" y="5224754"/>
            <a:ext cx="274801" cy="27524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51" name="Robot_E99A" title="Icon of a robot">
            <a:extLst>
              <a:ext uri="{FF2B5EF4-FFF2-40B4-BE49-F238E27FC236}">
                <a16:creationId xmlns:a16="http://schemas.microsoft.com/office/drawing/2014/main" id="{E86CE644-F38B-4E60-B901-DB79069B2E75}"/>
              </a:ext>
            </a:extLst>
          </p:cNvPr>
          <p:cNvSpPr>
            <a:spLocks noChangeAspect="1" noEditPoints="1"/>
          </p:cNvSpPr>
          <p:nvPr/>
        </p:nvSpPr>
        <p:spPr bwMode="auto">
          <a:xfrm>
            <a:off x="6658739" y="5192182"/>
            <a:ext cx="233928" cy="302281"/>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152" name="Trackers_EADF_bidi" title="Icon of a clipboard with a checklist on it">
            <a:extLst>
              <a:ext uri="{FF2B5EF4-FFF2-40B4-BE49-F238E27FC236}">
                <a16:creationId xmlns:a16="http://schemas.microsoft.com/office/drawing/2014/main" id="{79B55D10-D49F-42A0-B092-057406D284E4}"/>
              </a:ext>
            </a:extLst>
          </p:cNvPr>
          <p:cNvSpPr>
            <a:spLocks noChangeAspect="1" noEditPoints="1"/>
          </p:cNvSpPr>
          <p:nvPr/>
        </p:nvSpPr>
        <p:spPr bwMode="auto">
          <a:xfrm>
            <a:off x="10728776" y="5212274"/>
            <a:ext cx="201534" cy="274801"/>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97" name="Oval 96">
            <a:extLst>
              <a:ext uri="{FF2B5EF4-FFF2-40B4-BE49-F238E27FC236}">
                <a16:creationId xmlns:a16="http://schemas.microsoft.com/office/drawing/2014/main" id="{35AADA16-754D-4AEF-AE84-9BFB4AE495C5}"/>
              </a:ext>
            </a:extLst>
          </p:cNvPr>
          <p:cNvSpPr/>
          <p:nvPr/>
        </p:nvSpPr>
        <p:spPr bwMode="auto">
          <a:xfrm rot="2765178">
            <a:off x="7159075" y="4596606"/>
            <a:ext cx="500793" cy="500793"/>
          </a:xfrm>
          <a:prstGeom prst="ellipse">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Brain_3">
            <a:extLst>
              <a:ext uri="{FF2B5EF4-FFF2-40B4-BE49-F238E27FC236}">
                <a16:creationId xmlns:a16="http://schemas.microsoft.com/office/drawing/2014/main" id="{C110B3BE-D492-4805-B37A-EE44B831C604}"/>
              </a:ext>
            </a:extLst>
          </p:cNvPr>
          <p:cNvSpPr>
            <a:spLocks noChangeAspect="1" noEditPoints="1"/>
          </p:cNvSpPr>
          <p:nvPr/>
        </p:nvSpPr>
        <p:spPr bwMode="auto">
          <a:xfrm>
            <a:off x="6458116" y="3429792"/>
            <a:ext cx="635175" cy="682983"/>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600"/>
          </a:p>
        </p:txBody>
      </p:sp>
      <p:sp>
        <p:nvSpPr>
          <p:cNvPr id="58" name="Oval 57">
            <a:extLst>
              <a:ext uri="{FF2B5EF4-FFF2-40B4-BE49-F238E27FC236}">
                <a16:creationId xmlns:a16="http://schemas.microsoft.com/office/drawing/2014/main" id="{C456E015-71A8-4D33-8736-BC26D5B40CB8}"/>
              </a:ext>
            </a:extLst>
          </p:cNvPr>
          <p:cNvSpPr/>
          <p:nvPr/>
        </p:nvSpPr>
        <p:spPr bwMode="auto">
          <a:xfrm rot="20445667">
            <a:off x="6145551" y="3141131"/>
            <a:ext cx="1260305" cy="1260306"/>
          </a:xfrm>
          <a:prstGeom prst="ellipse">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sp>
        <p:nvSpPr>
          <p:cNvPr id="100" name="TextBox 99">
            <a:extLst>
              <a:ext uri="{FF2B5EF4-FFF2-40B4-BE49-F238E27FC236}">
                <a16:creationId xmlns:a16="http://schemas.microsoft.com/office/drawing/2014/main" id="{40BC3B52-C8B3-444E-8FAB-22412E40D9D7}"/>
              </a:ext>
            </a:extLst>
          </p:cNvPr>
          <p:cNvSpPr txBox="1"/>
          <p:nvPr/>
        </p:nvSpPr>
        <p:spPr>
          <a:xfrm>
            <a:off x="4861103" y="3172867"/>
            <a:ext cx="421590" cy="138499"/>
          </a:xfrm>
          <a:prstGeom prst="rect">
            <a:avLst/>
          </a:prstGeom>
          <a:noFill/>
        </p:spPr>
        <p:txBody>
          <a:bodyPr wrap="none" lIns="0" tIns="0" rIns="0" bIns="0" rtlCol="0">
            <a:spAutoFit/>
          </a:bodyPr>
          <a:lstStyle/>
          <a:p>
            <a:pPr algn="r">
              <a:lnSpc>
                <a:spcPct val="90000"/>
              </a:lnSpc>
              <a:spcAft>
                <a:spcPts val="588"/>
              </a:spcAft>
            </a:pPr>
            <a:r>
              <a:rPr lang="en-US" sz="1000">
                <a:gradFill>
                  <a:gsLst>
                    <a:gs pos="84043">
                      <a:schemeClr val="tx1"/>
                    </a:gs>
                    <a:gs pos="69149">
                      <a:schemeClr val="tx1"/>
                    </a:gs>
                  </a:gsLst>
                  <a:lin ang="5400000" scaled="0"/>
                </a:gradFill>
                <a:latin typeface="Segoe UI Semibold" panose="020B0702040204020203" pitchFamily="34" charset="0"/>
                <a:cs typeface="Segoe UI Semibold" panose="020B0702040204020203" pitchFamily="34" charset="0"/>
              </a:rPr>
              <a:t>Speech</a:t>
            </a:r>
          </a:p>
        </p:txBody>
      </p:sp>
      <p:sp>
        <p:nvSpPr>
          <p:cNvPr id="84" name="Oval 83">
            <a:extLst>
              <a:ext uri="{FF2B5EF4-FFF2-40B4-BE49-F238E27FC236}">
                <a16:creationId xmlns:a16="http://schemas.microsoft.com/office/drawing/2014/main" id="{1E8D9388-CCB1-49B8-9509-569084D59FD2}"/>
              </a:ext>
            </a:extLst>
          </p:cNvPr>
          <p:cNvSpPr/>
          <p:nvPr/>
        </p:nvSpPr>
        <p:spPr bwMode="auto">
          <a:xfrm rot="788405">
            <a:off x="5366155" y="3023470"/>
            <a:ext cx="500793" cy="500793"/>
          </a:xfrm>
          <a:prstGeom prst="ellipse">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a:extLst>
              <a:ext uri="{FF2B5EF4-FFF2-40B4-BE49-F238E27FC236}">
                <a16:creationId xmlns:a16="http://schemas.microsoft.com/office/drawing/2014/main" id="{ABDBE43F-5DD6-4D82-9D11-0069E5755239}"/>
              </a:ext>
            </a:extLst>
          </p:cNvPr>
          <p:cNvGrpSpPr>
            <a:grpSpLocks noChangeAspect="1"/>
          </p:cNvGrpSpPr>
          <p:nvPr/>
        </p:nvGrpSpPr>
        <p:grpSpPr bwMode="auto">
          <a:xfrm>
            <a:off x="5497829" y="3172267"/>
            <a:ext cx="237445" cy="203198"/>
            <a:chOff x="1" y="3"/>
            <a:chExt cx="2697" cy="2308"/>
          </a:xfrm>
          <a:solidFill>
            <a:schemeClr val="tx1"/>
          </a:solidFill>
        </p:grpSpPr>
        <p:sp>
          <p:nvSpPr>
            <p:cNvPr id="102" name="Freeform 5">
              <a:extLst>
                <a:ext uri="{FF2B5EF4-FFF2-40B4-BE49-F238E27FC236}">
                  <a16:creationId xmlns:a16="http://schemas.microsoft.com/office/drawing/2014/main" id="{DC6B24CC-1BCA-472B-AE77-BE7A6294185E}"/>
                </a:ext>
              </a:extLst>
            </p:cNvPr>
            <p:cNvSpPr>
              <a:spLocks noEditPoints="1"/>
            </p:cNvSpPr>
            <p:nvPr/>
          </p:nvSpPr>
          <p:spPr bwMode="auto">
            <a:xfrm>
              <a:off x="617" y="808"/>
              <a:ext cx="1466" cy="333"/>
            </a:xfrm>
            <a:custGeom>
              <a:avLst/>
              <a:gdLst>
                <a:gd name="T0" fmla="*/ 80 w 705"/>
                <a:gd name="T1" fmla="*/ 0 h 160"/>
                <a:gd name="T2" fmla="*/ 137 w 705"/>
                <a:gd name="T3" fmla="*/ 23 h 160"/>
                <a:gd name="T4" fmla="*/ 159 w 705"/>
                <a:gd name="T5" fmla="*/ 80 h 160"/>
                <a:gd name="T6" fmla="*/ 137 w 705"/>
                <a:gd name="T7" fmla="*/ 137 h 160"/>
                <a:gd name="T8" fmla="*/ 80 w 705"/>
                <a:gd name="T9" fmla="*/ 160 h 160"/>
                <a:gd name="T10" fmla="*/ 22 w 705"/>
                <a:gd name="T11" fmla="*/ 136 h 160"/>
                <a:gd name="T12" fmla="*/ 0 w 705"/>
                <a:gd name="T13" fmla="*/ 80 h 160"/>
                <a:gd name="T14" fmla="*/ 23 w 705"/>
                <a:gd name="T15" fmla="*/ 23 h 160"/>
                <a:gd name="T16" fmla="*/ 80 w 705"/>
                <a:gd name="T17" fmla="*/ 0 h 160"/>
                <a:gd name="T18" fmla="*/ 353 w 705"/>
                <a:gd name="T19" fmla="*/ 0 h 160"/>
                <a:gd name="T20" fmla="*/ 410 w 705"/>
                <a:gd name="T21" fmla="*/ 23 h 160"/>
                <a:gd name="T22" fmla="*/ 432 w 705"/>
                <a:gd name="T23" fmla="*/ 80 h 160"/>
                <a:gd name="T24" fmla="*/ 410 w 705"/>
                <a:gd name="T25" fmla="*/ 137 h 160"/>
                <a:gd name="T26" fmla="*/ 353 w 705"/>
                <a:gd name="T27" fmla="*/ 160 h 160"/>
                <a:gd name="T28" fmla="*/ 295 w 705"/>
                <a:gd name="T29" fmla="*/ 136 h 160"/>
                <a:gd name="T30" fmla="*/ 273 w 705"/>
                <a:gd name="T31" fmla="*/ 80 h 160"/>
                <a:gd name="T32" fmla="*/ 296 w 705"/>
                <a:gd name="T33" fmla="*/ 23 h 160"/>
                <a:gd name="T34" fmla="*/ 353 w 705"/>
                <a:gd name="T35" fmla="*/ 0 h 160"/>
                <a:gd name="T36" fmla="*/ 626 w 705"/>
                <a:gd name="T37" fmla="*/ 0 h 160"/>
                <a:gd name="T38" fmla="*/ 683 w 705"/>
                <a:gd name="T39" fmla="*/ 23 h 160"/>
                <a:gd name="T40" fmla="*/ 705 w 705"/>
                <a:gd name="T41" fmla="*/ 80 h 160"/>
                <a:gd name="T42" fmla="*/ 683 w 705"/>
                <a:gd name="T43" fmla="*/ 137 h 160"/>
                <a:gd name="T44" fmla="*/ 626 w 705"/>
                <a:gd name="T45" fmla="*/ 160 h 160"/>
                <a:gd name="T46" fmla="*/ 568 w 705"/>
                <a:gd name="T47" fmla="*/ 136 h 160"/>
                <a:gd name="T48" fmla="*/ 546 w 705"/>
                <a:gd name="T49" fmla="*/ 80 h 160"/>
                <a:gd name="T50" fmla="*/ 569 w 705"/>
                <a:gd name="T51" fmla="*/ 23 h 160"/>
                <a:gd name="T52" fmla="*/ 626 w 705"/>
                <a:gd name="T5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5" h="160">
                  <a:moveTo>
                    <a:pt x="80" y="0"/>
                  </a:moveTo>
                  <a:cubicBezTo>
                    <a:pt x="103" y="0"/>
                    <a:pt x="122" y="8"/>
                    <a:pt x="137" y="23"/>
                  </a:cubicBezTo>
                  <a:cubicBezTo>
                    <a:pt x="152" y="38"/>
                    <a:pt x="159" y="57"/>
                    <a:pt x="159" y="80"/>
                  </a:cubicBezTo>
                  <a:cubicBezTo>
                    <a:pt x="159" y="103"/>
                    <a:pt x="152" y="122"/>
                    <a:pt x="137" y="137"/>
                  </a:cubicBezTo>
                  <a:cubicBezTo>
                    <a:pt x="122" y="152"/>
                    <a:pt x="103" y="160"/>
                    <a:pt x="80" y="160"/>
                  </a:cubicBezTo>
                  <a:cubicBezTo>
                    <a:pt x="57" y="160"/>
                    <a:pt x="37" y="152"/>
                    <a:pt x="22" y="136"/>
                  </a:cubicBezTo>
                  <a:cubicBezTo>
                    <a:pt x="7" y="121"/>
                    <a:pt x="0" y="102"/>
                    <a:pt x="0" y="80"/>
                  </a:cubicBezTo>
                  <a:cubicBezTo>
                    <a:pt x="0" y="56"/>
                    <a:pt x="7" y="37"/>
                    <a:pt x="23" y="23"/>
                  </a:cubicBezTo>
                  <a:cubicBezTo>
                    <a:pt x="38" y="8"/>
                    <a:pt x="57" y="0"/>
                    <a:pt x="80" y="0"/>
                  </a:cubicBezTo>
                  <a:close/>
                  <a:moveTo>
                    <a:pt x="353" y="0"/>
                  </a:moveTo>
                  <a:cubicBezTo>
                    <a:pt x="376" y="0"/>
                    <a:pt x="395" y="8"/>
                    <a:pt x="410" y="23"/>
                  </a:cubicBezTo>
                  <a:cubicBezTo>
                    <a:pt x="425" y="38"/>
                    <a:pt x="432" y="57"/>
                    <a:pt x="432" y="80"/>
                  </a:cubicBezTo>
                  <a:cubicBezTo>
                    <a:pt x="432" y="103"/>
                    <a:pt x="425" y="122"/>
                    <a:pt x="410" y="137"/>
                  </a:cubicBezTo>
                  <a:cubicBezTo>
                    <a:pt x="395" y="152"/>
                    <a:pt x="376" y="160"/>
                    <a:pt x="353" y="160"/>
                  </a:cubicBezTo>
                  <a:cubicBezTo>
                    <a:pt x="330" y="160"/>
                    <a:pt x="310" y="152"/>
                    <a:pt x="295" y="136"/>
                  </a:cubicBezTo>
                  <a:cubicBezTo>
                    <a:pt x="280" y="121"/>
                    <a:pt x="273" y="102"/>
                    <a:pt x="273" y="80"/>
                  </a:cubicBezTo>
                  <a:cubicBezTo>
                    <a:pt x="273" y="56"/>
                    <a:pt x="280" y="37"/>
                    <a:pt x="296" y="23"/>
                  </a:cubicBezTo>
                  <a:cubicBezTo>
                    <a:pt x="311" y="8"/>
                    <a:pt x="330" y="0"/>
                    <a:pt x="353" y="0"/>
                  </a:cubicBezTo>
                  <a:close/>
                  <a:moveTo>
                    <a:pt x="626" y="0"/>
                  </a:moveTo>
                  <a:cubicBezTo>
                    <a:pt x="649" y="0"/>
                    <a:pt x="668" y="8"/>
                    <a:pt x="683" y="23"/>
                  </a:cubicBezTo>
                  <a:cubicBezTo>
                    <a:pt x="698" y="38"/>
                    <a:pt x="705" y="57"/>
                    <a:pt x="705" y="80"/>
                  </a:cubicBezTo>
                  <a:cubicBezTo>
                    <a:pt x="705" y="103"/>
                    <a:pt x="698" y="122"/>
                    <a:pt x="683" y="137"/>
                  </a:cubicBezTo>
                  <a:cubicBezTo>
                    <a:pt x="668" y="152"/>
                    <a:pt x="649" y="160"/>
                    <a:pt x="626" y="160"/>
                  </a:cubicBezTo>
                  <a:cubicBezTo>
                    <a:pt x="603" y="160"/>
                    <a:pt x="584" y="152"/>
                    <a:pt x="568" y="136"/>
                  </a:cubicBezTo>
                  <a:cubicBezTo>
                    <a:pt x="553" y="121"/>
                    <a:pt x="546" y="102"/>
                    <a:pt x="546" y="80"/>
                  </a:cubicBezTo>
                  <a:cubicBezTo>
                    <a:pt x="546" y="56"/>
                    <a:pt x="553" y="37"/>
                    <a:pt x="569" y="23"/>
                  </a:cubicBezTo>
                  <a:cubicBezTo>
                    <a:pt x="584" y="8"/>
                    <a:pt x="603" y="0"/>
                    <a:pt x="6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600">
                <a:solidFill>
                  <a:srgbClr val="3F3F3F"/>
                </a:solidFill>
                <a:latin typeface="Segoe UI"/>
              </a:endParaRPr>
            </a:p>
          </p:txBody>
        </p:sp>
        <p:sp>
          <p:nvSpPr>
            <p:cNvPr id="103" name="Freeform 6">
              <a:extLst>
                <a:ext uri="{FF2B5EF4-FFF2-40B4-BE49-F238E27FC236}">
                  <a16:creationId xmlns:a16="http://schemas.microsoft.com/office/drawing/2014/main" id="{006624C4-46A0-4CF5-86B7-B5ED1AD59E81}"/>
                </a:ext>
              </a:extLst>
            </p:cNvPr>
            <p:cNvSpPr>
              <a:spLocks noEditPoints="1"/>
            </p:cNvSpPr>
            <p:nvPr/>
          </p:nvSpPr>
          <p:spPr bwMode="auto">
            <a:xfrm>
              <a:off x="1" y="3"/>
              <a:ext cx="2697" cy="2308"/>
            </a:xfrm>
            <a:custGeom>
              <a:avLst/>
              <a:gdLst>
                <a:gd name="T0" fmla="*/ 1206 w 1297"/>
                <a:gd name="T1" fmla="*/ 479 h 1107"/>
                <a:gd name="T2" fmla="*/ 854 w 1297"/>
                <a:gd name="T3" fmla="*/ 839 h 1107"/>
                <a:gd name="T4" fmla="*/ 443 w 1297"/>
                <a:gd name="T5" fmla="*/ 839 h 1107"/>
                <a:gd name="T6" fmla="*/ 418 w 1297"/>
                <a:gd name="T7" fmla="*/ 839 h 1107"/>
                <a:gd name="T8" fmla="*/ 189 w 1297"/>
                <a:gd name="T9" fmla="*/ 937 h 1107"/>
                <a:gd name="T10" fmla="*/ 251 w 1297"/>
                <a:gd name="T11" fmla="*/ 781 h 1107"/>
                <a:gd name="T12" fmla="*/ 91 w 1297"/>
                <a:gd name="T13" fmla="*/ 479 h 1107"/>
                <a:gd name="T14" fmla="*/ 91 w 1297"/>
                <a:gd name="T15" fmla="*/ 450 h 1107"/>
                <a:gd name="T16" fmla="*/ 443 w 1297"/>
                <a:gd name="T17" fmla="*/ 90 h 1107"/>
                <a:gd name="T18" fmla="*/ 854 w 1297"/>
                <a:gd name="T19" fmla="*/ 90 h 1107"/>
                <a:gd name="T20" fmla="*/ 1206 w 1297"/>
                <a:gd name="T21" fmla="*/ 450 h 1107"/>
                <a:gd name="T22" fmla="*/ 1206 w 1297"/>
                <a:gd name="T23" fmla="*/ 479 h 1107"/>
                <a:gd name="T24" fmla="*/ 854 w 1297"/>
                <a:gd name="T25" fmla="*/ 0 h 1107"/>
                <a:gd name="T26" fmla="*/ 443 w 1297"/>
                <a:gd name="T27" fmla="*/ 0 h 1107"/>
                <a:gd name="T28" fmla="*/ 0 w 1297"/>
                <a:gd name="T29" fmla="*/ 450 h 1107"/>
                <a:gd name="T30" fmla="*/ 0 w 1297"/>
                <a:gd name="T31" fmla="*/ 479 h 1107"/>
                <a:gd name="T32" fmla="*/ 142 w 1297"/>
                <a:gd name="T33" fmla="*/ 810 h 1107"/>
                <a:gd name="T34" fmla="*/ 23 w 1297"/>
                <a:gd name="T35" fmla="*/ 1107 h 1107"/>
                <a:gd name="T36" fmla="*/ 435 w 1297"/>
                <a:gd name="T37" fmla="*/ 930 h 1107"/>
                <a:gd name="T38" fmla="*/ 443 w 1297"/>
                <a:gd name="T39" fmla="*/ 930 h 1107"/>
                <a:gd name="T40" fmla="*/ 854 w 1297"/>
                <a:gd name="T41" fmla="*/ 930 h 1107"/>
                <a:gd name="T42" fmla="*/ 1297 w 1297"/>
                <a:gd name="T43" fmla="*/ 479 h 1107"/>
                <a:gd name="T44" fmla="*/ 1297 w 1297"/>
                <a:gd name="T45" fmla="*/ 450 h 1107"/>
                <a:gd name="T46" fmla="*/ 854 w 1297"/>
                <a:gd name="T47" fmla="*/ 0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7" h="1107">
                  <a:moveTo>
                    <a:pt x="1206" y="479"/>
                  </a:moveTo>
                  <a:cubicBezTo>
                    <a:pt x="1206" y="677"/>
                    <a:pt x="1048" y="839"/>
                    <a:pt x="854" y="839"/>
                  </a:cubicBezTo>
                  <a:cubicBezTo>
                    <a:pt x="443" y="839"/>
                    <a:pt x="443" y="839"/>
                    <a:pt x="443" y="839"/>
                  </a:cubicBezTo>
                  <a:cubicBezTo>
                    <a:pt x="435" y="839"/>
                    <a:pt x="427" y="839"/>
                    <a:pt x="418" y="839"/>
                  </a:cubicBezTo>
                  <a:cubicBezTo>
                    <a:pt x="189" y="937"/>
                    <a:pt x="189" y="937"/>
                    <a:pt x="189" y="937"/>
                  </a:cubicBezTo>
                  <a:cubicBezTo>
                    <a:pt x="251" y="781"/>
                    <a:pt x="251" y="781"/>
                    <a:pt x="251" y="781"/>
                  </a:cubicBezTo>
                  <a:cubicBezTo>
                    <a:pt x="155" y="716"/>
                    <a:pt x="91" y="605"/>
                    <a:pt x="91" y="479"/>
                  </a:cubicBezTo>
                  <a:cubicBezTo>
                    <a:pt x="91" y="450"/>
                    <a:pt x="91" y="450"/>
                    <a:pt x="91" y="450"/>
                  </a:cubicBezTo>
                  <a:cubicBezTo>
                    <a:pt x="91" y="252"/>
                    <a:pt x="249" y="90"/>
                    <a:pt x="443" y="90"/>
                  </a:cubicBezTo>
                  <a:cubicBezTo>
                    <a:pt x="854" y="90"/>
                    <a:pt x="854" y="90"/>
                    <a:pt x="854" y="90"/>
                  </a:cubicBezTo>
                  <a:cubicBezTo>
                    <a:pt x="1047" y="90"/>
                    <a:pt x="1206" y="252"/>
                    <a:pt x="1206" y="450"/>
                  </a:cubicBezTo>
                  <a:lnTo>
                    <a:pt x="1206" y="479"/>
                  </a:lnTo>
                  <a:close/>
                  <a:moveTo>
                    <a:pt x="854" y="0"/>
                  </a:moveTo>
                  <a:cubicBezTo>
                    <a:pt x="443" y="0"/>
                    <a:pt x="443" y="0"/>
                    <a:pt x="443" y="0"/>
                  </a:cubicBezTo>
                  <a:cubicBezTo>
                    <a:pt x="199" y="0"/>
                    <a:pt x="0" y="203"/>
                    <a:pt x="0" y="450"/>
                  </a:cubicBezTo>
                  <a:cubicBezTo>
                    <a:pt x="0" y="479"/>
                    <a:pt x="0" y="479"/>
                    <a:pt x="0" y="479"/>
                  </a:cubicBezTo>
                  <a:cubicBezTo>
                    <a:pt x="0" y="607"/>
                    <a:pt x="53" y="725"/>
                    <a:pt x="142" y="810"/>
                  </a:cubicBezTo>
                  <a:cubicBezTo>
                    <a:pt x="23" y="1107"/>
                    <a:pt x="23" y="1107"/>
                    <a:pt x="23" y="1107"/>
                  </a:cubicBezTo>
                  <a:cubicBezTo>
                    <a:pt x="435" y="930"/>
                    <a:pt x="435" y="930"/>
                    <a:pt x="435" y="930"/>
                  </a:cubicBezTo>
                  <a:cubicBezTo>
                    <a:pt x="438" y="930"/>
                    <a:pt x="440" y="930"/>
                    <a:pt x="443" y="930"/>
                  </a:cubicBezTo>
                  <a:cubicBezTo>
                    <a:pt x="854" y="930"/>
                    <a:pt x="854" y="930"/>
                    <a:pt x="854" y="930"/>
                  </a:cubicBezTo>
                  <a:cubicBezTo>
                    <a:pt x="1098" y="930"/>
                    <a:pt x="1297" y="727"/>
                    <a:pt x="1297" y="479"/>
                  </a:cubicBezTo>
                  <a:cubicBezTo>
                    <a:pt x="1297" y="450"/>
                    <a:pt x="1297" y="450"/>
                    <a:pt x="1297" y="450"/>
                  </a:cubicBezTo>
                  <a:cubicBezTo>
                    <a:pt x="1297" y="203"/>
                    <a:pt x="1098" y="0"/>
                    <a:pt x="8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600">
                <a:solidFill>
                  <a:srgbClr val="3F3F3F"/>
                </a:solidFill>
                <a:latin typeface="Segoe UI"/>
              </a:endParaRPr>
            </a:p>
          </p:txBody>
        </p:sp>
      </p:grpSp>
      <p:sp>
        <p:nvSpPr>
          <p:cNvPr id="108" name="TextBox 107">
            <a:extLst>
              <a:ext uri="{FF2B5EF4-FFF2-40B4-BE49-F238E27FC236}">
                <a16:creationId xmlns:a16="http://schemas.microsoft.com/office/drawing/2014/main" id="{120B23DD-4D6B-4DFD-8120-CB954D11D50F}"/>
              </a:ext>
            </a:extLst>
          </p:cNvPr>
          <p:cNvSpPr txBox="1"/>
          <p:nvPr/>
        </p:nvSpPr>
        <p:spPr>
          <a:xfrm>
            <a:off x="7737573" y="4708503"/>
            <a:ext cx="851195" cy="276999"/>
          </a:xfrm>
          <a:prstGeom prst="rect">
            <a:avLst/>
          </a:prstGeom>
          <a:noFill/>
        </p:spPr>
        <p:txBody>
          <a:bodyPr wrap="none" lIns="0" tIns="0" rIns="0" bIns="0" rtlCol="0">
            <a:spAutoFit/>
          </a:bodyPr>
          <a:lstStyle/>
          <a:p>
            <a:pPr>
              <a:lnSpc>
                <a:spcPct val="90000"/>
              </a:lnSpc>
              <a:spcAft>
                <a:spcPts val="588"/>
              </a:spcAft>
            </a:pPr>
            <a:r>
              <a:rPr lang="en-US" sz="1000">
                <a:gradFill>
                  <a:gsLst>
                    <a:gs pos="84043">
                      <a:schemeClr val="tx1"/>
                    </a:gs>
                    <a:gs pos="69149">
                      <a:schemeClr val="tx1"/>
                    </a:gs>
                  </a:gsLst>
                  <a:lin ang="5400000" scaled="0"/>
                </a:gradFill>
                <a:latin typeface="Segoe UI Semibold" panose="020B0702040204020203" pitchFamily="34" charset="0"/>
                <a:cs typeface="Segoe UI Semibold" panose="020B0702040204020203" pitchFamily="34" charset="0"/>
              </a:rPr>
              <a:t>Language </a:t>
            </a:r>
            <a:br>
              <a:rPr lang="en-US" sz="1000">
                <a:gradFill>
                  <a:gsLst>
                    <a:gs pos="84043">
                      <a:schemeClr val="tx1"/>
                    </a:gs>
                    <a:gs pos="69149">
                      <a:schemeClr val="tx1"/>
                    </a:gs>
                  </a:gsLst>
                  <a:lin ang="5400000" scaled="0"/>
                </a:gradFill>
                <a:latin typeface="Segoe UI Semibold" panose="020B0702040204020203" pitchFamily="34" charset="0"/>
                <a:cs typeface="Segoe UI Semibold" panose="020B0702040204020203" pitchFamily="34" charset="0"/>
              </a:rPr>
            </a:br>
            <a:r>
              <a:rPr lang="en-US" sz="1000">
                <a:gradFill>
                  <a:gsLst>
                    <a:gs pos="84043">
                      <a:schemeClr val="tx1"/>
                    </a:gs>
                    <a:gs pos="69149">
                      <a:schemeClr val="tx1"/>
                    </a:gs>
                  </a:gsLst>
                  <a:lin ang="5400000" scaled="0"/>
                </a:gradFill>
                <a:latin typeface="Segoe UI Semibold" panose="020B0702040204020203" pitchFamily="34" charset="0"/>
                <a:cs typeface="Segoe UI Semibold" panose="020B0702040204020203" pitchFamily="34" charset="0"/>
              </a:rPr>
              <a:t>understanding</a:t>
            </a:r>
          </a:p>
        </p:txBody>
      </p:sp>
      <p:sp>
        <p:nvSpPr>
          <p:cNvPr id="92" name="Oval 91">
            <a:extLst>
              <a:ext uri="{FF2B5EF4-FFF2-40B4-BE49-F238E27FC236}">
                <a16:creationId xmlns:a16="http://schemas.microsoft.com/office/drawing/2014/main" id="{E5D8A545-2FD2-4CF2-9EB8-F0A7292FFB22}"/>
              </a:ext>
            </a:extLst>
          </p:cNvPr>
          <p:cNvSpPr/>
          <p:nvPr/>
        </p:nvSpPr>
        <p:spPr bwMode="auto">
          <a:xfrm>
            <a:off x="5758714" y="4592874"/>
            <a:ext cx="500793" cy="500793"/>
          </a:xfrm>
          <a:prstGeom prst="ellipse">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12" name="Group 23">
            <a:extLst>
              <a:ext uri="{FF2B5EF4-FFF2-40B4-BE49-F238E27FC236}">
                <a16:creationId xmlns:a16="http://schemas.microsoft.com/office/drawing/2014/main" id="{2769FBF2-C1B5-42DF-999D-336AB7F9D821}"/>
              </a:ext>
            </a:extLst>
          </p:cNvPr>
          <p:cNvGrpSpPr>
            <a:grpSpLocks noChangeAspect="1"/>
          </p:cNvGrpSpPr>
          <p:nvPr/>
        </p:nvGrpSpPr>
        <p:grpSpPr bwMode="auto">
          <a:xfrm>
            <a:off x="5907226" y="4741127"/>
            <a:ext cx="203768" cy="204286"/>
            <a:chOff x="0" y="2"/>
            <a:chExt cx="2361" cy="2367"/>
          </a:xfrm>
          <a:solidFill>
            <a:schemeClr val="tx1"/>
          </a:solidFill>
        </p:grpSpPr>
        <p:sp>
          <p:nvSpPr>
            <p:cNvPr id="113" name="Freeform 24">
              <a:extLst>
                <a:ext uri="{FF2B5EF4-FFF2-40B4-BE49-F238E27FC236}">
                  <a16:creationId xmlns:a16="http://schemas.microsoft.com/office/drawing/2014/main" id="{352A936C-E375-4ECC-ADC6-47CCDF32053A}"/>
                </a:ext>
              </a:extLst>
            </p:cNvPr>
            <p:cNvSpPr>
              <a:spLocks noEditPoints="1"/>
            </p:cNvSpPr>
            <p:nvPr/>
          </p:nvSpPr>
          <p:spPr bwMode="auto">
            <a:xfrm>
              <a:off x="10" y="1188"/>
              <a:ext cx="851" cy="1168"/>
            </a:xfrm>
            <a:custGeom>
              <a:avLst/>
              <a:gdLst>
                <a:gd name="T0" fmla="*/ 224 w 409"/>
                <a:gd name="T1" fmla="*/ 74 h 561"/>
                <a:gd name="T2" fmla="*/ 73 w 409"/>
                <a:gd name="T3" fmla="*/ 137 h 561"/>
                <a:gd name="T4" fmla="*/ 46 w 409"/>
                <a:gd name="T5" fmla="*/ 160 h 561"/>
                <a:gd name="T6" fmla="*/ 46 w 409"/>
                <a:gd name="T7" fmla="*/ 62 h 561"/>
                <a:gd name="T8" fmla="*/ 52 w 409"/>
                <a:gd name="T9" fmla="*/ 57 h 561"/>
                <a:gd name="T10" fmla="*/ 133 w 409"/>
                <a:gd name="T11" fmla="*/ 17 h 561"/>
                <a:gd name="T12" fmla="*/ 229 w 409"/>
                <a:gd name="T13" fmla="*/ 0 h 561"/>
                <a:gd name="T14" fmla="*/ 362 w 409"/>
                <a:gd name="T15" fmla="*/ 54 h 561"/>
                <a:gd name="T16" fmla="*/ 409 w 409"/>
                <a:gd name="T17" fmla="*/ 205 h 561"/>
                <a:gd name="T18" fmla="*/ 409 w 409"/>
                <a:gd name="T19" fmla="*/ 549 h 561"/>
                <a:gd name="T20" fmla="*/ 330 w 409"/>
                <a:gd name="T21" fmla="*/ 549 h 561"/>
                <a:gd name="T22" fmla="*/ 330 w 409"/>
                <a:gd name="T23" fmla="*/ 485 h 561"/>
                <a:gd name="T24" fmla="*/ 284 w 409"/>
                <a:gd name="T25" fmla="*/ 527 h 561"/>
                <a:gd name="T26" fmla="*/ 172 w 409"/>
                <a:gd name="T27" fmla="*/ 561 h 561"/>
                <a:gd name="T28" fmla="*/ 47 w 409"/>
                <a:gd name="T29" fmla="*/ 516 h 561"/>
                <a:gd name="T30" fmla="*/ 0 w 409"/>
                <a:gd name="T31" fmla="*/ 402 h 561"/>
                <a:gd name="T32" fmla="*/ 189 w 409"/>
                <a:gd name="T33" fmla="*/ 227 h 561"/>
                <a:gd name="T34" fmla="*/ 330 w 409"/>
                <a:gd name="T35" fmla="*/ 206 h 561"/>
                <a:gd name="T36" fmla="*/ 224 w 409"/>
                <a:gd name="T37" fmla="*/ 74 h 561"/>
                <a:gd name="T38" fmla="*/ 210 w 409"/>
                <a:gd name="T39" fmla="*/ 298 h 561"/>
                <a:gd name="T40" fmla="*/ 106 w 409"/>
                <a:gd name="T41" fmla="*/ 331 h 561"/>
                <a:gd name="T42" fmla="*/ 81 w 409"/>
                <a:gd name="T43" fmla="*/ 400 h 561"/>
                <a:gd name="T44" fmla="*/ 106 w 409"/>
                <a:gd name="T45" fmla="*/ 462 h 561"/>
                <a:gd name="T46" fmla="*/ 177 w 409"/>
                <a:gd name="T47" fmla="*/ 487 h 561"/>
                <a:gd name="T48" fmla="*/ 286 w 409"/>
                <a:gd name="T49" fmla="*/ 438 h 561"/>
                <a:gd name="T50" fmla="*/ 330 w 409"/>
                <a:gd name="T51" fmla="*/ 310 h 561"/>
                <a:gd name="T52" fmla="*/ 330 w 409"/>
                <a:gd name="T53" fmla="*/ 280 h 561"/>
                <a:gd name="T54" fmla="*/ 210 w 409"/>
                <a:gd name="T55" fmla="*/ 29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561">
                  <a:moveTo>
                    <a:pt x="224" y="74"/>
                  </a:moveTo>
                  <a:cubicBezTo>
                    <a:pt x="173" y="74"/>
                    <a:pt x="123" y="95"/>
                    <a:pt x="73" y="137"/>
                  </a:cubicBezTo>
                  <a:cubicBezTo>
                    <a:pt x="46" y="160"/>
                    <a:pt x="46" y="160"/>
                    <a:pt x="46" y="160"/>
                  </a:cubicBezTo>
                  <a:cubicBezTo>
                    <a:pt x="46" y="62"/>
                    <a:pt x="46" y="62"/>
                    <a:pt x="46" y="62"/>
                  </a:cubicBezTo>
                  <a:cubicBezTo>
                    <a:pt x="52" y="57"/>
                    <a:pt x="52" y="57"/>
                    <a:pt x="52" y="57"/>
                  </a:cubicBezTo>
                  <a:cubicBezTo>
                    <a:pt x="72" y="41"/>
                    <a:pt x="100" y="28"/>
                    <a:pt x="133" y="17"/>
                  </a:cubicBezTo>
                  <a:cubicBezTo>
                    <a:pt x="167" y="6"/>
                    <a:pt x="199" y="0"/>
                    <a:pt x="229" y="0"/>
                  </a:cubicBezTo>
                  <a:cubicBezTo>
                    <a:pt x="285" y="0"/>
                    <a:pt x="330" y="18"/>
                    <a:pt x="362" y="54"/>
                  </a:cubicBezTo>
                  <a:cubicBezTo>
                    <a:pt x="393" y="89"/>
                    <a:pt x="409" y="140"/>
                    <a:pt x="409" y="205"/>
                  </a:cubicBezTo>
                  <a:cubicBezTo>
                    <a:pt x="409" y="549"/>
                    <a:pt x="409" y="549"/>
                    <a:pt x="409" y="549"/>
                  </a:cubicBezTo>
                  <a:cubicBezTo>
                    <a:pt x="330" y="549"/>
                    <a:pt x="330" y="549"/>
                    <a:pt x="330" y="549"/>
                  </a:cubicBezTo>
                  <a:cubicBezTo>
                    <a:pt x="330" y="485"/>
                    <a:pt x="330" y="485"/>
                    <a:pt x="330" y="485"/>
                  </a:cubicBezTo>
                  <a:cubicBezTo>
                    <a:pt x="317" y="502"/>
                    <a:pt x="301" y="516"/>
                    <a:pt x="284" y="527"/>
                  </a:cubicBezTo>
                  <a:cubicBezTo>
                    <a:pt x="250" y="550"/>
                    <a:pt x="213" y="561"/>
                    <a:pt x="172" y="561"/>
                  </a:cubicBezTo>
                  <a:cubicBezTo>
                    <a:pt x="120" y="561"/>
                    <a:pt x="78" y="546"/>
                    <a:pt x="47" y="516"/>
                  </a:cubicBezTo>
                  <a:cubicBezTo>
                    <a:pt x="16" y="486"/>
                    <a:pt x="0" y="448"/>
                    <a:pt x="0" y="402"/>
                  </a:cubicBezTo>
                  <a:cubicBezTo>
                    <a:pt x="0" y="305"/>
                    <a:pt x="65" y="246"/>
                    <a:pt x="189" y="227"/>
                  </a:cubicBezTo>
                  <a:cubicBezTo>
                    <a:pt x="330" y="206"/>
                    <a:pt x="330" y="206"/>
                    <a:pt x="330" y="206"/>
                  </a:cubicBezTo>
                  <a:cubicBezTo>
                    <a:pt x="327" y="116"/>
                    <a:pt x="292" y="74"/>
                    <a:pt x="224" y="74"/>
                  </a:cubicBezTo>
                  <a:close/>
                  <a:moveTo>
                    <a:pt x="210" y="298"/>
                  </a:moveTo>
                  <a:cubicBezTo>
                    <a:pt x="160" y="305"/>
                    <a:pt x="125" y="316"/>
                    <a:pt x="106" y="331"/>
                  </a:cubicBezTo>
                  <a:cubicBezTo>
                    <a:pt x="90" y="344"/>
                    <a:pt x="81" y="367"/>
                    <a:pt x="81" y="400"/>
                  </a:cubicBezTo>
                  <a:cubicBezTo>
                    <a:pt x="81" y="426"/>
                    <a:pt x="89" y="446"/>
                    <a:pt x="106" y="462"/>
                  </a:cubicBezTo>
                  <a:cubicBezTo>
                    <a:pt x="122" y="478"/>
                    <a:pt x="146" y="487"/>
                    <a:pt x="177" y="487"/>
                  </a:cubicBezTo>
                  <a:cubicBezTo>
                    <a:pt x="221" y="487"/>
                    <a:pt x="257" y="471"/>
                    <a:pt x="286" y="438"/>
                  </a:cubicBezTo>
                  <a:cubicBezTo>
                    <a:pt x="316" y="406"/>
                    <a:pt x="330" y="363"/>
                    <a:pt x="330" y="310"/>
                  </a:cubicBezTo>
                  <a:cubicBezTo>
                    <a:pt x="330" y="280"/>
                    <a:pt x="330" y="280"/>
                    <a:pt x="330" y="280"/>
                  </a:cubicBezTo>
                  <a:lnTo>
                    <a:pt x="210" y="2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600">
                <a:solidFill>
                  <a:srgbClr val="3F3F3F"/>
                </a:solidFill>
                <a:latin typeface="Segoe UI"/>
              </a:endParaRPr>
            </a:p>
          </p:txBody>
        </p:sp>
        <p:sp>
          <p:nvSpPr>
            <p:cNvPr id="114" name="Freeform 25">
              <a:extLst>
                <a:ext uri="{FF2B5EF4-FFF2-40B4-BE49-F238E27FC236}">
                  <a16:creationId xmlns:a16="http://schemas.microsoft.com/office/drawing/2014/main" id="{F1A63A2C-BE21-4892-8C34-9DBECB92F95E}"/>
                </a:ext>
              </a:extLst>
            </p:cNvPr>
            <p:cNvSpPr>
              <a:spLocks/>
            </p:cNvSpPr>
            <p:nvPr/>
          </p:nvSpPr>
          <p:spPr bwMode="auto">
            <a:xfrm>
              <a:off x="1265" y="1665"/>
              <a:ext cx="1048" cy="704"/>
            </a:xfrm>
            <a:custGeom>
              <a:avLst/>
              <a:gdLst>
                <a:gd name="T0" fmla="*/ 251 w 504"/>
                <a:gd name="T1" fmla="*/ 153 h 338"/>
                <a:gd name="T2" fmla="*/ 270 w 504"/>
                <a:gd name="T3" fmla="*/ 129 h 338"/>
                <a:gd name="T4" fmla="*/ 145 w 504"/>
                <a:gd name="T5" fmla="*/ 17 h 338"/>
                <a:gd name="T6" fmla="*/ 462 w 504"/>
                <a:gd name="T7" fmla="*/ 0 h 338"/>
                <a:gd name="T8" fmla="*/ 487 w 504"/>
                <a:gd name="T9" fmla="*/ 23 h 338"/>
                <a:gd name="T10" fmla="*/ 504 w 504"/>
                <a:gd name="T11" fmla="*/ 338 h 338"/>
                <a:gd name="T12" fmla="*/ 386 w 504"/>
                <a:gd name="T13" fmla="*/ 233 h 338"/>
                <a:gd name="T14" fmla="*/ 14 w 504"/>
                <a:gd name="T15" fmla="*/ 230 h 338"/>
                <a:gd name="T16" fmla="*/ 0 w 504"/>
                <a:gd name="T17" fmla="*/ 217 h 338"/>
                <a:gd name="T18" fmla="*/ 251 w 504"/>
                <a:gd name="T19" fmla="*/ 15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1" y="153"/>
                  </a:moveTo>
                  <a:cubicBezTo>
                    <a:pt x="258" y="145"/>
                    <a:pt x="264" y="137"/>
                    <a:pt x="270" y="129"/>
                  </a:cubicBezTo>
                  <a:cubicBezTo>
                    <a:pt x="145" y="17"/>
                    <a:pt x="145" y="17"/>
                    <a:pt x="145" y="17"/>
                  </a:cubicBezTo>
                  <a:cubicBezTo>
                    <a:pt x="462" y="0"/>
                    <a:pt x="462" y="0"/>
                    <a:pt x="462" y="0"/>
                  </a:cubicBezTo>
                  <a:cubicBezTo>
                    <a:pt x="475" y="0"/>
                    <a:pt x="487" y="10"/>
                    <a:pt x="487" y="23"/>
                  </a:cubicBezTo>
                  <a:cubicBezTo>
                    <a:pt x="504" y="338"/>
                    <a:pt x="504" y="338"/>
                    <a:pt x="504" y="338"/>
                  </a:cubicBezTo>
                  <a:cubicBezTo>
                    <a:pt x="386" y="233"/>
                    <a:pt x="386" y="233"/>
                    <a:pt x="386" y="233"/>
                  </a:cubicBezTo>
                  <a:cubicBezTo>
                    <a:pt x="281" y="324"/>
                    <a:pt x="121" y="326"/>
                    <a:pt x="14" y="230"/>
                  </a:cubicBezTo>
                  <a:cubicBezTo>
                    <a:pt x="10" y="226"/>
                    <a:pt x="4" y="221"/>
                    <a:pt x="0" y="217"/>
                  </a:cubicBezTo>
                  <a:cubicBezTo>
                    <a:pt x="86" y="246"/>
                    <a:pt x="186" y="225"/>
                    <a:pt x="25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600">
                <a:solidFill>
                  <a:srgbClr val="3F3F3F"/>
                </a:solidFill>
                <a:latin typeface="Segoe UI"/>
              </a:endParaRPr>
            </a:p>
          </p:txBody>
        </p:sp>
        <p:sp>
          <p:nvSpPr>
            <p:cNvPr id="115" name="Freeform 26">
              <a:extLst>
                <a:ext uri="{FF2B5EF4-FFF2-40B4-BE49-F238E27FC236}">
                  <a16:creationId xmlns:a16="http://schemas.microsoft.com/office/drawing/2014/main" id="{4876BD8A-4FE5-49AD-9D92-6F6607DD3440}"/>
                </a:ext>
              </a:extLst>
            </p:cNvPr>
            <p:cNvSpPr>
              <a:spLocks/>
            </p:cNvSpPr>
            <p:nvPr/>
          </p:nvSpPr>
          <p:spPr bwMode="auto">
            <a:xfrm>
              <a:off x="0" y="129"/>
              <a:ext cx="1048" cy="704"/>
            </a:xfrm>
            <a:custGeom>
              <a:avLst/>
              <a:gdLst>
                <a:gd name="T0" fmla="*/ 253 w 504"/>
                <a:gd name="T1" fmla="*/ 184 h 338"/>
                <a:gd name="T2" fmla="*/ 234 w 504"/>
                <a:gd name="T3" fmla="*/ 209 h 338"/>
                <a:gd name="T4" fmla="*/ 359 w 504"/>
                <a:gd name="T5" fmla="*/ 321 h 338"/>
                <a:gd name="T6" fmla="*/ 42 w 504"/>
                <a:gd name="T7" fmla="*/ 338 h 338"/>
                <a:gd name="T8" fmla="*/ 17 w 504"/>
                <a:gd name="T9" fmla="*/ 314 h 338"/>
                <a:gd name="T10" fmla="*/ 0 w 504"/>
                <a:gd name="T11" fmla="*/ 0 h 338"/>
                <a:gd name="T12" fmla="*/ 118 w 504"/>
                <a:gd name="T13" fmla="*/ 105 h 338"/>
                <a:gd name="T14" fmla="*/ 489 w 504"/>
                <a:gd name="T15" fmla="*/ 107 h 338"/>
                <a:gd name="T16" fmla="*/ 504 w 504"/>
                <a:gd name="T17" fmla="*/ 121 h 338"/>
                <a:gd name="T18" fmla="*/ 253 w 504"/>
                <a:gd name="T19" fmla="*/ 18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3" y="184"/>
                  </a:moveTo>
                  <a:cubicBezTo>
                    <a:pt x="245" y="192"/>
                    <a:pt x="239" y="201"/>
                    <a:pt x="234" y="209"/>
                  </a:cubicBezTo>
                  <a:cubicBezTo>
                    <a:pt x="359" y="321"/>
                    <a:pt x="359" y="321"/>
                    <a:pt x="359" y="321"/>
                  </a:cubicBezTo>
                  <a:cubicBezTo>
                    <a:pt x="42" y="338"/>
                    <a:pt x="42" y="338"/>
                    <a:pt x="42" y="338"/>
                  </a:cubicBezTo>
                  <a:cubicBezTo>
                    <a:pt x="28" y="338"/>
                    <a:pt x="17" y="328"/>
                    <a:pt x="17" y="314"/>
                  </a:cubicBezTo>
                  <a:cubicBezTo>
                    <a:pt x="0" y="0"/>
                    <a:pt x="0" y="0"/>
                    <a:pt x="0" y="0"/>
                  </a:cubicBezTo>
                  <a:cubicBezTo>
                    <a:pt x="118" y="105"/>
                    <a:pt x="118" y="105"/>
                    <a:pt x="118" y="105"/>
                  </a:cubicBezTo>
                  <a:cubicBezTo>
                    <a:pt x="223" y="13"/>
                    <a:pt x="382" y="11"/>
                    <a:pt x="489" y="107"/>
                  </a:cubicBezTo>
                  <a:cubicBezTo>
                    <a:pt x="494" y="112"/>
                    <a:pt x="499" y="116"/>
                    <a:pt x="504" y="121"/>
                  </a:cubicBezTo>
                  <a:cubicBezTo>
                    <a:pt x="417" y="91"/>
                    <a:pt x="317" y="113"/>
                    <a:pt x="253"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600">
                <a:solidFill>
                  <a:srgbClr val="3F3F3F"/>
                </a:solidFill>
                <a:latin typeface="Segoe UI"/>
              </a:endParaRPr>
            </a:p>
          </p:txBody>
        </p:sp>
        <p:sp>
          <p:nvSpPr>
            <p:cNvPr id="116" name="Freeform 27">
              <a:extLst>
                <a:ext uri="{FF2B5EF4-FFF2-40B4-BE49-F238E27FC236}">
                  <a16:creationId xmlns:a16="http://schemas.microsoft.com/office/drawing/2014/main" id="{2D333C6E-3344-4778-862C-E5707ACA4A25}"/>
                </a:ext>
              </a:extLst>
            </p:cNvPr>
            <p:cNvSpPr>
              <a:spLocks noEditPoints="1"/>
            </p:cNvSpPr>
            <p:nvPr/>
          </p:nvSpPr>
          <p:spPr bwMode="auto">
            <a:xfrm>
              <a:off x="1194" y="2"/>
              <a:ext cx="1167" cy="1271"/>
            </a:xfrm>
            <a:custGeom>
              <a:avLst/>
              <a:gdLst>
                <a:gd name="T0" fmla="*/ 527 w 561"/>
                <a:gd name="T1" fmla="*/ 78 h 610"/>
                <a:gd name="T2" fmla="*/ 544 w 561"/>
                <a:gd name="T3" fmla="*/ 77 h 610"/>
                <a:gd name="T4" fmla="*/ 548 w 561"/>
                <a:gd name="T5" fmla="*/ 142 h 610"/>
                <a:gd name="T6" fmla="*/ 531 w 561"/>
                <a:gd name="T7" fmla="*/ 143 h 610"/>
                <a:gd name="T8" fmla="*/ 248 w 561"/>
                <a:gd name="T9" fmla="*/ 153 h 610"/>
                <a:gd name="T10" fmla="*/ 244 w 561"/>
                <a:gd name="T11" fmla="*/ 215 h 610"/>
                <a:gd name="T12" fmla="*/ 332 w 561"/>
                <a:gd name="T13" fmla="*/ 207 h 610"/>
                <a:gd name="T14" fmla="*/ 358 w 561"/>
                <a:gd name="T15" fmla="*/ 208 h 610"/>
                <a:gd name="T16" fmla="*/ 369 w 561"/>
                <a:gd name="T17" fmla="*/ 167 h 610"/>
                <a:gd name="T18" fmla="*/ 434 w 561"/>
                <a:gd name="T19" fmla="*/ 182 h 610"/>
                <a:gd name="T20" fmla="*/ 430 w 561"/>
                <a:gd name="T21" fmla="*/ 198 h 610"/>
                <a:gd name="T22" fmla="*/ 424 w 561"/>
                <a:gd name="T23" fmla="*/ 221 h 610"/>
                <a:gd name="T24" fmla="*/ 485 w 561"/>
                <a:gd name="T25" fmla="*/ 252 h 610"/>
                <a:gd name="T26" fmla="*/ 561 w 561"/>
                <a:gd name="T27" fmla="*/ 396 h 610"/>
                <a:gd name="T28" fmla="*/ 498 w 561"/>
                <a:gd name="T29" fmla="*/ 544 h 610"/>
                <a:gd name="T30" fmla="*/ 332 w 561"/>
                <a:gd name="T31" fmla="*/ 608 h 610"/>
                <a:gd name="T32" fmla="*/ 319 w 561"/>
                <a:gd name="T33" fmla="*/ 610 h 610"/>
                <a:gd name="T34" fmla="*/ 294 w 561"/>
                <a:gd name="T35" fmla="*/ 548 h 610"/>
                <a:gd name="T36" fmla="*/ 315 w 561"/>
                <a:gd name="T37" fmla="*/ 545 h 610"/>
                <a:gd name="T38" fmla="*/ 448 w 561"/>
                <a:gd name="T39" fmla="*/ 495 h 610"/>
                <a:gd name="T40" fmla="*/ 493 w 561"/>
                <a:gd name="T41" fmla="*/ 396 h 610"/>
                <a:gd name="T42" fmla="*/ 442 w 561"/>
                <a:gd name="T43" fmla="*/ 303 h 610"/>
                <a:gd name="T44" fmla="*/ 406 w 561"/>
                <a:gd name="T45" fmla="*/ 285 h 610"/>
                <a:gd name="T46" fmla="*/ 335 w 561"/>
                <a:gd name="T47" fmla="*/ 438 h 610"/>
                <a:gd name="T48" fmla="*/ 114 w 561"/>
                <a:gd name="T49" fmla="*/ 580 h 610"/>
                <a:gd name="T50" fmla="*/ 29 w 561"/>
                <a:gd name="T51" fmla="*/ 546 h 610"/>
                <a:gd name="T52" fmla="*/ 0 w 561"/>
                <a:gd name="T53" fmla="*/ 457 h 610"/>
                <a:gd name="T54" fmla="*/ 93 w 561"/>
                <a:gd name="T55" fmla="*/ 284 h 610"/>
                <a:gd name="T56" fmla="*/ 175 w 561"/>
                <a:gd name="T57" fmla="*/ 236 h 610"/>
                <a:gd name="T58" fmla="*/ 179 w 561"/>
                <a:gd name="T59" fmla="*/ 154 h 610"/>
                <a:gd name="T60" fmla="*/ 115 w 561"/>
                <a:gd name="T61" fmla="*/ 155 h 610"/>
                <a:gd name="T62" fmla="*/ 27 w 561"/>
                <a:gd name="T63" fmla="*/ 155 h 610"/>
                <a:gd name="T64" fmla="*/ 10 w 561"/>
                <a:gd name="T65" fmla="*/ 155 h 610"/>
                <a:gd name="T66" fmla="*/ 10 w 561"/>
                <a:gd name="T67" fmla="*/ 89 h 610"/>
                <a:gd name="T68" fmla="*/ 27 w 561"/>
                <a:gd name="T69" fmla="*/ 89 h 610"/>
                <a:gd name="T70" fmla="*/ 117 w 561"/>
                <a:gd name="T71" fmla="*/ 89 h 610"/>
                <a:gd name="T72" fmla="*/ 186 w 561"/>
                <a:gd name="T73" fmla="*/ 88 h 610"/>
                <a:gd name="T74" fmla="*/ 198 w 561"/>
                <a:gd name="T75" fmla="*/ 17 h 610"/>
                <a:gd name="T76" fmla="*/ 201 w 561"/>
                <a:gd name="T77" fmla="*/ 0 h 610"/>
                <a:gd name="T78" fmla="*/ 268 w 561"/>
                <a:gd name="T79" fmla="*/ 16 h 610"/>
                <a:gd name="T80" fmla="*/ 265 w 561"/>
                <a:gd name="T81" fmla="*/ 31 h 610"/>
                <a:gd name="T82" fmla="*/ 255 w 561"/>
                <a:gd name="T83" fmla="*/ 87 h 610"/>
                <a:gd name="T84" fmla="*/ 527 w 561"/>
                <a:gd name="T85" fmla="*/ 78 h 610"/>
                <a:gd name="T86" fmla="*/ 332 w 561"/>
                <a:gd name="T87" fmla="*/ 273 h 610"/>
                <a:gd name="T88" fmla="*/ 242 w 561"/>
                <a:gd name="T89" fmla="*/ 283 h 610"/>
                <a:gd name="T90" fmla="*/ 242 w 561"/>
                <a:gd name="T91" fmla="*/ 285 h 610"/>
                <a:gd name="T92" fmla="*/ 252 w 561"/>
                <a:gd name="T93" fmla="*/ 438 h 610"/>
                <a:gd name="T94" fmla="*/ 277 w 561"/>
                <a:gd name="T95" fmla="*/ 403 h 610"/>
                <a:gd name="T96" fmla="*/ 339 w 561"/>
                <a:gd name="T97" fmla="*/ 273 h 610"/>
                <a:gd name="T98" fmla="*/ 332 w 561"/>
                <a:gd name="T99" fmla="*/ 273 h 610"/>
                <a:gd name="T100" fmla="*/ 137 w 561"/>
                <a:gd name="T101" fmla="*/ 335 h 610"/>
                <a:gd name="T102" fmla="*/ 68 w 561"/>
                <a:gd name="T103" fmla="*/ 457 h 610"/>
                <a:gd name="T104" fmla="*/ 114 w 561"/>
                <a:gd name="T105" fmla="*/ 514 h 610"/>
                <a:gd name="T106" fmla="*/ 192 w 561"/>
                <a:gd name="T107" fmla="*/ 493 h 610"/>
                <a:gd name="T108" fmla="*/ 174 w 561"/>
                <a:gd name="T109" fmla="*/ 311 h 610"/>
                <a:gd name="T110" fmla="*/ 137 w 561"/>
                <a:gd name="T111" fmla="*/ 33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1" h="610">
                  <a:moveTo>
                    <a:pt x="527" y="78"/>
                  </a:moveTo>
                  <a:cubicBezTo>
                    <a:pt x="544" y="77"/>
                    <a:pt x="544" y="77"/>
                    <a:pt x="544" y="77"/>
                  </a:cubicBezTo>
                  <a:cubicBezTo>
                    <a:pt x="548" y="142"/>
                    <a:pt x="548" y="142"/>
                    <a:pt x="548" y="142"/>
                  </a:cubicBezTo>
                  <a:cubicBezTo>
                    <a:pt x="531" y="143"/>
                    <a:pt x="531" y="143"/>
                    <a:pt x="531" y="143"/>
                  </a:cubicBezTo>
                  <a:cubicBezTo>
                    <a:pt x="457" y="148"/>
                    <a:pt x="364" y="151"/>
                    <a:pt x="248" y="153"/>
                  </a:cubicBezTo>
                  <a:cubicBezTo>
                    <a:pt x="246" y="173"/>
                    <a:pt x="245" y="193"/>
                    <a:pt x="244" y="215"/>
                  </a:cubicBezTo>
                  <a:cubicBezTo>
                    <a:pt x="271" y="210"/>
                    <a:pt x="300" y="207"/>
                    <a:pt x="332" y="207"/>
                  </a:cubicBezTo>
                  <a:cubicBezTo>
                    <a:pt x="341" y="207"/>
                    <a:pt x="350" y="208"/>
                    <a:pt x="358" y="208"/>
                  </a:cubicBezTo>
                  <a:cubicBezTo>
                    <a:pt x="369" y="167"/>
                    <a:pt x="369" y="167"/>
                    <a:pt x="369" y="167"/>
                  </a:cubicBezTo>
                  <a:cubicBezTo>
                    <a:pt x="434" y="182"/>
                    <a:pt x="434" y="182"/>
                    <a:pt x="434" y="182"/>
                  </a:cubicBezTo>
                  <a:cubicBezTo>
                    <a:pt x="430" y="198"/>
                    <a:pt x="430" y="198"/>
                    <a:pt x="430" y="198"/>
                  </a:cubicBezTo>
                  <a:cubicBezTo>
                    <a:pt x="428" y="206"/>
                    <a:pt x="427" y="212"/>
                    <a:pt x="424" y="221"/>
                  </a:cubicBezTo>
                  <a:cubicBezTo>
                    <a:pt x="446" y="228"/>
                    <a:pt x="467" y="239"/>
                    <a:pt x="485" y="252"/>
                  </a:cubicBezTo>
                  <a:cubicBezTo>
                    <a:pt x="536" y="287"/>
                    <a:pt x="561" y="335"/>
                    <a:pt x="561" y="396"/>
                  </a:cubicBezTo>
                  <a:cubicBezTo>
                    <a:pt x="561" y="458"/>
                    <a:pt x="540" y="508"/>
                    <a:pt x="498" y="544"/>
                  </a:cubicBezTo>
                  <a:cubicBezTo>
                    <a:pt x="459" y="577"/>
                    <a:pt x="403" y="599"/>
                    <a:pt x="332" y="608"/>
                  </a:cubicBezTo>
                  <a:cubicBezTo>
                    <a:pt x="319" y="610"/>
                    <a:pt x="319" y="610"/>
                    <a:pt x="319" y="610"/>
                  </a:cubicBezTo>
                  <a:cubicBezTo>
                    <a:pt x="294" y="548"/>
                    <a:pt x="294" y="548"/>
                    <a:pt x="294" y="548"/>
                  </a:cubicBezTo>
                  <a:cubicBezTo>
                    <a:pt x="315" y="545"/>
                    <a:pt x="315" y="545"/>
                    <a:pt x="315" y="545"/>
                  </a:cubicBezTo>
                  <a:cubicBezTo>
                    <a:pt x="374" y="537"/>
                    <a:pt x="418" y="521"/>
                    <a:pt x="448" y="495"/>
                  </a:cubicBezTo>
                  <a:cubicBezTo>
                    <a:pt x="478" y="469"/>
                    <a:pt x="493" y="437"/>
                    <a:pt x="493" y="396"/>
                  </a:cubicBezTo>
                  <a:cubicBezTo>
                    <a:pt x="493" y="356"/>
                    <a:pt x="476" y="325"/>
                    <a:pt x="442" y="303"/>
                  </a:cubicBezTo>
                  <a:cubicBezTo>
                    <a:pt x="430" y="295"/>
                    <a:pt x="419" y="289"/>
                    <a:pt x="406" y="285"/>
                  </a:cubicBezTo>
                  <a:cubicBezTo>
                    <a:pt x="386" y="343"/>
                    <a:pt x="363" y="394"/>
                    <a:pt x="335" y="438"/>
                  </a:cubicBezTo>
                  <a:cubicBezTo>
                    <a:pt x="275" y="532"/>
                    <a:pt x="201" y="580"/>
                    <a:pt x="114" y="580"/>
                  </a:cubicBezTo>
                  <a:cubicBezTo>
                    <a:pt x="78" y="580"/>
                    <a:pt x="49" y="568"/>
                    <a:pt x="29" y="546"/>
                  </a:cubicBezTo>
                  <a:cubicBezTo>
                    <a:pt x="9" y="525"/>
                    <a:pt x="0" y="494"/>
                    <a:pt x="0" y="457"/>
                  </a:cubicBezTo>
                  <a:cubicBezTo>
                    <a:pt x="0" y="390"/>
                    <a:pt x="31" y="333"/>
                    <a:pt x="93" y="284"/>
                  </a:cubicBezTo>
                  <a:cubicBezTo>
                    <a:pt x="118" y="264"/>
                    <a:pt x="145" y="248"/>
                    <a:pt x="175" y="236"/>
                  </a:cubicBezTo>
                  <a:cubicBezTo>
                    <a:pt x="175" y="208"/>
                    <a:pt x="177" y="180"/>
                    <a:pt x="179" y="154"/>
                  </a:cubicBezTo>
                  <a:cubicBezTo>
                    <a:pt x="164" y="154"/>
                    <a:pt x="147" y="154"/>
                    <a:pt x="115" y="155"/>
                  </a:cubicBezTo>
                  <a:cubicBezTo>
                    <a:pt x="74" y="155"/>
                    <a:pt x="52" y="155"/>
                    <a:pt x="27" y="155"/>
                  </a:cubicBezTo>
                  <a:cubicBezTo>
                    <a:pt x="10" y="155"/>
                    <a:pt x="10" y="155"/>
                    <a:pt x="10" y="155"/>
                  </a:cubicBezTo>
                  <a:cubicBezTo>
                    <a:pt x="10" y="89"/>
                    <a:pt x="10" y="89"/>
                    <a:pt x="10" y="89"/>
                  </a:cubicBezTo>
                  <a:cubicBezTo>
                    <a:pt x="27" y="89"/>
                    <a:pt x="27" y="89"/>
                    <a:pt x="27" y="89"/>
                  </a:cubicBezTo>
                  <a:cubicBezTo>
                    <a:pt x="53" y="89"/>
                    <a:pt x="75" y="89"/>
                    <a:pt x="117" y="89"/>
                  </a:cubicBezTo>
                  <a:cubicBezTo>
                    <a:pt x="152" y="88"/>
                    <a:pt x="170" y="88"/>
                    <a:pt x="186" y="88"/>
                  </a:cubicBezTo>
                  <a:cubicBezTo>
                    <a:pt x="189" y="66"/>
                    <a:pt x="193" y="43"/>
                    <a:pt x="198" y="17"/>
                  </a:cubicBezTo>
                  <a:cubicBezTo>
                    <a:pt x="201" y="0"/>
                    <a:pt x="201" y="0"/>
                    <a:pt x="201" y="0"/>
                  </a:cubicBezTo>
                  <a:cubicBezTo>
                    <a:pt x="268" y="16"/>
                    <a:pt x="268" y="16"/>
                    <a:pt x="268" y="16"/>
                  </a:cubicBezTo>
                  <a:cubicBezTo>
                    <a:pt x="265" y="31"/>
                    <a:pt x="265" y="31"/>
                    <a:pt x="265" y="31"/>
                  </a:cubicBezTo>
                  <a:cubicBezTo>
                    <a:pt x="261" y="50"/>
                    <a:pt x="258" y="68"/>
                    <a:pt x="255" y="87"/>
                  </a:cubicBezTo>
                  <a:cubicBezTo>
                    <a:pt x="366" y="85"/>
                    <a:pt x="457" y="82"/>
                    <a:pt x="527" y="78"/>
                  </a:cubicBezTo>
                  <a:moveTo>
                    <a:pt x="332" y="273"/>
                  </a:moveTo>
                  <a:cubicBezTo>
                    <a:pt x="299" y="273"/>
                    <a:pt x="269" y="276"/>
                    <a:pt x="242" y="283"/>
                  </a:cubicBezTo>
                  <a:cubicBezTo>
                    <a:pt x="242" y="285"/>
                    <a:pt x="242" y="285"/>
                    <a:pt x="242" y="285"/>
                  </a:cubicBezTo>
                  <a:cubicBezTo>
                    <a:pt x="242" y="342"/>
                    <a:pt x="245" y="393"/>
                    <a:pt x="252" y="438"/>
                  </a:cubicBezTo>
                  <a:cubicBezTo>
                    <a:pt x="260" y="428"/>
                    <a:pt x="269" y="416"/>
                    <a:pt x="277" y="403"/>
                  </a:cubicBezTo>
                  <a:cubicBezTo>
                    <a:pt x="302" y="365"/>
                    <a:pt x="322" y="321"/>
                    <a:pt x="339" y="273"/>
                  </a:cubicBezTo>
                  <a:cubicBezTo>
                    <a:pt x="337" y="273"/>
                    <a:pt x="335" y="273"/>
                    <a:pt x="332" y="273"/>
                  </a:cubicBezTo>
                  <a:moveTo>
                    <a:pt x="137" y="335"/>
                  </a:moveTo>
                  <a:cubicBezTo>
                    <a:pt x="91" y="372"/>
                    <a:pt x="68" y="413"/>
                    <a:pt x="68" y="457"/>
                  </a:cubicBezTo>
                  <a:cubicBezTo>
                    <a:pt x="68" y="498"/>
                    <a:pt x="82" y="514"/>
                    <a:pt x="114" y="514"/>
                  </a:cubicBezTo>
                  <a:cubicBezTo>
                    <a:pt x="140" y="514"/>
                    <a:pt x="166" y="507"/>
                    <a:pt x="192" y="493"/>
                  </a:cubicBezTo>
                  <a:cubicBezTo>
                    <a:pt x="181" y="440"/>
                    <a:pt x="175" y="379"/>
                    <a:pt x="174" y="311"/>
                  </a:cubicBezTo>
                  <a:cubicBezTo>
                    <a:pt x="161" y="318"/>
                    <a:pt x="149" y="326"/>
                    <a:pt x="137" y="3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600">
                <a:solidFill>
                  <a:srgbClr val="3F3F3F"/>
                </a:solidFill>
                <a:latin typeface="Segoe UI"/>
              </a:endParaRPr>
            </a:p>
          </p:txBody>
        </p:sp>
      </p:grpSp>
      <p:sp>
        <p:nvSpPr>
          <p:cNvPr id="117" name="TextBox 116">
            <a:extLst>
              <a:ext uri="{FF2B5EF4-FFF2-40B4-BE49-F238E27FC236}">
                <a16:creationId xmlns:a16="http://schemas.microsoft.com/office/drawing/2014/main" id="{010D1232-C9AA-4DAB-8C36-A11F0180F548}"/>
              </a:ext>
            </a:extLst>
          </p:cNvPr>
          <p:cNvSpPr txBox="1"/>
          <p:nvPr/>
        </p:nvSpPr>
        <p:spPr>
          <a:xfrm>
            <a:off x="5081821" y="4774021"/>
            <a:ext cx="588303" cy="138499"/>
          </a:xfrm>
          <a:prstGeom prst="rect">
            <a:avLst/>
          </a:prstGeom>
          <a:noFill/>
        </p:spPr>
        <p:txBody>
          <a:bodyPr wrap="none" lIns="0" tIns="0" rIns="0" bIns="0" rtlCol="0">
            <a:spAutoFit/>
          </a:bodyPr>
          <a:lstStyle/>
          <a:p>
            <a:pPr algn="r">
              <a:lnSpc>
                <a:spcPct val="90000"/>
              </a:lnSpc>
              <a:spcAft>
                <a:spcPts val="588"/>
              </a:spcAft>
            </a:pPr>
            <a:r>
              <a:rPr lang="en-US" sz="1000">
                <a:gradFill>
                  <a:gsLst>
                    <a:gs pos="84043">
                      <a:schemeClr val="tx1"/>
                    </a:gs>
                    <a:gs pos="69149">
                      <a:schemeClr val="tx1"/>
                    </a:gs>
                  </a:gsLst>
                  <a:lin ang="5400000" scaled="0"/>
                </a:gradFill>
                <a:latin typeface="Segoe UI Semibold" panose="020B0702040204020203" pitchFamily="34" charset="0"/>
                <a:cs typeface="Segoe UI Semibold" panose="020B0702040204020203" pitchFamily="34" charset="0"/>
              </a:rPr>
              <a:t>Translator</a:t>
            </a:r>
          </a:p>
        </p:txBody>
      </p:sp>
      <p:sp>
        <p:nvSpPr>
          <p:cNvPr id="118" name="TextBox 117">
            <a:extLst>
              <a:ext uri="{FF2B5EF4-FFF2-40B4-BE49-F238E27FC236}">
                <a16:creationId xmlns:a16="http://schemas.microsoft.com/office/drawing/2014/main" id="{5BEC6ECD-B804-4A7A-BE97-5ED96CA640ED}"/>
              </a:ext>
            </a:extLst>
          </p:cNvPr>
          <p:cNvSpPr txBox="1"/>
          <p:nvPr/>
        </p:nvSpPr>
        <p:spPr>
          <a:xfrm>
            <a:off x="4639444" y="4320502"/>
            <a:ext cx="774893" cy="138499"/>
          </a:xfrm>
          <a:prstGeom prst="rect">
            <a:avLst/>
          </a:prstGeom>
          <a:noFill/>
        </p:spPr>
        <p:txBody>
          <a:bodyPr wrap="square" lIns="0" tIns="0" rIns="0" bIns="0" rtlCol="0">
            <a:spAutoFit/>
          </a:bodyPr>
          <a:lstStyle/>
          <a:p>
            <a:pPr algn="ctr">
              <a:lnSpc>
                <a:spcPct val="90000"/>
              </a:lnSpc>
              <a:spcAft>
                <a:spcPts val="588"/>
              </a:spcAft>
            </a:pPr>
            <a:r>
              <a:rPr lang="en-US" sz="1000" err="1">
                <a:gradFill>
                  <a:gsLst>
                    <a:gs pos="84043">
                      <a:schemeClr val="tx1"/>
                    </a:gs>
                    <a:gs pos="69149">
                      <a:schemeClr val="tx1"/>
                    </a:gs>
                  </a:gsLst>
                  <a:lin ang="5400000" scaled="0"/>
                </a:gradFill>
                <a:latin typeface="Segoe UI Semibold" panose="020B0702040204020203" pitchFamily="34" charset="0"/>
                <a:cs typeface="Segoe UI Semibold" panose="020B0702040204020203" pitchFamily="34" charset="0"/>
              </a:rPr>
              <a:t>QnA</a:t>
            </a:r>
            <a:r>
              <a:rPr lang="en-US" sz="1000">
                <a:gradFill>
                  <a:gsLst>
                    <a:gs pos="84043">
                      <a:schemeClr val="tx1"/>
                    </a:gs>
                    <a:gs pos="69149">
                      <a:schemeClr val="tx1"/>
                    </a:gs>
                  </a:gsLst>
                  <a:lin ang="5400000" scaled="0"/>
                </a:gradFill>
                <a:latin typeface="Segoe UI Semibold" panose="020B0702040204020203" pitchFamily="34" charset="0"/>
                <a:cs typeface="Segoe UI Semibold" panose="020B0702040204020203" pitchFamily="34" charset="0"/>
              </a:rPr>
              <a:t> Maker</a:t>
            </a:r>
          </a:p>
        </p:txBody>
      </p:sp>
      <p:sp>
        <p:nvSpPr>
          <p:cNvPr id="88" name="Oval 87">
            <a:extLst>
              <a:ext uri="{FF2B5EF4-FFF2-40B4-BE49-F238E27FC236}">
                <a16:creationId xmlns:a16="http://schemas.microsoft.com/office/drawing/2014/main" id="{695E8758-894A-4135-BB36-373CE7C95278}"/>
              </a:ext>
            </a:extLst>
          </p:cNvPr>
          <p:cNvSpPr/>
          <p:nvPr/>
        </p:nvSpPr>
        <p:spPr bwMode="auto">
          <a:xfrm>
            <a:off x="4778104" y="3731153"/>
            <a:ext cx="500793" cy="500793"/>
          </a:xfrm>
          <a:prstGeom prst="ellipse">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9" name="Freeform 23">
            <a:extLst>
              <a:ext uri="{FF2B5EF4-FFF2-40B4-BE49-F238E27FC236}">
                <a16:creationId xmlns:a16="http://schemas.microsoft.com/office/drawing/2014/main" id="{F0AC2E40-9AA1-4BF9-A1E6-8B7E8C586C8C}"/>
              </a:ext>
            </a:extLst>
          </p:cNvPr>
          <p:cNvSpPr>
            <a:spLocks noEditPoints="1"/>
          </p:cNvSpPr>
          <p:nvPr/>
        </p:nvSpPr>
        <p:spPr bwMode="auto">
          <a:xfrm>
            <a:off x="4903100" y="3866291"/>
            <a:ext cx="250801" cy="230516"/>
          </a:xfrm>
          <a:custGeom>
            <a:avLst/>
            <a:gdLst>
              <a:gd name="T0" fmla="*/ 1142 w 1308"/>
              <a:gd name="T1" fmla="*/ 686 h 1200"/>
              <a:gd name="T2" fmla="*/ 982 w 1308"/>
              <a:gd name="T3" fmla="*/ 616 h 1200"/>
              <a:gd name="T4" fmla="*/ 965 w 1308"/>
              <a:gd name="T5" fmla="*/ 617 h 1200"/>
              <a:gd name="T6" fmla="*/ 958 w 1308"/>
              <a:gd name="T7" fmla="*/ 617 h 1200"/>
              <a:gd name="T8" fmla="*/ 629 w 1308"/>
              <a:gd name="T9" fmla="*/ 343 h 1200"/>
              <a:gd name="T10" fmla="*/ 434 w 1308"/>
              <a:gd name="T11" fmla="*/ 343 h 1200"/>
              <a:gd name="T12" fmla="*/ 679 w 1308"/>
              <a:gd name="T13" fmla="*/ 91 h 1200"/>
              <a:gd name="T14" fmla="*/ 965 w 1308"/>
              <a:gd name="T15" fmla="*/ 91 h 1200"/>
              <a:gd name="T16" fmla="*/ 1210 w 1308"/>
              <a:gd name="T17" fmla="*/ 344 h 1200"/>
              <a:gd name="T18" fmla="*/ 1210 w 1308"/>
              <a:gd name="T19" fmla="*/ 364 h 1200"/>
              <a:gd name="T20" fmla="*/ 1098 w 1308"/>
              <a:gd name="T21" fmla="*/ 576 h 1200"/>
              <a:gd name="T22" fmla="*/ 1142 w 1308"/>
              <a:gd name="T23" fmla="*/ 686 h 1200"/>
              <a:gd name="T24" fmla="*/ 629 w 1308"/>
              <a:gd name="T25" fmla="*/ 960 h 1200"/>
              <a:gd name="T26" fmla="*/ 343 w 1308"/>
              <a:gd name="T27" fmla="*/ 960 h 1200"/>
              <a:gd name="T28" fmla="*/ 326 w 1308"/>
              <a:gd name="T29" fmla="*/ 959 h 1200"/>
              <a:gd name="T30" fmla="*/ 166 w 1308"/>
              <a:gd name="T31" fmla="*/ 1028 h 1200"/>
              <a:gd name="T32" fmla="*/ 210 w 1308"/>
              <a:gd name="T33" fmla="*/ 919 h 1200"/>
              <a:gd name="T34" fmla="*/ 98 w 1308"/>
              <a:gd name="T35" fmla="*/ 707 h 1200"/>
              <a:gd name="T36" fmla="*/ 98 w 1308"/>
              <a:gd name="T37" fmla="*/ 687 h 1200"/>
              <a:gd name="T38" fmla="*/ 343 w 1308"/>
              <a:gd name="T39" fmla="*/ 434 h 1200"/>
              <a:gd name="T40" fmla="*/ 350 w 1308"/>
              <a:gd name="T41" fmla="*/ 434 h 1200"/>
              <a:gd name="T42" fmla="*/ 444 w 1308"/>
              <a:gd name="T43" fmla="*/ 434 h 1200"/>
              <a:gd name="T44" fmla="*/ 629 w 1308"/>
              <a:gd name="T45" fmla="*/ 434 h 1200"/>
              <a:gd name="T46" fmla="*/ 864 w 1308"/>
              <a:gd name="T47" fmla="*/ 617 h 1200"/>
              <a:gd name="T48" fmla="*/ 874 w 1308"/>
              <a:gd name="T49" fmla="*/ 687 h 1200"/>
              <a:gd name="T50" fmla="*/ 874 w 1308"/>
              <a:gd name="T51" fmla="*/ 707 h 1200"/>
              <a:gd name="T52" fmla="*/ 874 w 1308"/>
              <a:gd name="T53" fmla="*/ 709 h 1200"/>
              <a:gd name="T54" fmla="*/ 629 w 1308"/>
              <a:gd name="T55" fmla="*/ 960 h 1200"/>
              <a:gd name="T56" fmla="*/ 1207 w 1308"/>
              <a:gd name="T57" fmla="*/ 603 h 1200"/>
              <a:gd name="T58" fmla="*/ 1301 w 1308"/>
              <a:gd name="T59" fmla="*/ 364 h 1200"/>
              <a:gd name="T60" fmla="*/ 1301 w 1308"/>
              <a:gd name="T61" fmla="*/ 344 h 1200"/>
              <a:gd name="T62" fmla="*/ 965 w 1308"/>
              <a:gd name="T63" fmla="*/ 0 h 1200"/>
              <a:gd name="T64" fmla="*/ 679 w 1308"/>
              <a:gd name="T65" fmla="*/ 0 h 1200"/>
              <a:gd name="T66" fmla="*/ 343 w 1308"/>
              <a:gd name="T67" fmla="*/ 343 h 1200"/>
              <a:gd name="T68" fmla="*/ 7 w 1308"/>
              <a:gd name="T69" fmla="*/ 687 h 1200"/>
              <a:gd name="T70" fmla="*/ 7 w 1308"/>
              <a:gd name="T71" fmla="*/ 707 h 1200"/>
              <a:gd name="T72" fmla="*/ 101 w 1308"/>
              <a:gd name="T73" fmla="*/ 946 h 1200"/>
              <a:gd name="T74" fmla="*/ 0 w 1308"/>
              <a:gd name="T75" fmla="*/ 1200 h 1200"/>
              <a:gd name="T76" fmla="*/ 343 w 1308"/>
              <a:gd name="T77" fmla="*/ 1051 h 1200"/>
              <a:gd name="T78" fmla="*/ 629 w 1308"/>
              <a:gd name="T79" fmla="*/ 1051 h 1200"/>
              <a:gd name="T80" fmla="*/ 965 w 1308"/>
              <a:gd name="T81" fmla="*/ 709 h 1200"/>
              <a:gd name="T82" fmla="*/ 1308 w 1308"/>
              <a:gd name="T83" fmla="*/ 857 h 1200"/>
              <a:gd name="T84" fmla="*/ 1207 w 1308"/>
              <a:gd name="T85" fmla="*/ 603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8" h="1200">
                <a:moveTo>
                  <a:pt x="1142" y="686"/>
                </a:moveTo>
                <a:cubicBezTo>
                  <a:pt x="982" y="616"/>
                  <a:pt x="982" y="616"/>
                  <a:pt x="982" y="616"/>
                </a:cubicBezTo>
                <a:cubicBezTo>
                  <a:pt x="976" y="617"/>
                  <a:pt x="971" y="617"/>
                  <a:pt x="965" y="617"/>
                </a:cubicBezTo>
                <a:cubicBezTo>
                  <a:pt x="958" y="617"/>
                  <a:pt x="958" y="617"/>
                  <a:pt x="958" y="617"/>
                </a:cubicBezTo>
                <a:cubicBezTo>
                  <a:pt x="927" y="461"/>
                  <a:pt x="791" y="343"/>
                  <a:pt x="629" y="343"/>
                </a:cubicBezTo>
                <a:cubicBezTo>
                  <a:pt x="434" y="343"/>
                  <a:pt x="434" y="343"/>
                  <a:pt x="434" y="343"/>
                </a:cubicBezTo>
                <a:cubicBezTo>
                  <a:pt x="435" y="204"/>
                  <a:pt x="545" y="91"/>
                  <a:pt x="679" y="91"/>
                </a:cubicBezTo>
                <a:cubicBezTo>
                  <a:pt x="965" y="91"/>
                  <a:pt x="965" y="91"/>
                  <a:pt x="965" y="91"/>
                </a:cubicBezTo>
                <a:cubicBezTo>
                  <a:pt x="1100" y="91"/>
                  <a:pt x="1210" y="205"/>
                  <a:pt x="1210" y="344"/>
                </a:cubicBezTo>
                <a:cubicBezTo>
                  <a:pt x="1210" y="364"/>
                  <a:pt x="1210" y="364"/>
                  <a:pt x="1210" y="364"/>
                </a:cubicBezTo>
                <a:cubicBezTo>
                  <a:pt x="1210" y="453"/>
                  <a:pt x="1165" y="531"/>
                  <a:pt x="1098" y="576"/>
                </a:cubicBezTo>
                <a:lnTo>
                  <a:pt x="1142" y="686"/>
                </a:lnTo>
                <a:close/>
                <a:moveTo>
                  <a:pt x="629" y="960"/>
                </a:moveTo>
                <a:cubicBezTo>
                  <a:pt x="343" y="960"/>
                  <a:pt x="343" y="960"/>
                  <a:pt x="343" y="960"/>
                </a:cubicBezTo>
                <a:cubicBezTo>
                  <a:pt x="337" y="960"/>
                  <a:pt x="332" y="960"/>
                  <a:pt x="326" y="959"/>
                </a:cubicBezTo>
                <a:cubicBezTo>
                  <a:pt x="166" y="1028"/>
                  <a:pt x="166" y="1028"/>
                  <a:pt x="166" y="1028"/>
                </a:cubicBezTo>
                <a:cubicBezTo>
                  <a:pt x="210" y="919"/>
                  <a:pt x="210" y="919"/>
                  <a:pt x="210" y="919"/>
                </a:cubicBezTo>
                <a:cubicBezTo>
                  <a:pt x="143" y="874"/>
                  <a:pt x="98" y="795"/>
                  <a:pt x="98" y="707"/>
                </a:cubicBezTo>
                <a:cubicBezTo>
                  <a:pt x="98" y="687"/>
                  <a:pt x="98" y="687"/>
                  <a:pt x="98" y="687"/>
                </a:cubicBezTo>
                <a:cubicBezTo>
                  <a:pt x="98" y="548"/>
                  <a:pt x="208" y="434"/>
                  <a:pt x="343" y="434"/>
                </a:cubicBezTo>
                <a:cubicBezTo>
                  <a:pt x="350" y="434"/>
                  <a:pt x="350" y="434"/>
                  <a:pt x="350" y="434"/>
                </a:cubicBezTo>
                <a:cubicBezTo>
                  <a:pt x="444" y="434"/>
                  <a:pt x="444" y="434"/>
                  <a:pt x="444" y="434"/>
                </a:cubicBezTo>
                <a:cubicBezTo>
                  <a:pt x="629" y="434"/>
                  <a:pt x="629" y="434"/>
                  <a:pt x="629" y="434"/>
                </a:cubicBezTo>
                <a:cubicBezTo>
                  <a:pt x="740" y="434"/>
                  <a:pt x="835" y="512"/>
                  <a:pt x="864" y="617"/>
                </a:cubicBezTo>
                <a:cubicBezTo>
                  <a:pt x="871" y="639"/>
                  <a:pt x="874" y="663"/>
                  <a:pt x="874" y="687"/>
                </a:cubicBezTo>
                <a:cubicBezTo>
                  <a:pt x="874" y="707"/>
                  <a:pt x="874" y="707"/>
                  <a:pt x="874" y="707"/>
                </a:cubicBezTo>
                <a:cubicBezTo>
                  <a:pt x="874" y="708"/>
                  <a:pt x="874" y="708"/>
                  <a:pt x="874" y="709"/>
                </a:cubicBezTo>
                <a:cubicBezTo>
                  <a:pt x="873" y="847"/>
                  <a:pt x="763" y="960"/>
                  <a:pt x="629" y="960"/>
                </a:cubicBezTo>
                <a:close/>
                <a:moveTo>
                  <a:pt x="1207" y="603"/>
                </a:moveTo>
                <a:cubicBezTo>
                  <a:pt x="1267" y="540"/>
                  <a:pt x="1301" y="455"/>
                  <a:pt x="1301" y="364"/>
                </a:cubicBezTo>
                <a:cubicBezTo>
                  <a:pt x="1301" y="344"/>
                  <a:pt x="1301" y="344"/>
                  <a:pt x="1301" y="344"/>
                </a:cubicBezTo>
                <a:cubicBezTo>
                  <a:pt x="1301" y="155"/>
                  <a:pt x="1151" y="0"/>
                  <a:pt x="965" y="0"/>
                </a:cubicBezTo>
                <a:cubicBezTo>
                  <a:pt x="679" y="0"/>
                  <a:pt x="679" y="0"/>
                  <a:pt x="679" y="0"/>
                </a:cubicBezTo>
                <a:cubicBezTo>
                  <a:pt x="494" y="0"/>
                  <a:pt x="343" y="155"/>
                  <a:pt x="343" y="343"/>
                </a:cubicBezTo>
                <a:cubicBezTo>
                  <a:pt x="157" y="343"/>
                  <a:pt x="7" y="498"/>
                  <a:pt x="7" y="687"/>
                </a:cubicBezTo>
                <a:cubicBezTo>
                  <a:pt x="7" y="707"/>
                  <a:pt x="7" y="707"/>
                  <a:pt x="7" y="707"/>
                </a:cubicBezTo>
                <a:cubicBezTo>
                  <a:pt x="7" y="798"/>
                  <a:pt x="41" y="882"/>
                  <a:pt x="101" y="946"/>
                </a:cubicBezTo>
                <a:cubicBezTo>
                  <a:pt x="0" y="1200"/>
                  <a:pt x="0" y="1200"/>
                  <a:pt x="0" y="1200"/>
                </a:cubicBezTo>
                <a:cubicBezTo>
                  <a:pt x="343" y="1051"/>
                  <a:pt x="343" y="1051"/>
                  <a:pt x="343" y="1051"/>
                </a:cubicBezTo>
                <a:cubicBezTo>
                  <a:pt x="629" y="1051"/>
                  <a:pt x="629" y="1051"/>
                  <a:pt x="629" y="1051"/>
                </a:cubicBezTo>
                <a:cubicBezTo>
                  <a:pt x="814" y="1051"/>
                  <a:pt x="965" y="897"/>
                  <a:pt x="965" y="709"/>
                </a:cubicBezTo>
                <a:cubicBezTo>
                  <a:pt x="1308" y="857"/>
                  <a:pt x="1308" y="857"/>
                  <a:pt x="1308" y="857"/>
                </a:cubicBezTo>
                <a:lnTo>
                  <a:pt x="1207" y="603"/>
                </a:lnTo>
                <a:close/>
              </a:path>
            </a:pathLst>
          </a:custGeom>
          <a:solidFill>
            <a:schemeClr val="tx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7" tIns="45713" rIns="91427" bIns="45713" numCol="1" anchor="t" anchorCtr="0" compatLnSpc="1">
            <a:prstTxWarp prst="textNoShape">
              <a:avLst/>
            </a:prstTxWarp>
          </a:bodyPr>
          <a:lstStyle/>
          <a:p>
            <a:pPr defTabSz="914225"/>
            <a:endParaRPr lang="en-US" sz="1600">
              <a:solidFill>
                <a:srgbClr val="3F3F3F"/>
              </a:solidFill>
              <a:latin typeface="Segoe UI"/>
            </a:endParaRPr>
          </a:p>
        </p:txBody>
      </p:sp>
      <p:sp>
        <p:nvSpPr>
          <p:cNvPr id="94" name="Oval 93">
            <a:extLst>
              <a:ext uri="{FF2B5EF4-FFF2-40B4-BE49-F238E27FC236}">
                <a16:creationId xmlns:a16="http://schemas.microsoft.com/office/drawing/2014/main" id="{8FE482BF-982E-410A-A58E-70DE89C433AD}"/>
              </a:ext>
            </a:extLst>
          </p:cNvPr>
          <p:cNvSpPr/>
          <p:nvPr/>
        </p:nvSpPr>
        <p:spPr bwMode="auto">
          <a:xfrm rot="1291740">
            <a:off x="6045470" y="2369417"/>
            <a:ext cx="500793" cy="500793"/>
          </a:xfrm>
          <a:prstGeom prst="ellipse">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1" name="Freeform 34">
            <a:extLst>
              <a:ext uri="{FF2B5EF4-FFF2-40B4-BE49-F238E27FC236}">
                <a16:creationId xmlns:a16="http://schemas.microsoft.com/office/drawing/2014/main" id="{4A3D34A6-DFE5-48BE-8B8F-622DD08A11A2}"/>
              </a:ext>
            </a:extLst>
          </p:cNvPr>
          <p:cNvSpPr>
            <a:spLocks noEditPoints="1"/>
          </p:cNvSpPr>
          <p:nvPr/>
        </p:nvSpPr>
        <p:spPr bwMode="auto">
          <a:xfrm>
            <a:off x="6192217" y="2513250"/>
            <a:ext cx="207298" cy="213126"/>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225"/>
            <a:endParaRPr lang="en-US" sz="1600">
              <a:solidFill>
                <a:srgbClr val="3F3F3F"/>
              </a:solidFill>
              <a:latin typeface="Segoe UI"/>
            </a:endParaRPr>
          </a:p>
        </p:txBody>
      </p:sp>
      <p:sp>
        <p:nvSpPr>
          <p:cNvPr id="123" name="TextBox 122">
            <a:extLst>
              <a:ext uri="{FF2B5EF4-FFF2-40B4-BE49-F238E27FC236}">
                <a16:creationId xmlns:a16="http://schemas.microsoft.com/office/drawing/2014/main" id="{10A373AD-040E-41C1-BF3D-5FE8069BDEB0}"/>
              </a:ext>
            </a:extLst>
          </p:cNvPr>
          <p:cNvSpPr txBox="1"/>
          <p:nvPr/>
        </p:nvSpPr>
        <p:spPr>
          <a:xfrm>
            <a:off x="5281615" y="2512464"/>
            <a:ext cx="689292" cy="138499"/>
          </a:xfrm>
          <a:prstGeom prst="rect">
            <a:avLst/>
          </a:prstGeom>
          <a:noFill/>
        </p:spPr>
        <p:txBody>
          <a:bodyPr wrap="none" lIns="0" tIns="0" rIns="0" bIns="0" rtlCol="0">
            <a:spAutoFit/>
          </a:bodyPr>
          <a:lstStyle/>
          <a:p>
            <a:pPr algn="ctr">
              <a:lnSpc>
                <a:spcPct val="90000"/>
              </a:lnSpc>
              <a:spcAft>
                <a:spcPts val="588"/>
              </a:spcAft>
            </a:pPr>
            <a:r>
              <a:rPr lang="en-US" sz="1000">
                <a:gradFill>
                  <a:gsLst>
                    <a:gs pos="84043">
                      <a:schemeClr val="tx1"/>
                    </a:gs>
                    <a:gs pos="69149">
                      <a:schemeClr val="tx1"/>
                    </a:gs>
                  </a:gsLst>
                  <a:lin ang="5400000" scaled="0"/>
                </a:gradFill>
                <a:latin typeface="Segoe UI Semibold" panose="020B0702040204020203" pitchFamily="34" charset="0"/>
                <a:cs typeface="Segoe UI Semibold" panose="020B0702040204020203" pitchFamily="34" charset="0"/>
              </a:rPr>
              <a:t>Bing Search</a:t>
            </a:r>
          </a:p>
        </p:txBody>
      </p:sp>
      <p:grpSp>
        <p:nvGrpSpPr>
          <p:cNvPr id="62" name="Group 61">
            <a:extLst>
              <a:ext uri="{FF2B5EF4-FFF2-40B4-BE49-F238E27FC236}">
                <a16:creationId xmlns:a16="http://schemas.microsoft.com/office/drawing/2014/main" id="{A30260C6-D84D-4224-B608-824C0E487747}"/>
              </a:ext>
            </a:extLst>
          </p:cNvPr>
          <p:cNvGrpSpPr/>
          <p:nvPr/>
        </p:nvGrpSpPr>
        <p:grpSpPr>
          <a:xfrm>
            <a:off x="7252086" y="2357761"/>
            <a:ext cx="2038388" cy="1232000"/>
            <a:chOff x="7318761" y="2352674"/>
            <a:chExt cx="2038388" cy="1232000"/>
          </a:xfrm>
        </p:grpSpPr>
        <p:grpSp>
          <p:nvGrpSpPr>
            <p:cNvPr id="161" name="Group 160">
              <a:extLst>
                <a:ext uri="{FF2B5EF4-FFF2-40B4-BE49-F238E27FC236}">
                  <a16:creationId xmlns:a16="http://schemas.microsoft.com/office/drawing/2014/main" id="{3936532F-4A62-41B0-8134-F405E5BC5CF6}"/>
                </a:ext>
              </a:extLst>
            </p:cNvPr>
            <p:cNvGrpSpPr/>
            <p:nvPr/>
          </p:nvGrpSpPr>
          <p:grpSpPr>
            <a:xfrm>
              <a:off x="7318761" y="2352674"/>
              <a:ext cx="1402040" cy="1232000"/>
              <a:chOff x="6843202" y="1590965"/>
              <a:chExt cx="1591103" cy="1398133"/>
            </a:xfrm>
          </p:grpSpPr>
          <p:cxnSp>
            <p:nvCxnSpPr>
              <p:cNvPr id="122" name="Connector: Elbow 121">
                <a:extLst>
                  <a:ext uri="{FF2B5EF4-FFF2-40B4-BE49-F238E27FC236}">
                    <a16:creationId xmlns:a16="http://schemas.microsoft.com/office/drawing/2014/main" id="{53505283-699E-4694-A5C9-9013BC7E06AC}"/>
                  </a:ext>
                </a:extLst>
              </p:cNvPr>
              <p:cNvCxnSpPr>
                <a:cxnSpLocks/>
                <a:stCxn id="131" idx="0"/>
                <a:endCxn id="86" idx="0"/>
              </p:cNvCxnSpPr>
              <p:nvPr/>
            </p:nvCxnSpPr>
            <p:spPr>
              <a:xfrm rot="16200000" flipH="1">
                <a:off x="7864882" y="1672109"/>
                <a:ext cx="8471" cy="764616"/>
              </a:xfrm>
              <a:prstGeom prst="bentConnector3">
                <a:avLst>
                  <a:gd name="adj1" fmla="val -3062701"/>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BFC7E245-514E-4E3F-ACFB-261AC21E49C6}"/>
                  </a:ext>
                </a:extLst>
              </p:cNvPr>
              <p:cNvCxnSpPr>
                <a:cxnSpLocks/>
                <a:stCxn id="131" idx="4"/>
                <a:endCxn id="86" idx="4"/>
              </p:cNvCxnSpPr>
              <p:nvPr/>
            </p:nvCxnSpPr>
            <p:spPr>
              <a:xfrm rot="16200000" flipH="1">
                <a:off x="7864882" y="2037869"/>
                <a:ext cx="8471" cy="764616"/>
              </a:xfrm>
              <a:prstGeom prst="bentConnector3">
                <a:avLst>
                  <a:gd name="adj1" fmla="val 3162701"/>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9F6F5C3A-06E8-4778-8470-1EAF63FAD2B9}"/>
                  </a:ext>
                </a:extLst>
              </p:cNvPr>
              <p:cNvSpPr/>
              <p:nvPr/>
            </p:nvSpPr>
            <p:spPr bwMode="auto">
              <a:xfrm>
                <a:off x="7155849" y="1590965"/>
                <a:ext cx="365761" cy="365760"/>
              </a:xfrm>
              <a:prstGeom prst="ellipse">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9" name="TextBox 128">
                <a:extLst>
                  <a:ext uri="{FF2B5EF4-FFF2-40B4-BE49-F238E27FC236}">
                    <a16:creationId xmlns:a16="http://schemas.microsoft.com/office/drawing/2014/main" id="{22F134E6-351F-44DD-A2F2-228A450F6EFA}"/>
                  </a:ext>
                </a:extLst>
              </p:cNvPr>
              <p:cNvSpPr txBox="1"/>
              <p:nvPr/>
            </p:nvSpPr>
            <p:spPr>
              <a:xfrm>
                <a:off x="7245042" y="1726692"/>
                <a:ext cx="187375" cy="94306"/>
              </a:xfrm>
              <a:prstGeom prst="rect">
                <a:avLst/>
              </a:prstGeom>
              <a:noFill/>
              <a:ln w="12700">
                <a:noFill/>
              </a:ln>
            </p:spPr>
            <p:txBody>
              <a:bodyPr wrap="none" lIns="0" tIns="0" rIns="0" bIns="0" rtlCol="0">
                <a:spAutoFit/>
              </a:bodyPr>
              <a:lstStyle/>
              <a:p>
                <a:pPr algn="ctr">
                  <a:lnSpc>
                    <a:spcPct val="90000"/>
                  </a:lnSpc>
                  <a:spcAft>
                    <a:spcPts val="588"/>
                  </a:spcAft>
                </a:pPr>
                <a:r>
                  <a:rPr lang="en-US" sz="600">
                    <a:gradFill>
                      <a:gsLst>
                        <a:gs pos="84043">
                          <a:schemeClr val="tx1"/>
                        </a:gs>
                        <a:gs pos="69149">
                          <a:schemeClr val="tx1"/>
                        </a:gs>
                      </a:gsLst>
                      <a:lin ang="5400000" scaled="0"/>
                    </a:gradFill>
                    <a:latin typeface="Segoe UI Semibold" panose="020B0702040204020203" pitchFamily="34" charset="0"/>
                    <a:cs typeface="Segoe UI Semibold" panose="020B0702040204020203" pitchFamily="34" charset="0"/>
                  </a:rPr>
                  <a:t>Start</a:t>
                </a:r>
              </a:p>
            </p:txBody>
          </p:sp>
          <p:grpSp>
            <p:nvGrpSpPr>
              <p:cNvPr id="83" name="Group 82">
                <a:extLst>
                  <a:ext uri="{FF2B5EF4-FFF2-40B4-BE49-F238E27FC236}">
                    <a16:creationId xmlns:a16="http://schemas.microsoft.com/office/drawing/2014/main" id="{4719ED3B-D0AC-447F-9BD8-2C080807577C}"/>
                  </a:ext>
                </a:extLst>
              </p:cNvPr>
              <p:cNvGrpSpPr/>
              <p:nvPr/>
            </p:nvGrpSpPr>
            <p:grpSpPr>
              <a:xfrm>
                <a:off x="8068545" y="2058652"/>
                <a:ext cx="365760" cy="365760"/>
                <a:chOff x="8663471" y="2054156"/>
                <a:chExt cx="365760" cy="365760"/>
              </a:xfrm>
            </p:grpSpPr>
            <p:sp>
              <p:nvSpPr>
                <p:cNvPr id="86" name="Oval 85">
                  <a:extLst>
                    <a:ext uri="{FF2B5EF4-FFF2-40B4-BE49-F238E27FC236}">
                      <a16:creationId xmlns:a16="http://schemas.microsoft.com/office/drawing/2014/main" id="{36CD0404-F2FA-4C2E-A3AE-E7A0A7EDEAE7}"/>
                    </a:ext>
                  </a:extLst>
                </p:cNvPr>
                <p:cNvSpPr/>
                <p:nvPr/>
              </p:nvSpPr>
              <p:spPr bwMode="auto">
                <a:xfrm>
                  <a:off x="8663471" y="2054156"/>
                  <a:ext cx="365760" cy="365760"/>
                </a:xfrm>
                <a:prstGeom prst="ellipse">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6" name="TextBox 135">
                  <a:extLst>
                    <a:ext uri="{FF2B5EF4-FFF2-40B4-BE49-F238E27FC236}">
                      <a16:creationId xmlns:a16="http://schemas.microsoft.com/office/drawing/2014/main" id="{A16C50DF-6DE7-468C-97F4-AF12F78386EF}"/>
                    </a:ext>
                  </a:extLst>
                </p:cNvPr>
                <p:cNvSpPr txBox="1"/>
                <p:nvPr/>
              </p:nvSpPr>
              <p:spPr>
                <a:xfrm>
                  <a:off x="8709003" y="2189883"/>
                  <a:ext cx="274694" cy="94306"/>
                </a:xfrm>
                <a:prstGeom prst="rect">
                  <a:avLst/>
                </a:prstGeom>
                <a:noFill/>
                <a:ln w="12700">
                  <a:noFill/>
                </a:ln>
              </p:spPr>
              <p:txBody>
                <a:bodyPr wrap="none" lIns="0" tIns="0" rIns="0" bIns="0" rtlCol="0">
                  <a:spAutoFit/>
                </a:bodyPr>
                <a:lstStyle/>
                <a:p>
                  <a:pPr algn="ctr">
                    <a:lnSpc>
                      <a:spcPct val="90000"/>
                    </a:lnSpc>
                    <a:spcAft>
                      <a:spcPts val="588"/>
                    </a:spcAft>
                  </a:pPr>
                  <a:r>
                    <a:rPr lang="en-US" sz="600">
                      <a:gradFill>
                        <a:gsLst>
                          <a:gs pos="84043">
                            <a:schemeClr val="tx1"/>
                          </a:gs>
                          <a:gs pos="69149">
                            <a:schemeClr val="tx1"/>
                          </a:gs>
                        </a:gsLst>
                        <a:lin ang="5400000" scaled="0"/>
                      </a:gradFill>
                      <a:latin typeface="Segoe UI Semibold" panose="020B0702040204020203" pitchFamily="34" charset="0"/>
                      <a:cs typeface="Segoe UI Semibold" panose="020B0702040204020203" pitchFamily="34" charset="0"/>
                    </a:rPr>
                    <a:t>State 2</a:t>
                  </a:r>
                </a:p>
              </p:txBody>
            </p:sp>
          </p:grpSp>
          <p:grpSp>
            <p:nvGrpSpPr>
              <p:cNvPr id="107" name="Group 106">
                <a:extLst>
                  <a:ext uri="{FF2B5EF4-FFF2-40B4-BE49-F238E27FC236}">
                    <a16:creationId xmlns:a16="http://schemas.microsoft.com/office/drawing/2014/main" id="{2F40FA33-3719-4797-9423-88CDB011A738}"/>
                  </a:ext>
                </a:extLst>
              </p:cNvPr>
              <p:cNvGrpSpPr/>
              <p:nvPr/>
            </p:nvGrpSpPr>
            <p:grpSpPr>
              <a:xfrm>
                <a:off x="7729805" y="2623338"/>
                <a:ext cx="365760" cy="365760"/>
                <a:chOff x="8324731" y="2502094"/>
                <a:chExt cx="365760" cy="365760"/>
              </a:xfrm>
            </p:grpSpPr>
            <p:sp>
              <p:nvSpPr>
                <p:cNvPr id="132" name="Oval 131">
                  <a:extLst>
                    <a:ext uri="{FF2B5EF4-FFF2-40B4-BE49-F238E27FC236}">
                      <a16:creationId xmlns:a16="http://schemas.microsoft.com/office/drawing/2014/main" id="{68BDD235-470B-4484-82DE-2B378FCBEBFD}"/>
                    </a:ext>
                  </a:extLst>
                </p:cNvPr>
                <p:cNvSpPr/>
                <p:nvPr/>
              </p:nvSpPr>
              <p:spPr bwMode="auto">
                <a:xfrm>
                  <a:off x="8324731" y="2502094"/>
                  <a:ext cx="365760" cy="365760"/>
                </a:xfrm>
                <a:prstGeom prst="ellipse">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7" name="TextBox 136">
                  <a:extLst>
                    <a:ext uri="{FF2B5EF4-FFF2-40B4-BE49-F238E27FC236}">
                      <a16:creationId xmlns:a16="http://schemas.microsoft.com/office/drawing/2014/main" id="{27F89D27-7FA7-485C-8777-D7007A2A2C88}"/>
                    </a:ext>
                  </a:extLst>
                </p:cNvPr>
                <p:cNvSpPr txBox="1"/>
                <p:nvPr/>
              </p:nvSpPr>
              <p:spPr>
                <a:xfrm>
                  <a:off x="8370263" y="2637821"/>
                  <a:ext cx="274694" cy="94306"/>
                </a:xfrm>
                <a:prstGeom prst="rect">
                  <a:avLst/>
                </a:prstGeom>
                <a:solidFill>
                  <a:schemeClr val="bg1"/>
                </a:solidFill>
                <a:ln w="12700">
                  <a:noFill/>
                </a:ln>
              </p:spPr>
              <p:txBody>
                <a:bodyPr wrap="none" lIns="0" tIns="0" rIns="0" bIns="0" rtlCol="0">
                  <a:spAutoFit/>
                </a:bodyPr>
                <a:lstStyle/>
                <a:p>
                  <a:pPr algn="ctr">
                    <a:lnSpc>
                      <a:spcPct val="90000"/>
                    </a:lnSpc>
                    <a:spcAft>
                      <a:spcPts val="588"/>
                    </a:spcAft>
                  </a:pPr>
                  <a:r>
                    <a:rPr lang="en-US" sz="600">
                      <a:gradFill>
                        <a:gsLst>
                          <a:gs pos="84043">
                            <a:schemeClr val="tx1"/>
                          </a:gs>
                          <a:gs pos="69149">
                            <a:schemeClr val="tx1"/>
                          </a:gs>
                        </a:gsLst>
                        <a:lin ang="5400000" scaled="0"/>
                      </a:gradFill>
                      <a:latin typeface="Segoe UI Semibold" panose="020B0702040204020203" pitchFamily="34" charset="0"/>
                      <a:cs typeface="Segoe UI Semibold" panose="020B0702040204020203" pitchFamily="34" charset="0"/>
                    </a:rPr>
                    <a:t>State 3</a:t>
                  </a:r>
                </a:p>
              </p:txBody>
            </p:sp>
          </p:grpSp>
          <p:cxnSp>
            <p:nvCxnSpPr>
              <p:cNvPr id="111" name="Connector: Elbow 110">
                <a:extLst>
                  <a:ext uri="{FF2B5EF4-FFF2-40B4-BE49-F238E27FC236}">
                    <a16:creationId xmlns:a16="http://schemas.microsoft.com/office/drawing/2014/main" id="{D7842054-482B-4EFB-80B3-DFCA4D948738}"/>
                  </a:ext>
                </a:extLst>
              </p:cNvPr>
              <p:cNvCxnSpPr>
                <a:stCxn id="130" idx="3"/>
                <a:endCxn id="135" idx="1"/>
              </p:cNvCxnSpPr>
              <p:nvPr/>
            </p:nvCxnSpPr>
            <p:spPr>
              <a:xfrm rot="16200000" flipH="1">
                <a:off x="7118126" y="1994449"/>
                <a:ext cx="329900" cy="147324"/>
              </a:xfrm>
              <a:prstGeom prst="bentConnector2">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334681BD-6950-405C-BA5B-307BA381C681}"/>
                  </a:ext>
                </a:extLst>
              </p:cNvPr>
              <p:cNvGrpSpPr/>
              <p:nvPr/>
            </p:nvGrpSpPr>
            <p:grpSpPr>
              <a:xfrm>
                <a:off x="7303929" y="2050181"/>
                <a:ext cx="365760" cy="365760"/>
                <a:chOff x="7898855" y="2045685"/>
                <a:chExt cx="365760" cy="365760"/>
              </a:xfrm>
            </p:grpSpPr>
            <p:sp>
              <p:nvSpPr>
                <p:cNvPr id="131" name="Oval 130">
                  <a:extLst>
                    <a:ext uri="{FF2B5EF4-FFF2-40B4-BE49-F238E27FC236}">
                      <a16:creationId xmlns:a16="http://schemas.microsoft.com/office/drawing/2014/main" id="{BC063C73-2E99-493E-A78E-FD2209C144BB}"/>
                    </a:ext>
                  </a:extLst>
                </p:cNvPr>
                <p:cNvSpPr/>
                <p:nvPr/>
              </p:nvSpPr>
              <p:spPr bwMode="auto">
                <a:xfrm>
                  <a:off x="7898855" y="2045685"/>
                  <a:ext cx="365760" cy="365760"/>
                </a:xfrm>
                <a:prstGeom prst="ellipse">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5" name="TextBox 134">
                  <a:extLst>
                    <a:ext uri="{FF2B5EF4-FFF2-40B4-BE49-F238E27FC236}">
                      <a16:creationId xmlns:a16="http://schemas.microsoft.com/office/drawing/2014/main" id="{583F2BA2-29A3-4976-B41B-00D15EF59717}"/>
                    </a:ext>
                  </a:extLst>
                </p:cNvPr>
                <p:cNvSpPr txBox="1"/>
                <p:nvPr/>
              </p:nvSpPr>
              <p:spPr>
                <a:xfrm>
                  <a:off x="7951664" y="2181412"/>
                  <a:ext cx="260141" cy="94306"/>
                </a:xfrm>
                <a:prstGeom prst="rect">
                  <a:avLst/>
                </a:prstGeom>
                <a:noFill/>
                <a:ln w="12700">
                  <a:noFill/>
                </a:ln>
              </p:spPr>
              <p:txBody>
                <a:bodyPr wrap="none" lIns="0" tIns="0" rIns="0" bIns="0" rtlCol="0">
                  <a:spAutoFit/>
                </a:bodyPr>
                <a:lstStyle/>
                <a:p>
                  <a:pPr algn="ctr">
                    <a:lnSpc>
                      <a:spcPct val="90000"/>
                    </a:lnSpc>
                    <a:spcAft>
                      <a:spcPts val="588"/>
                    </a:spcAft>
                  </a:pPr>
                  <a:r>
                    <a:rPr lang="en-US" sz="600">
                      <a:gradFill>
                        <a:gsLst>
                          <a:gs pos="84043">
                            <a:schemeClr val="tx1"/>
                          </a:gs>
                          <a:gs pos="69149">
                            <a:schemeClr val="tx1"/>
                          </a:gs>
                        </a:gsLst>
                        <a:lin ang="5400000" scaled="0"/>
                      </a:gradFill>
                      <a:latin typeface="Segoe UI Semibold" panose="020B0702040204020203" pitchFamily="34" charset="0"/>
                      <a:cs typeface="Segoe UI Semibold" panose="020B0702040204020203" pitchFamily="34" charset="0"/>
                    </a:rPr>
                    <a:t>State 1</a:t>
                  </a:r>
                </a:p>
              </p:txBody>
            </p:sp>
          </p:grpSp>
          <p:sp>
            <p:nvSpPr>
              <p:cNvPr id="140" name="TextBox 139">
                <a:extLst>
                  <a:ext uri="{FF2B5EF4-FFF2-40B4-BE49-F238E27FC236}">
                    <a16:creationId xmlns:a16="http://schemas.microsoft.com/office/drawing/2014/main" id="{731B43D7-48FE-4956-BCF6-02651D300FC7}"/>
                  </a:ext>
                </a:extLst>
              </p:cNvPr>
              <p:cNvSpPr txBox="1"/>
              <p:nvPr/>
            </p:nvSpPr>
            <p:spPr>
              <a:xfrm>
                <a:off x="7641804" y="2453596"/>
                <a:ext cx="469345" cy="94306"/>
              </a:xfrm>
              <a:prstGeom prst="rect">
                <a:avLst/>
              </a:prstGeom>
              <a:solidFill>
                <a:schemeClr val="bg1"/>
              </a:solidFill>
              <a:ln w="12700">
                <a:noFill/>
              </a:ln>
            </p:spPr>
            <p:txBody>
              <a:bodyPr wrap="none" lIns="0" tIns="0" rIns="0" bIns="0" rtlCol="0">
                <a:spAutoFit/>
              </a:bodyPr>
              <a:lstStyle/>
              <a:p>
                <a:pPr algn="ctr">
                  <a:lnSpc>
                    <a:spcPct val="90000"/>
                  </a:lnSpc>
                  <a:spcAft>
                    <a:spcPts val="588"/>
                  </a:spcAft>
                </a:pPr>
                <a:r>
                  <a:rPr lang="en-US" sz="600">
                    <a:gradFill>
                      <a:gsLst>
                        <a:gs pos="84043">
                          <a:schemeClr val="tx1"/>
                        </a:gs>
                        <a:gs pos="69149">
                          <a:schemeClr val="tx1"/>
                        </a:gs>
                      </a:gsLst>
                      <a:lin ang="5400000" scaled="0"/>
                    </a:gradFill>
                    <a:latin typeface="Segoe UI Semibold" panose="020B0702040204020203" pitchFamily="34" charset="0"/>
                    <a:cs typeface="Segoe UI Semibold" panose="020B0702040204020203" pitchFamily="34" charset="0"/>
                  </a:rPr>
                  <a:t>Transition 3</a:t>
                </a:r>
              </a:p>
            </p:txBody>
          </p:sp>
          <p:sp>
            <p:nvSpPr>
              <p:cNvPr id="134" name="TextBox 133">
                <a:extLst>
                  <a:ext uri="{FF2B5EF4-FFF2-40B4-BE49-F238E27FC236}">
                    <a16:creationId xmlns:a16="http://schemas.microsoft.com/office/drawing/2014/main" id="{00001FEB-75E4-4B7F-9B9A-F580DC35D166}"/>
                  </a:ext>
                </a:extLst>
              </p:cNvPr>
              <p:cNvSpPr txBox="1"/>
              <p:nvPr/>
            </p:nvSpPr>
            <p:spPr>
              <a:xfrm>
                <a:off x="7641803" y="1929033"/>
                <a:ext cx="469345" cy="94306"/>
              </a:xfrm>
              <a:prstGeom prst="rect">
                <a:avLst/>
              </a:prstGeom>
              <a:solidFill>
                <a:schemeClr val="bg1"/>
              </a:solidFill>
              <a:ln w="12700">
                <a:noFill/>
              </a:ln>
            </p:spPr>
            <p:txBody>
              <a:bodyPr wrap="none" lIns="0" tIns="0" rIns="0" bIns="0" rtlCol="0">
                <a:spAutoFit/>
              </a:bodyPr>
              <a:lstStyle/>
              <a:p>
                <a:pPr algn="ctr">
                  <a:lnSpc>
                    <a:spcPct val="90000"/>
                  </a:lnSpc>
                  <a:spcAft>
                    <a:spcPts val="588"/>
                  </a:spcAft>
                </a:pPr>
                <a:r>
                  <a:rPr lang="en-US" sz="600">
                    <a:gradFill>
                      <a:gsLst>
                        <a:gs pos="84043">
                          <a:schemeClr val="tx1"/>
                        </a:gs>
                        <a:gs pos="69149">
                          <a:schemeClr val="tx1"/>
                        </a:gs>
                      </a:gsLst>
                      <a:lin ang="5400000" scaled="0"/>
                    </a:gradFill>
                    <a:latin typeface="Segoe UI Semibold" panose="020B0702040204020203" pitchFamily="34" charset="0"/>
                    <a:cs typeface="Segoe UI Semibold" panose="020B0702040204020203" pitchFamily="34" charset="0"/>
                  </a:rPr>
                  <a:t>Transition 2</a:t>
                </a:r>
              </a:p>
            </p:txBody>
          </p:sp>
          <p:cxnSp>
            <p:nvCxnSpPr>
              <p:cNvPr id="1025" name="Connector: Elbow 1024">
                <a:extLst>
                  <a:ext uri="{FF2B5EF4-FFF2-40B4-BE49-F238E27FC236}">
                    <a16:creationId xmlns:a16="http://schemas.microsoft.com/office/drawing/2014/main" id="{165CB547-C90B-412A-A2AA-2D3B85B75710}"/>
                  </a:ext>
                </a:extLst>
              </p:cNvPr>
              <p:cNvCxnSpPr>
                <a:stCxn id="131" idx="3"/>
                <a:endCxn id="132" idx="2"/>
              </p:cNvCxnSpPr>
              <p:nvPr/>
            </p:nvCxnSpPr>
            <p:spPr>
              <a:xfrm rot="16200000" flipH="1">
                <a:off x="7321728" y="2398142"/>
                <a:ext cx="443841" cy="372311"/>
              </a:xfrm>
              <a:prstGeom prst="bentConnector2">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625AE64E-1B53-4CBB-82CB-994B792B9A19}"/>
                  </a:ext>
                </a:extLst>
              </p:cNvPr>
              <p:cNvSpPr txBox="1"/>
              <p:nvPr/>
            </p:nvSpPr>
            <p:spPr>
              <a:xfrm>
                <a:off x="7157510" y="2762381"/>
                <a:ext cx="471164" cy="94306"/>
              </a:xfrm>
              <a:prstGeom prst="rect">
                <a:avLst/>
              </a:prstGeom>
              <a:solidFill>
                <a:schemeClr val="bg1"/>
              </a:solidFill>
              <a:ln w="12700">
                <a:noFill/>
              </a:ln>
            </p:spPr>
            <p:txBody>
              <a:bodyPr wrap="none" lIns="0" tIns="0" rIns="0" bIns="0" rtlCol="0">
                <a:spAutoFit/>
              </a:bodyPr>
              <a:lstStyle/>
              <a:p>
                <a:pPr algn="ctr">
                  <a:lnSpc>
                    <a:spcPct val="90000"/>
                  </a:lnSpc>
                  <a:spcAft>
                    <a:spcPts val="588"/>
                  </a:spcAft>
                </a:pPr>
                <a:r>
                  <a:rPr lang="en-US" sz="600">
                    <a:gradFill>
                      <a:gsLst>
                        <a:gs pos="84043">
                          <a:schemeClr val="tx1"/>
                        </a:gs>
                        <a:gs pos="69149">
                          <a:schemeClr val="tx1"/>
                        </a:gs>
                      </a:gsLst>
                      <a:lin ang="5400000" scaled="0"/>
                    </a:gradFill>
                    <a:latin typeface="Segoe UI Semibold" panose="020B0702040204020203" pitchFamily="34" charset="0"/>
                    <a:cs typeface="Segoe UI Semibold" panose="020B0702040204020203" pitchFamily="34" charset="0"/>
                  </a:rPr>
                  <a:t>Transition 4</a:t>
                </a:r>
              </a:p>
            </p:txBody>
          </p:sp>
          <p:sp>
            <p:nvSpPr>
              <p:cNvPr id="133" name="TextBox 132">
                <a:extLst>
                  <a:ext uri="{FF2B5EF4-FFF2-40B4-BE49-F238E27FC236}">
                    <a16:creationId xmlns:a16="http://schemas.microsoft.com/office/drawing/2014/main" id="{11778800-6F6F-4BE1-965B-DFC31C373181}"/>
                  </a:ext>
                </a:extLst>
              </p:cNvPr>
              <p:cNvSpPr txBox="1"/>
              <p:nvPr/>
            </p:nvSpPr>
            <p:spPr>
              <a:xfrm>
                <a:off x="6843202" y="2008378"/>
                <a:ext cx="454793" cy="94306"/>
              </a:xfrm>
              <a:prstGeom prst="rect">
                <a:avLst/>
              </a:prstGeom>
              <a:solidFill>
                <a:schemeClr val="bg1"/>
              </a:solidFill>
              <a:ln w="12700">
                <a:noFill/>
              </a:ln>
            </p:spPr>
            <p:txBody>
              <a:bodyPr wrap="none" lIns="0" tIns="0" rIns="0" bIns="0" rtlCol="0">
                <a:spAutoFit/>
              </a:bodyPr>
              <a:lstStyle/>
              <a:p>
                <a:pPr algn="ctr">
                  <a:lnSpc>
                    <a:spcPct val="90000"/>
                  </a:lnSpc>
                  <a:spcAft>
                    <a:spcPts val="588"/>
                  </a:spcAft>
                </a:pPr>
                <a:r>
                  <a:rPr lang="en-US" sz="600">
                    <a:gradFill>
                      <a:gsLst>
                        <a:gs pos="84043">
                          <a:schemeClr val="tx1"/>
                        </a:gs>
                        <a:gs pos="69149">
                          <a:schemeClr val="tx1"/>
                        </a:gs>
                      </a:gsLst>
                      <a:lin ang="5400000" scaled="0"/>
                    </a:gradFill>
                    <a:latin typeface="Segoe UI Semibold" panose="020B0702040204020203" pitchFamily="34" charset="0"/>
                    <a:cs typeface="Segoe UI Semibold" panose="020B0702040204020203" pitchFamily="34" charset="0"/>
                  </a:rPr>
                  <a:t>Transition 1</a:t>
                </a:r>
              </a:p>
            </p:txBody>
          </p:sp>
        </p:grpSp>
        <p:sp>
          <p:nvSpPr>
            <p:cNvPr id="153" name="TextBox 152">
              <a:extLst>
                <a:ext uri="{FF2B5EF4-FFF2-40B4-BE49-F238E27FC236}">
                  <a16:creationId xmlns:a16="http://schemas.microsoft.com/office/drawing/2014/main" id="{3ECC1C26-4C7D-418A-B445-A63BEA2A989B}"/>
                </a:ext>
              </a:extLst>
            </p:cNvPr>
            <p:cNvSpPr txBox="1"/>
            <p:nvPr/>
          </p:nvSpPr>
          <p:spPr>
            <a:xfrm>
              <a:off x="8618061" y="3279688"/>
              <a:ext cx="739088" cy="292902"/>
            </a:xfrm>
            <a:prstGeom prst="rect">
              <a:avLst/>
            </a:prstGeom>
            <a:noFill/>
          </p:spPr>
          <p:txBody>
            <a:bodyPr wrap="square" lIns="0" tIns="0" rIns="0" bIns="0" rtlCol="0">
              <a:spAutoFit/>
            </a:bodyPr>
            <a:lstStyle/>
            <a:p>
              <a:pPr>
                <a:lnSpc>
                  <a:spcPct val="90000"/>
                </a:lnSpc>
                <a:spcAft>
                  <a:spcPts val="588"/>
                </a:spcAft>
              </a:pPr>
              <a:r>
                <a:rPr lang="en-US" sz="700">
                  <a:gradFill>
                    <a:gsLst>
                      <a:gs pos="84043">
                        <a:schemeClr val="tx1"/>
                      </a:gs>
                      <a:gs pos="69149">
                        <a:schemeClr val="tx1"/>
                      </a:gs>
                    </a:gsLst>
                    <a:lin ang="5400000" scaled="0"/>
                  </a:gradFill>
                  <a:latin typeface="Segoe UI Semibold" panose="020B0702040204020203" pitchFamily="34" charset="0"/>
                  <a:cs typeface="Segoe UI Semibold" panose="020B0702040204020203" pitchFamily="34" charset="0"/>
                </a:rPr>
                <a:t>Bot Framework SDK Dialog </a:t>
              </a:r>
              <a:br>
                <a:rPr lang="en-US" sz="700">
                  <a:gradFill>
                    <a:gsLst>
                      <a:gs pos="84043">
                        <a:schemeClr val="tx1"/>
                      </a:gs>
                      <a:gs pos="69149">
                        <a:schemeClr val="tx1"/>
                      </a:gs>
                    </a:gsLst>
                    <a:lin ang="5400000" scaled="0"/>
                  </a:gradFill>
                  <a:latin typeface="Segoe UI Semibold" panose="020B0702040204020203" pitchFamily="34" charset="0"/>
                  <a:cs typeface="Segoe UI Semibold" panose="020B0702040204020203" pitchFamily="34" charset="0"/>
                </a:rPr>
              </a:br>
              <a:r>
                <a:rPr lang="en-US" sz="700">
                  <a:gradFill>
                    <a:gsLst>
                      <a:gs pos="84043">
                        <a:schemeClr val="tx1"/>
                      </a:gs>
                      <a:gs pos="69149">
                        <a:schemeClr val="tx1"/>
                      </a:gs>
                    </a:gsLst>
                    <a:lin ang="5400000" scaled="0"/>
                  </a:gradFill>
                  <a:latin typeface="Segoe UI Semibold" panose="020B0702040204020203" pitchFamily="34" charset="0"/>
                  <a:cs typeface="Segoe UI Semibold" panose="020B0702040204020203" pitchFamily="34" charset="0"/>
                </a:rPr>
                <a:t>Manager</a:t>
              </a:r>
            </a:p>
          </p:txBody>
        </p:sp>
      </p:grpSp>
      <p:cxnSp>
        <p:nvCxnSpPr>
          <p:cNvPr id="1029" name="Straight Connector 1028">
            <a:extLst>
              <a:ext uri="{FF2B5EF4-FFF2-40B4-BE49-F238E27FC236}">
                <a16:creationId xmlns:a16="http://schemas.microsoft.com/office/drawing/2014/main" id="{41FFB9C0-1870-4BE1-B2B9-98728305162F}"/>
              </a:ext>
            </a:extLst>
          </p:cNvPr>
          <p:cNvCxnSpPr>
            <a:cxnSpLocks/>
            <a:stCxn id="94" idx="5"/>
            <a:endCxn id="58" idx="0"/>
          </p:cNvCxnSpPr>
          <p:nvPr/>
        </p:nvCxnSpPr>
        <p:spPr>
          <a:xfrm>
            <a:off x="6395596" y="2849493"/>
            <a:ext cx="172468" cy="326830"/>
          </a:xfrm>
          <a:prstGeom prst="line">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33" name="Straight Connector 1032">
            <a:extLst>
              <a:ext uri="{FF2B5EF4-FFF2-40B4-BE49-F238E27FC236}">
                <a16:creationId xmlns:a16="http://schemas.microsoft.com/office/drawing/2014/main" id="{81FBD869-5738-4CA2-B2AD-AD0A823D796A}"/>
              </a:ext>
            </a:extLst>
          </p:cNvPr>
          <p:cNvCxnSpPr>
            <a:cxnSpLocks/>
            <a:stCxn id="84" idx="6"/>
            <a:endCxn id="58" idx="1"/>
          </p:cNvCxnSpPr>
          <p:nvPr/>
        </p:nvCxnSpPr>
        <p:spPr>
          <a:xfrm>
            <a:off x="5860392" y="3330790"/>
            <a:ext cx="347787" cy="166617"/>
          </a:xfrm>
          <a:prstGeom prst="line">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37" name="Straight Connector 1036">
            <a:extLst>
              <a:ext uri="{FF2B5EF4-FFF2-40B4-BE49-F238E27FC236}">
                <a16:creationId xmlns:a16="http://schemas.microsoft.com/office/drawing/2014/main" id="{237F6B00-2AE5-459E-AAA3-1E5EC4D5187A}"/>
              </a:ext>
            </a:extLst>
          </p:cNvPr>
          <p:cNvCxnSpPr>
            <a:cxnSpLocks/>
            <a:stCxn id="88" idx="6"/>
            <a:endCxn id="58" idx="2"/>
          </p:cNvCxnSpPr>
          <p:nvPr/>
        </p:nvCxnSpPr>
        <p:spPr>
          <a:xfrm flipV="1">
            <a:off x="5278897" y="3978924"/>
            <a:ext cx="901846" cy="2626"/>
          </a:xfrm>
          <a:prstGeom prst="line">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1" name="Straight Connector 1040">
            <a:extLst>
              <a:ext uri="{FF2B5EF4-FFF2-40B4-BE49-F238E27FC236}">
                <a16:creationId xmlns:a16="http://schemas.microsoft.com/office/drawing/2014/main" id="{E0FB90FF-CAA7-49E1-9923-2EF72CC10F59}"/>
              </a:ext>
            </a:extLst>
          </p:cNvPr>
          <p:cNvCxnSpPr>
            <a:cxnSpLocks/>
            <a:stCxn id="92" idx="7"/>
            <a:endCxn id="58" idx="3"/>
          </p:cNvCxnSpPr>
          <p:nvPr/>
        </p:nvCxnSpPr>
        <p:spPr>
          <a:xfrm flipV="1">
            <a:off x="6186168" y="4338808"/>
            <a:ext cx="315658" cy="327405"/>
          </a:xfrm>
          <a:prstGeom prst="line">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7" name="Straight Connector 1046">
            <a:extLst>
              <a:ext uri="{FF2B5EF4-FFF2-40B4-BE49-F238E27FC236}">
                <a16:creationId xmlns:a16="http://schemas.microsoft.com/office/drawing/2014/main" id="{3AA239FF-BA36-4631-BE02-86CEE0DEFDCD}"/>
              </a:ext>
            </a:extLst>
          </p:cNvPr>
          <p:cNvCxnSpPr>
            <a:cxnSpLocks/>
            <a:stCxn id="97" idx="2"/>
            <a:endCxn id="58" idx="4"/>
          </p:cNvCxnSpPr>
          <p:nvPr/>
        </p:nvCxnSpPr>
        <p:spPr>
          <a:xfrm flipH="1" flipV="1">
            <a:off x="6983344" y="4366245"/>
            <a:ext cx="252459" cy="300376"/>
          </a:xfrm>
          <a:prstGeom prst="line">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27" name="Oval 126">
            <a:extLst>
              <a:ext uri="{FF2B5EF4-FFF2-40B4-BE49-F238E27FC236}">
                <a16:creationId xmlns:a16="http://schemas.microsoft.com/office/drawing/2014/main" id="{B67C6B1E-73A3-4E6A-A5D0-D1588A8BE977}"/>
              </a:ext>
            </a:extLst>
          </p:cNvPr>
          <p:cNvSpPr/>
          <p:nvPr/>
        </p:nvSpPr>
        <p:spPr bwMode="auto">
          <a:xfrm>
            <a:off x="8320668" y="3731153"/>
            <a:ext cx="500793" cy="500793"/>
          </a:xfrm>
          <a:prstGeom prst="ellipse">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344A332E-ACE9-4098-8F86-EE957DE0D117}"/>
              </a:ext>
            </a:extLst>
          </p:cNvPr>
          <p:cNvPicPr>
            <a:picLocks noChangeAspect="1"/>
          </p:cNvPicPr>
          <p:nvPr/>
        </p:nvPicPr>
        <p:blipFill>
          <a:blip r:embed="rId15"/>
          <a:stretch>
            <a:fillRect/>
          </a:stretch>
        </p:blipFill>
        <p:spPr>
          <a:xfrm>
            <a:off x="8456431" y="3875940"/>
            <a:ext cx="223510" cy="211219"/>
          </a:xfrm>
          <a:prstGeom prst="rect">
            <a:avLst/>
          </a:prstGeom>
        </p:spPr>
      </p:pic>
      <p:sp>
        <p:nvSpPr>
          <p:cNvPr id="139" name="TextBox 138">
            <a:extLst>
              <a:ext uri="{FF2B5EF4-FFF2-40B4-BE49-F238E27FC236}">
                <a16:creationId xmlns:a16="http://schemas.microsoft.com/office/drawing/2014/main" id="{321EEF7A-4987-43A2-9D9E-796F497FFD55}"/>
              </a:ext>
            </a:extLst>
          </p:cNvPr>
          <p:cNvSpPr txBox="1"/>
          <p:nvPr/>
        </p:nvSpPr>
        <p:spPr>
          <a:xfrm>
            <a:off x="8317790" y="4321220"/>
            <a:ext cx="506549" cy="138499"/>
          </a:xfrm>
          <a:prstGeom prst="rect">
            <a:avLst/>
          </a:prstGeom>
          <a:noFill/>
        </p:spPr>
        <p:txBody>
          <a:bodyPr wrap="none" lIns="0" tIns="0" rIns="0" bIns="0" rtlCol="0">
            <a:spAutoFit/>
          </a:bodyPr>
          <a:lstStyle/>
          <a:p>
            <a:pPr>
              <a:lnSpc>
                <a:spcPct val="90000"/>
              </a:lnSpc>
              <a:spcAft>
                <a:spcPts val="588"/>
              </a:spcAft>
            </a:pPr>
            <a:r>
              <a:rPr lang="en-US" sz="1000">
                <a:gradFill>
                  <a:gsLst>
                    <a:gs pos="84043">
                      <a:schemeClr val="tx1"/>
                    </a:gs>
                    <a:gs pos="69149">
                      <a:schemeClr val="tx1"/>
                    </a:gs>
                  </a:gsLst>
                  <a:lin ang="5400000" scaled="0"/>
                </a:gradFill>
                <a:latin typeface="Segoe UI Semibold" panose="020B0702040204020203" pitchFamily="34" charset="0"/>
                <a:cs typeface="Segoe UI Semibold" panose="020B0702040204020203" pitchFamily="34" charset="0"/>
              </a:rPr>
              <a:t>Dispatch</a:t>
            </a:r>
          </a:p>
        </p:txBody>
      </p:sp>
      <p:cxnSp>
        <p:nvCxnSpPr>
          <p:cNvPr id="141" name="Straight Connector 140">
            <a:extLst>
              <a:ext uri="{FF2B5EF4-FFF2-40B4-BE49-F238E27FC236}">
                <a16:creationId xmlns:a16="http://schemas.microsoft.com/office/drawing/2014/main" id="{3C4C84C9-6CA2-4A8C-B96B-AC9D30CFB20A}"/>
              </a:ext>
            </a:extLst>
          </p:cNvPr>
          <p:cNvCxnSpPr>
            <a:cxnSpLocks/>
          </p:cNvCxnSpPr>
          <p:nvPr/>
        </p:nvCxnSpPr>
        <p:spPr>
          <a:xfrm>
            <a:off x="7367588" y="3981549"/>
            <a:ext cx="950202" cy="0"/>
          </a:xfrm>
          <a:prstGeom prst="line">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63" name="Freeform 16">
            <a:extLst>
              <a:ext uri="{FF2B5EF4-FFF2-40B4-BE49-F238E27FC236}">
                <a16:creationId xmlns:a16="http://schemas.microsoft.com/office/drawing/2014/main" id="{17ADFE3D-668A-46AC-9995-8F7DBAD1F104}"/>
              </a:ext>
            </a:extLst>
          </p:cNvPr>
          <p:cNvSpPr>
            <a:spLocks noChangeAspect="1" noEditPoints="1"/>
          </p:cNvSpPr>
          <p:nvPr/>
        </p:nvSpPr>
        <p:spPr bwMode="auto">
          <a:xfrm>
            <a:off x="7293215" y="4745207"/>
            <a:ext cx="232513" cy="203591"/>
          </a:xfrm>
          <a:custGeom>
            <a:avLst/>
            <a:gdLst>
              <a:gd name="T0" fmla="*/ 1150 w 1167"/>
              <a:gd name="T1" fmla="*/ 473 h 1020"/>
              <a:gd name="T2" fmla="*/ 1167 w 1167"/>
              <a:gd name="T3" fmla="*/ 475 h 1020"/>
              <a:gd name="T4" fmla="*/ 1167 w 1167"/>
              <a:gd name="T5" fmla="*/ 545 h 1020"/>
              <a:gd name="T6" fmla="*/ 1150 w 1167"/>
              <a:gd name="T7" fmla="*/ 548 h 1020"/>
              <a:gd name="T8" fmla="*/ 1077 w 1167"/>
              <a:gd name="T9" fmla="*/ 673 h 1020"/>
              <a:gd name="T10" fmla="*/ 1077 w 1167"/>
              <a:gd name="T11" fmla="*/ 838 h 1020"/>
              <a:gd name="T12" fmla="*/ 1033 w 1167"/>
              <a:gd name="T13" fmla="*/ 974 h 1020"/>
              <a:gd name="T14" fmla="*/ 909 w 1167"/>
              <a:gd name="T15" fmla="*/ 1020 h 1020"/>
              <a:gd name="T16" fmla="*/ 888 w 1167"/>
              <a:gd name="T17" fmla="*/ 1020 h 1020"/>
              <a:gd name="T18" fmla="*/ 888 w 1167"/>
              <a:gd name="T19" fmla="*/ 934 h 1020"/>
              <a:gd name="T20" fmla="*/ 907 w 1167"/>
              <a:gd name="T21" fmla="*/ 933 h 1020"/>
              <a:gd name="T22" fmla="*/ 964 w 1167"/>
              <a:gd name="T23" fmla="*/ 909 h 1020"/>
              <a:gd name="T24" fmla="*/ 981 w 1167"/>
              <a:gd name="T25" fmla="*/ 822 h 1020"/>
              <a:gd name="T26" fmla="*/ 981 w 1167"/>
              <a:gd name="T27" fmla="*/ 668 h 1020"/>
              <a:gd name="T28" fmla="*/ 1041 w 1167"/>
              <a:gd name="T29" fmla="*/ 511 h 1020"/>
              <a:gd name="T30" fmla="*/ 981 w 1167"/>
              <a:gd name="T31" fmla="*/ 362 h 1020"/>
              <a:gd name="T32" fmla="*/ 981 w 1167"/>
              <a:gd name="T33" fmla="*/ 199 h 1020"/>
              <a:gd name="T34" fmla="*/ 964 w 1167"/>
              <a:gd name="T35" fmla="*/ 111 h 1020"/>
              <a:gd name="T36" fmla="*/ 907 w 1167"/>
              <a:gd name="T37" fmla="*/ 88 h 1020"/>
              <a:gd name="T38" fmla="*/ 888 w 1167"/>
              <a:gd name="T39" fmla="*/ 87 h 1020"/>
              <a:gd name="T40" fmla="*/ 888 w 1167"/>
              <a:gd name="T41" fmla="*/ 0 h 1020"/>
              <a:gd name="T42" fmla="*/ 909 w 1167"/>
              <a:gd name="T43" fmla="*/ 1 h 1020"/>
              <a:gd name="T44" fmla="*/ 1033 w 1167"/>
              <a:gd name="T45" fmla="*/ 47 h 1020"/>
              <a:gd name="T46" fmla="*/ 1077 w 1167"/>
              <a:gd name="T47" fmla="*/ 183 h 1020"/>
              <a:gd name="T48" fmla="*/ 1077 w 1167"/>
              <a:gd name="T49" fmla="*/ 357 h 1020"/>
              <a:gd name="T50" fmla="*/ 1150 w 1167"/>
              <a:gd name="T51" fmla="*/ 473 h 1020"/>
              <a:gd name="T52" fmla="*/ 134 w 1167"/>
              <a:gd name="T53" fmla="*/ 47 h 1020"/>
              <a:gd name="T54" fmla="*/ 259 w 1167"/>
              <a:gd name="T55" fmla="*/ 1 h 1020"/>
              <a:gd name="T56" fmla="*/ 280 w 1167"/>
              <a:gd name="T57" fmla="*/ 0 h 1020"/>
              <a:gd name="T58" fmla="*/ 280 w 1167"/>
              <a:gd name="T59" fmla="*/ 87 h 1020"/>
              <a:gd name="T60" fmla="*/ 261 w 1167"/>
              <a:gd name="T61" fmla="*/ 88 h 1020"/>
              <a:gd name="T62" fmla="*/ 204 w 1167"/>
              <a:gd name="T63" fmla="*/ 111 h 1020"/>
              <a:gd name="T64" fmla="*/ 187 w 1167"/>
              <a:gd name="T65" fmla="*/ 199 h 1020"/>
              <a:gd name="T66" fmla="*/ 187 w 1167"/>
              <a:gd name="T67" fmla="*/ 362 h 1020"/>
              <a:gd name="T68" fmla="*/ 126 w 1167"/>
              <a:gd name="T69" fmla="*/ 511 h 1020"/>
              <a:gd name="T70" fmla="*/ 187 w 1167"/>
              <a:gd name="T71" fmla="*/ 668 h 1020"/>
              <a:gd name="T72" fmla="*/ 187 w 1167"/>
              <a:gd name="T73" fmla="*/ 822 h 1020"/>
              <a:gd name="T74" fmla="*/ 204 w 1167"/>
              <a:gd name="T75" fmla="*/ 909 h 1020"/>
              <a:gd name="T76" fmla="*/ 261 w 1167"/>
              <a:gd name="T77" fmla="*/ 933 h 1020"/>
              <a:gd name="T78" fmla="*/ 280 w 1167"/>
              <a:gd name="T79" fmla="*/ 934 h 1020"/>
              <a:gd name="T80" fmla="*/ 280 w 1167"/>
              <a:gd name="T81" fmla="*/ 1020 h 1020"/>
              <a:gd name="T82" fmla="*/ 259 w 1167"/>
              <a:gd name="T83" fmla="*/ 1020 h 1020"/>
              <a:gd name="T84" fmla="*/ 134 w 1167"/>
              <a:gd name="T85" fmla="*/ 974 h 1020"/>
              <a:gd name="T86" fmla="*/ 91 w 1167"/>
              <a:gd name="T87" fmla="*/ 838 h 1020"/>
              <a:gd name="T88" fmla="*/ 91 w 1167"/>
              <a:gd name="T89" fmla="*/ 673 h 1020"/>
              <a:gd name="T90" fmla="*/ 18 w 1167"/>
              <a:gd name="T91" fmla="*/ 548 h 1020"/>
              <a:gd name="T92" fmla="*/ 0 w 1167"/>
              <a:gd name="T93" fmla="*/ 545 h 1020"/>
              <a:gd name="T94" fmla="*/ 0 w 1167"/>
              <a:gd name="T95" fmla="*/ 475 h 1020"/>
              <a:gd name="T96" fmla="*/ 18 w 1167"/>
              <a:gd name="T97" fmla="*/ 473 h 1020"/>
              <a:gd name="T98" fmla="*/ 91 w 1167"/>
              <a:gd name="T99" fmla="*/ 357 h 1020"/>
              <a:gd name="T100" fmla="*/ 91 w 1167"/>
              <a:gd name="T101" fmla="*/ 183 h 1020"/>
              <a:gd name="T102" fmla="*/ 134 w 1167"/>
              <a:gd name="T103" fmla="*/ 47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67" h="1020">
                <a:moveTo>
                  <a:pt x="1150" y="473"/>
                </a:moveTo>
                <a:cubicBezTo>
                  <a:pt x="1167" y="475"/>
                  <a:pt x="1167" y="475"/>
                  <a:pt x="1167" y="475"/>
                </a:cubicBezTo>
                <a:cubicBezTo>
                  <a:pt x="1167" y="545"/>
                  <a:pt x="1167" y="545"/>
                  <a:pt x="1167" y="545"/>
                </a:cubicBezTo>
                <a:cubicBezTo>
                  <a:pt x="1150" y="548"/>
                  <a:pt x="1150" y="548"/>
                  <a:pt x="1150" y="548"/>
                </a:cubicBezTo>
                <a:cubicBezTo>
                  <a:pt x="1101" y="555"/>
                  <a:pt x="1077" y="594"/>
                  <a:pt x="1077" y="673"/>
                </a:cubicBezTo>
                <a:cubicBezTo>
                  <a:pt x="1077" y="838"/>
                  <a:pt x="1077" y="838"/>
                  <a:pt x="1077" y="838"/>
                </a:cubicBezTo>
                <a:cubicBezTo>
                  <a:pt x="1077" y="899"/>
                  <a:pt x="1063" y="945"/>
                  <a:pt x="1033" y="974"/>
                </a:cubicBezTo>
                <a:cubicBezTo>
                  <a:pt x="1004" y="1002"/>
                  <a:pt x="962" y="1018"/>
                  <a:pt x="909" y="1020"/>
                </a:cubicBezTo>
                <a:cubicBezTo>
                  <a:pt x="888" y="1020"/>
                  <a:pt x="888" y="1020"/>
                  <a:pt x="888" y="1020"/>
                </a:cubicBezTo>
                <a:cubicBezTo>
                  <a:pt x="888" y="934"/>
                  <a:pt x="888" y="934"/>
                  <a:pt x="888" y="934"/>
                </a:cubicBezTo>
                <a:cubicBezTo>
                  <a:pt x="907" y="933"/>
                  <a:pt x="907" y="933"/>
                  <a:pt x="907" y="933"/>
                </a:cubicBezTo>
                <a:cubicBezTo>
                  <a:pt x="935" y="931"/>
                  <a:pt x="954" y="923"/>
                  <a:pt x="964" y="909"/>
                </a:cubicBezTo>
                <a:cubicBezTo>
                  <a:pt x="975" y="894"/>
                  <a:pt x="981" y="865"/>
                  <a:pt x="981" y="822"/>
                </a:cubicBezTo>
                <a:cubicBezTo>
                  <a:pt x="981" y="668"/>
                  <a:pt x="981" y="668"/>
                  <a:pt x="981" y="668"/>
                </a:cubicBezTo>
                <a:cubicBezTo>
                  <a:pt x="981" y="594"/>
                  <a:pt x="1001" y="541"/>
                  <a:pt x="1041" y="511"/>
                </a:cubicBezTo>
                <a:cubicBezTo>
                  <a:pt x="1001" y="483"/>
                  <a:pt x="981" y="432"/>
                  <a:pt x="981" y="362"/>
                </a:cubicBezTo>
                <a:cubicBezTo>
                  <a:pt x="981" y="199"/>
                  <a:pt x="981" y="199"/>
                  <a:pt x="981" y="199"/>
                </a:cubicBezTo>
                <a:cubicBezTo>
                  <a:pt x="981" y="156"/>
                  <a:pt x="975" y="126"/>
                  <a:pt x="964" y="111"/>
                </a:cubicBezTo>
                <a:cubicBezTo>
                  <a:pt x="954" y="97"/>
                  <a:pt x="935" y="89"/>
                  <a:pt x="907" y="88"/>
                </a:cubicBezTo>
                <a:cubicBezTo>
                  <a:pt x="888" y="87"/>
                  <a:pt x="888" y="87"/>
                  <a:pt x="888" y="87"/>
                </a:cubicBezTo>
                <a:cubicBezTo>
                  <a:pt x="888" y="0"/>
                  <a:pt x="888" y="0"/>
                  <a:pt x="888" y="0"/>
                </a:cubicBezTo>
                <a:cubicBezTo>
                  <a:pt x="909" y="1"/>
                  <a:pt x="909" y="1"/>
                  <a:pt x="909" y="1"/>
                </a:cubicBezTo>
                <a:cubicBezTo>
                  <a:pt x="962" y="3"/>
                  <a:pt x="1004" y="18"/>
                  <a:pt x="1033" y="47"/>
                </a:cubicBezTo>
                <a:cubicBezTo>
                  <a:pt x="1063" y="76"/>
                  <a:pt x="1077" y="122"/>
                  <a:pt x="1077" y="183"/>
                </a:cubicBezTo>
                <a:cubicBezTo>
                  <a:pt x="1077" y="357"/>
                  <a:pt x="1077" y="357"/>
                  <a:pt x="1077" y="357"/>
                </a:cubicBezTo>
                <a:cubicBezTo>
                  <a:pt x="1077" y="430"/>
                  <a:pt x="1101" y="466"/>
                  <a:pt x="1150" y="473"/>
                </a:cubicBezTo>
                <a:close/>
                <a:moveTo>
                  <a:pt x="134" y="47"/>
                </a:moveTo>
                <a:cubicBezTo>
                  <a:pt x="163" y="18"/>
                  <a:pt x="205" y="3"/>
                  <a:pt x="259" y="1"/>
                </a:cubicBezTo>
                <a:cubicBezTo>
                  <a:pt x="280" y="0"/>
                  <a:pt x="280" y="0"/>
                  <a:pt x="280" y="0"/>
                </a:cubicBezTo>
                <a:cubicBezTo>
                  <a:pt x="280" y="87"/>
                  <a:pt x="280" y="87"/>
                  <a:pt x="280" y="87"/>
                </a:cubicBezTo>
                <a:cubicBezTo>
                  <a:pt x="261" y="88"/>
                  <a:pt x="261" y="88"/>
                  <a:pt x="261" y="88"/>
                </a:cubicBezTo>
                <a:cubicBezTo>
                  <a:pt x="232" y="89"/>
                  <a:pt x="214" y="97"/>
                  <a:pt x="204" y="111"/>
                </a:cubicBezTo>
                <a:cubicBezTo>
                  <a:pt x="193" y="126"/>
                  <a:pt x="187" y="156"/>
                  <a:pt x="187" y="199"/>
                </a:cubicBezTo>
                <a:cubicBezTo>
                  <a:pt x="187" y="362"/>
                  <a:pt x="187" y="362"/>
                  <a:pt x="187" y="362"/>
                </a:cubicBezTo>
                <a:cubicBezTo>
                  <a:pt x="187" y="433"/>
                  <a:pt x="167" y="483"/>
                  <a:pt x="126" y="511"/>
                </a:cubicBezTo>
                <a:cubicBezTo>
                  <a:pt x="167" y="540"/>
                  <a:pt x="187" y="594"/>
                  <a:pt x="187" y="668"/>
                </a:cubicBezTo>
                <a:cubicBezTo>
                  <a:pt x="187" y="822"/>
                  <a:pt x="187" y="822"/>
                  <a:pt x="187" y="822"/>
                </a:cubicBezTo>
                <a:cubicBezTo>
                  <a:pt x="187" y="865"/>
                  <a:pt x="193" y="894"/>
                  <a:pt x="204" y="909"/>
                </a:cubicBezTo>
                <a:cubicBezTo>
                  <a:pt x="214" y="923"/>
                  <a:pt x="232" y="931"/>
                  <a:pt x="261" y="933"/>
                </a:cubicBezTo>
                <a:cubicBezTo>
                  <a:pt x="280" y="934"/>
                  <a:pt x="280" y="934"/>
                  <a:pt x="280" y="934"/>
                </a:cubicBezTo>
                <a:cubicBezTo>
                  <a:pt x="280" y="1020"/>
                  <a:pt x="280" y="1020"/>
                  <a:pt x="280" y="1020"/>
                </a:cubicBezTo>
                <a:cubicBezTo>
                  <a:pt x="259" y="1020"/>
                  <a:pt x="259" y="1020"/>
                  <a:pt x="259" y="1020"/>
                </a:cubicBezTo>
                <a:cubicBezTo>
                  <a:pt x="205" y="1018"/>
                  <a:pt x="163" y="1002"/>
                  <a:pt x="134" y="974"/>
                </a:cubicBezTo>
                <a:cubicBezTo>
                  <a:pt x="105" y="945"/>
                  <a:pt x="91" y="899"/>
                  <a:pt x="91" y="838"/>
                </a:cubicBezTo>
                <a:cubicBezTo>
                  <a:pt x="91" y="673"/>
                  <a:pt x="91" y="673"/>
                  <a:pt x="91" y="673"/>
                </a:cubicBezTo>
                <a:cubicBezTo>
                  <a:pt x="91" y="594"/>
                  <a:pt x="67" y="555"/>
                  <a:pt x="18" y="548"/>
                </a:cubicBezTo>
                <a:cubicBezTo>
                  <a:pt x="0" y="545"/>
                  <a:pt x="0" y="545"/>
                  <a:pt x="0" y="545"/>
                </a:cubicBezTo>
                <a:cubicBezTo>
                  <a:pt x="0" y="475"/>
                  <a:pt x="0" y="475"/>
                  <a:pt x="0" y="475"/>
                </a:cubicBezTo>
                <a:cubicBezTo>
                  <a:pt x="18" y="473"/>
                  <a:pt x="18" y="473"/>
                  <a:pt x="18" y="473"/>
                </a:cubicBezTo>
                <a:cubicBezTo>
                  <a:pt x="67" y="466"/>
                  <a:pt x="91" y="430"/>
                  <a:pt x="91" y="357"/>
                </a:cubicBezTo>
                <a:cubicBezTo>
                  <a:pt x="91" y="183"/>
                  <a:pt x="91" y="183"/>
                  <a:pt x="91" y="183"/>
                </a:cubicBezTo>
                <a:cubicBezTo>
                  <a:pt x="91" y="122"/>
                  <a:pt x="105" y="76"/>
                  <a:pt x="134" y="47"/>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225"/>
            <a:endParaRPr lang="en-US" sz="1730">
              <a:solidFill>
                <a:srgbClr val="3F3F3F"/>
              </a:solidFill>
              <a:latin typeface="Segoe UI"/>
            </a:endParaRPr>
          </a:p>
        </p:txBody>
      </p:sp>
    </p:spTree>
    <p:extLst>
      <p:ext uri="{BB962C8B-B14F-4D97-AF65-F5344CB8AC3E}">
        <p14:creationId xmlns:p14="http://schemas.microsoft.com/office/powerpoint/2010/main" val="62314034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307a1274-3a72-453e-96e1-32d15ebf1e9c&quot;,&quot;TimeStamp&quot;:&quot;2018-04-26T13:17:13.2189223-07:00&quo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307a1274-3a72-453e-96e1-32d15ebf1e9c&quot;,&quot;TimeStamp&quot;:&quot;2018-04-26T13:17:13.2189223-07:00&quot;}"/>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22.potx" id="{C1D54808-BFAA-4DFD-9DB4-F84D57AF358B}" vid="{55C1406C-5C54-4791-AA8E-DF459C3369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6" ma:contentTypeDescription="" ma:contentTypeScope="" ma:versionID="0b489177b0329d17d5d97b2f4c0e8ab3">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29daeae9aaf247f1193c3bac423afd02"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Technical scenario presentation that details technical capabilities including performance, reference architecture and implementation considerations.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Melanie Gass</DisplayName>
        <AccountId>146091</AccountId>
        <AccountType/>
      </UserInfo>
    </Owner>
    <PublishDate xmlns="230E9DF3-BE65-4C73-A93B-D1236EBD677E">2018-07-11T07:00:00+00:00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2019-10-31T07:00:00+00:00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Intelligent Cloud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ICB PST Domain</TermName>
          <TermId xmlns="http://schemas.microsoft.com/office/infopath/2007/PartnerControls">f7f86ece-0ca0-48d7-99cb-d6c97e732478</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300</TermName>
          <TermId xmlns="http://schemas.microsoft.com/office/infopath/2007/PartnerControls">6a5f978f-2506-442d-86c2-7f294468d8c9</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artificial intelligence</TermName>
          <TermId xmlns="http://schemas.microsoft.com/office/infopath/2007/PartnerControls">11fa0c26-d93f-4fa8-9b81-cf60b8e62d0c</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PST Core BoM</TermName>
          <TermId xmlns="http://schemas.microsoft.com/office/infopath/2007/PartnerControls">f909efa9-9559-475d-ae1c-2e085629449d</TermId>
        </TermInfo>
      </Term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14</Value>
      <Value>2325</Value>
      <Value>2459</Value>
      <Value>435</Value>
      <Value>2559</Value>
      <Value>42</Value>
      <Value>2554</Value>
      <Value>21</Value>
      <Value>2553</Value>
      <Value>1449</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G01KC-1-36776</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Fiscal Year 2019</TermName>
          <TermId xmlns="http://schemas.microsoft.com/office/infopath/2007/PartnerControls">37cfb2d9-82d6-4aee-ad7b-3dc8286123ca</TermId>
        </TermInfo>
      </Terms>
    </m6c7b4717b6346e6a075a59dd47eac69>
    <_dlc_DocId xmlns="230e9df3-be65-4c73-a93b-d1236ebd677e">G01KC-99682991-37017</_dlc_DocId>
    <_dlc_ExpireDateSaved xmlns="http://schemas.microsoft.com/sharepoint/v3" xsi:nil="true"/>
    <_dlc_DocIdUrl xmlns="230e9df3-be65-4c73-a93b-d1236ebd677e">
      <Url>https://microsoft.sharepoint.com/sites/Infopedia_G01KC/_layouts/15/DocIdRedir.aspx?ID=G01KC-99682991-37017</Url>
      <Description>G01KC-99682991-37017</Description>
    </_dlc_DocIdUrl>
    <_dlc_ExpireDate xmlns="http://schemas.microsoft.com/sharepoint/v3">2019-10-31T07:00:00+00:00</_dlc_ExpireDate>
  </documentManagement>
</p:properties>
</file>

<file path=customXml/item5.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6.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AAA9CE2-9BB7-46EC-AC13-2A11B3AC80BF}">
  <ds:schemaRefs>
    <ds:schemaRef ds:uri="http://schemas.microsoft.com/sharepoint/events"/>
  </ds:schemaRefs>
</ds:datastoreItem>
</file>

<file path=customXml/itemProps2.xml><?xml version="1.0" encoding="utf-8"?>
<ds:datastoreItem xmlns:ds="http://schemas.openxmlformats.org/officeDocument/2006/customXml" ds:itemID="{F2F11441-DF80-4289-96B3-CF5DF8AD60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DEB4208-1E13-4CFE-B8BC-8C596F3DF61D}">
  <ds:schemaRefs>
    <ds:schemaRef ds:uri="Microsoft.SharePoint.Taxonomy.ContentTypeSync"/>
  </ds:schemaRefs>
</ds:datastoreItem>
</file>

<file path=customXml/itemProps4.xml><?xml version="1.0" encoding="utf-8"?>
<ds:datastoreItem xmlns:ds="http://schemas.openxmlformats.org/officeDocument/2006/customXml" ds:itemID="{809E18A1-650D-43A8-89C7-A8C1CA7B203F}">
  <ds:schemaRefs>
    <ds:schemaRef ds:uri="http://schemas.microsoft.com/office/2006/metadata/properties"/>
    <ds:schemaRef ds:uri="http://schemas.microsoft.com/office/infopath/2007/PartnerControls"/>
    <ds:schemaRef ds:uri="http://schemas.microsoft.com/sharepoint/v3"/>
    <ds:schemaRef ds:uri="230e9df3-be65-4c73-a93b-d1236ebd677e"/>
    <ds:schemaRef ds:uri="230E9DF3-BE65-4C73-A93B-D1236EBD677E"/>
    <ds:schemaRef ds:uri="b3bc04a5-d503-43b1-b98c-a8cf663329d9"/>
  </ds:schemaRefs>
</ds:datastoreItem>
</file>

<file path=customXml/itemProps5.xml><?xml version="1.0" encoding="utf-8"?>
<ds:datastoreItem xmlns:ds="http://schemas.openxmlformats.org/officeDocument/2006/customXml" ds:itemID="{BD2644CD-15FF-46B1-A175-EBD1CA32F612}">
  <ds:schemaRefs>
    <ds:schemaRef ds:uri="office.server.policy"/>
  </ds:schemaRefs>
</ds:datastoreItem>
</file>

<file path=customXml/itemProps6.xml><?xml version="1.0" encoding="utf-8"?>
<ds:datastoreItem xmlns:ds="http://schemas.openxmlformats.org/officeDocument/2006/customXml" ds:itemID="{24DF7180-BA81-4B42-8BAF-DB3848ABF73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208</TotalTime>
  <Words>5873</Words>
  <Application>Microsoft Office PowerPoint</Application>
  <PresentationFormat>Widescreen</PresentationFormat>
  <Paragraphs>771</Paragraphs>
  <Slides>48</Slides>
  <Notes>35</Notes>
  <HiddenSlides>12</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8" baseType="lpstr">
      <vt:lpstr>Arial</vt:lpstr>
      <vt:lpstr>Calibri</vt:lpstr>
      <vt:lpstr>Consolas</vt:lpstr>
      <vt:lpstr>Segoe UI</vt:lpstr>
      <vt:lpstr>Segoe UI Light</vt:lpstr>
      <vt:lpstr>Segoe UI Semibold</vt:lpstr>
      <vt:lpstr>Segoe UI Semilight</vt:lpstr>
      <vt:lpstr>Wingdings</vt:lpstr>
      <vt:lpstr>WHITE TEMPLATE</vt:lpstr>
      <vt:lpstr>think-cell Slide</vt:lpstr>
      <vt:lpstr>PowerPoint Presentation</vt:lpstr>
      <vt:lpstr>Welcome to Bots and Artificial Intelligence Meet Up</vt:lpstr>
      <vt:lpstr>Agenda:</vt:lpstr>
      <vt:lpstr>PowerPoint Presentation</vt:lpstr>
      <vt:lpstr>PowerPoint Presentation</vt:lpstr>
      <vt:lpstr>Demo</vt:lpstr>
      <vt:lpstr>A great bot provides a delightful user experience</vt:lpstr>
      <vt:lpstr>Conversational AI Bot framework</vt:lpstr>
      <vt:lpstr>Conversational AI Azure Bot Service + Cognitive Services</vt:lpstr>
      <vt:lpstr>Building your bot</vt:lpstr>
      <vt:lpstr>Demo</vt:lpstr>
      <vt:lpstr>PowerPoint Presentation</vt:lpstr>
      <vt:lpstr>PowerPoint Presentation</vt:lpstr>
      <vt:lpstr>How to design an experience? </vt:lpstr>
      <vt:lpstr>Conversation patterns</vt:lpstr>
      <vt:lpstr>Define bot persona</vt:lpstr>
      <vt:lpstr>PowerPoint Presentation</vt:lpstr>
      <vt:lpstr>Bot Builder SDK</vt:lpstr>
      <vt:lpstr>Command line tools</vt:lpstr>
      <vt:lpstr>Authentication</vt:lpstr>
      <vt:lpstr>Adaptive cards</vt:lpstr>
      <vt:lpstr>Adding intelligence</vt:lpstr>
      <vt:lpstr>Language Understanding (LUIS)</vt:lpstr>
      <vt:lpstr>New features</vt:lpstr>
      <vt:lpstr>QnA Maker</vt:lpstr>
      <vt:lpstr>Demo</vt:lpstr>
      <vt:lpstr>Conversation Learner</vt:lpstr>
      <vt:lpstr>Conversation Learner workflow</vt:lpstr>
      <vt:lpstr>Demo</vt:lpstr>
      <vt:lpstr>Project personality chat</vt:lpstr>
      <vt:lpstr>Bot personality</vt:lpstr>
      <vt:lpstr>Demo</vt:lpstr>
      <vt:lpstr>PowerPoint Presentation</vt:lpstr>
      <vt:lpstr>PowerPoint Presentation</vt:lpstr>
      <vt:lpstr>PowerPoint Presentation</vt:lpstr>
      <vt:lpstr>PowerPoint Presentation</vt:lpstr>
      <vt:lpstr>How to evaluate and iterate?  Evaluate</vt:lpstr>
      <vt:lpstr>Business intelligence</vt:lpstr>
      <vt:lpstr>Bot analytics</vt:lpstr>
      <vt:lpstr>Telefonica AURA</vt:lpstr>
      <vt:lpstr>Dixons Carphone</vt:lpstr>
      <vt:lpstr>Extensible</vt:lpstr>
      <vt:lpstr>Bot framework emulator</vt:lpstr>
      <vt:lpstr>Dispatcher (Preview)</vt:lpstr>
      <vt:lpstr>Call to action</vt:lpstr>
      <vt:lpstr>What next?</vt:lpstr>
      <vt:lpstr>Bot framework roadmap 2017</vt:lpstr>
      <vt:lpstr>Support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Agents Technical Customer Deck</dc:title>
  <dc:creator>Paul Stubbs</dc:creator>
  <cp:keywords>PST Core BoM</cp:keywords>
  <cp:lastModifiedBy>Phil Coachman</cp:lastModifiedBy>
  <cp:revision>4</cp:revision>
  <dcterms:modified xsi:type="dcterms:W3CDTF">2018-10-03T17:46:17Z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pstubbs@microsoft.com</vt:lpwstr>
  </property>
  <property fmtid="{D5CDD505-2E9C-101B-9397-08002B2CF9AE}" pid="5" name="MSIP_Label_f42aa342-8706-4288-bd11-ebb85995028c_SetDate">
    <vt:lpwstr>2018-05-16T17:02:19.5465572Z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2459;#PST Core BoM|f909efa9-9559-475d-ae1c-2e085629449d</vt:lpwstr>
  </property>
  <property fmtid="{D5CDD505-2E9C-101B-9397-08002B2CF9AE}" pid="14" name="_dlc_policyId">
    <vt:lpwstr>0x0101000E4CB7077FEE4FF7AE86D4A500EEC780030016C849C62B10EB41ACA8C7EEDEF40BB20099ECF64382448D48A56095091C66B1A9|-661092312</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435;#technical presentations|83a894cf-702b-47fc-aba5-41bd10dc1e75</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21;#Intelligent Cloud|adc2fe87-c79a-4ded-a449-3f86b954069d;#2553;#ICB PST Domain|f7f86ece-0ca0-48d7-99cb-d6c97e732478</vt:lpwstr>
  </property>
  <property fmtid="{D5CDD505-2E9C-101B-9397-08002B2CF9AE}" pid="22" name="ExperienceContentType">
    <vt:lpwstr/>
  </property>
  <property fmtid="{D5CDD505-2E9C-101B-9397-08002B2CF9AE}" pid="23" name="BusinessArchitecture">
    <vt:lpwstr>2325;#Data and AI|60d86926-9fc6-4873-ad19-e15bf82160d7;#2559;#artificial intelligence|11fa0c26-d93f-4fa8-9b81-cf60b8e62d0c</vt:lpwstr>
  </property>
  <property fmtid="{D5CDD505-2E9C-101B-9397-08002B2CF9AE}" pid="24" name="Products">
    <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Groups">
    <vt:lpwstr>42;#Intelligent Cloud Marketing Group|4f75e184-e5aa-4234-a07f-b032d60df254</vt:lpwstr>
  </property>
  <property fmtid="{D5CDD505-2E9C-101B-9397-08002B2CF9AE}" pid="28" name="Topics">
    <vt:lpwstr>2554;#Fiscal Year 2019|37cfb2d9-82d6-4aee-ad7b-3dc8286123ca</vt:lpwstr>
  </property>
  <property fmtid="{D5CDD505-2E9C-101B-9397-08002B2CF9AE}" pid="29" name="Languages">
    <vt:lpwstr/>
  </property>
  <property fmtid="{D5CDD505-2E9C-101B-9397-08002B2CF9AE}" pid="30" name="e8080b0481964c759b2c36ae49591b31">
    <vt:lpwstr/>
  </property>
  <property fmtid="{D5CDD505-2E9C-101B-9397-08002B2CF9AE}" pid="31" name="_docset_NoMedatataSyncRequired">
    <vt:lpwstr>False</vt:lpwstr>
  </property>
  <property fmtid="{D5CDD505-2E9C-101B-9397-08002B2CF9AE}" pid="32" name="TechnicalLevel">
    <vt:lpwstr>1449;#300|6a5f978f-2506-442d-86c2-7f294468d8c9</vt:lpwstr>
  </property>
  <property fmtid="{D5CDD505-2E9C-101B-9397-08002B2CF9AE}" pid="33" name="Audiences">
    <vt:lpwstr/>
  </property>
  <property fmtid="{D5CDD505-2E9C-101B-9397-08002B2CF9AE}" pid="34" name="ldac8aee9d1f469e8cd8c3f8d6a615f2">
    <vt:lpwstr/>
  </property>
  <property fmtid="{D5CDD505-2E9C-101B-9397-08002B2CF9AE}" pid="35" name="EmployeeRole">
    <vt:lpwstr/>
  </property>
  <property fmtid="{D5CDD505-2E9C-101B-9397-08002B2CF9AE}" pid="36" name="NewsTopic">
    <vt:lpwstr/>
  </property>
  <property fmtid="{D5CDD505-2E9C-101B-9397-08002B2CF9AE}" pid="37" name="Roles">
    <vt:lpwstr/>
  </property>
  <property fmtid="{D5CDD505-2E9C-101B-9397-08002B2CF9AE}" pid="38"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9" name="NewsSource">
    <vt:lpwstr/>
  </property>
  <property fmtid="{D5CDD505-2E9C-101B-9397-08002B2CF9AE}" pid="40" name="SMSGTags">
    <vt:lpwstr/>
  </property>
  <property fmtid="{D5CDD505-2E9C-101B-9397-08002B2CF9AE}" pid="41" name="_dlc_DocIdItemGuid">
    <vt:lpwstr>0d5a17e7-3cc0-4751-a481-f5f0cab4eada</vt:lpwstr>
  </property>
  <property fmtid="{D5CDD505-2E9C-101B-9397-08002B2CF9AE}" pid="42" name="MSPhysicalGeography">
    <vt:lpwstr/>
  </property>
  <property fmtid="{D5CDD505-2E9C-101B-9397-08002B2CF9AE}" pid="43" name="j3562c58ee414e028925bc902cfc01a1">
    <vt:lpwstr/>
  </property>
  <property fmtid="{D5CDD505-2E9C-101B-9397-08002B2CF9AE}" pid="44" name="EnterpriseDomainTags">
    <vt:lpwstr/>
  </property>
  <property fmtid="{D5CDD505-2E9C-101B-9397-08002B2CF9AE}" pid="45" name="la4444b61d19467597d63190b69ac227">
    <vt:lpwstr/>
  </property>
  <property fmtid="{D5CDD505-2E9C-101B-9397-08002B2CF9AE}" pid="46" name="ActivitiesAndPrograms">
    <vt:lpwstr/>
  </property>
  <property fmtid="{D5CDD505-2E9C-101B-9397-08002B2CF9AE}" pid="47" name="Segments">
    <vt:lpwstr/>
  </property>
  <property fmtid="{D5CDD505-2E9C-101B-9397-08002B2CF9AE}" pid="48" name="Partners">
    <vt:lpwstr/>
  </property>
</Properties>
</file>